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108"/>
  </p:handoutMasterIdLst>
  <p:sldIdLst>
    <p:sldId id="678" r:id="rId3"/>
    <p:sldId id="2251" r:id="rId5"/>
    <p:sldId id="2131" r:id="rId6"/>
    <p:sldId id="2135" r:id="rId7"/>
    <p:sldId id="2137" r:id="rId8"/>
    <p:sldId id="2144" r:id="rId9"/>
    <p:sldId id="2148" r:id="rId10"/>
    <p:sldId id="2150" r:id="rId11"/>
    <p:sldId id="2151" r:id="rId12"/>
    <p:sldId id="2174" r:id="rId13"/>
    <p:sldId id="2193" r:id="rId14"/>
    <p:sldId id="2194" r:id="rId15"/>
    <p:sldId id="2196" r:id="rId16"/>
    <p:sldId id="2198" r:id="rId17"/>
    <p:sldId id="2200" r:id="rId18"/>
    <p:sldId id="2202" r:id="rId19"/>
    <p:sldId id="2204" r:id="rId20"/>
    <p:sldId id="2205" r:id="rId21"/>
    <p:sldId id="2207" r:id="rId22"/>
    <p:sldId id="2208" r:id="rId23"/>
    <p:sldId id="2210" r:id="rId24"/>
    <p:sldId id="2213" r:id="rId25"/>
    <p:sldId id="2346" r:id="rId26"/>
    <p:sldId id="2347" r:id="rId27"/>
    <p:sldId id="2348" r:id="rId28"/>
    <p:sldId id="2350" r:id="rId29"/>
    <p:sldId id="2356" r:id="rId30"/>
    <p:sldId id="2357" r:id="rId31"/>
    <p:sldId id="2358" r:id="rId32"/>
    <p:sldId id="2359" r:id="rId33"/>
    <p:sldId id="2360" r:id="rId34"/>
    <p:sldId id="2361" r:id="rId35"/>
    <p:sldId id="2365" r:id="rId36"/>
    <p:sldId id="2375" r:id="rId37"/>
    <p:sldId id="2381" r:id="rId38"/>
    <p:sldId id="2382" r:id="rId39"/>
    <p:sldId id="2383" r:id="rId40"/>
    <p:sldId id="2384" r:id="rId41"/>
    <p:sldId id="2385" r:id="rId42"/>
    <p:sldId id="2387" r:id="rId43"/>
    <p:sldId id="2388" r:id="rId44"/>
    <p:sldId id="2389" r:id="rId45"/>
    <p:sldId id="2390" r:id="rId46"/>
    <p:sldId id="2391" r:id="rId47"/>
    <p:sldId id="2392" r:id="rId48"/>
    <p:sldId id="2393" r:id="rId49"/>
    <p:sldId id="2394" r:id="rId50"/>
    <p:sldId id="2395" r:id="rId51"/>
    <p:sldId id="2396" r:id="rId52"/>
    <p:sldId id="2399" r:id="rId53"/>
    <p:sldId id="2400" r:id="rId54"/>
    <p:sldId id="2401" r:id="rId55"/>
    <p:sldId id="2402" r:id="rId56"/>
    <p:sldId id="2406" r:id="rId57"/>
    <p:sldId id="2408" r:id="rId58"/>
    <p:sldId id="2446" r:id="rId59"/>
    <p:sldId id="2418" r:id="rId60"/>
    <p:sldId id="2425" r:id="rId61"/>
    <p:sldId id="2427" r:id="rId62"/>
    <p:sldId id="2428" r:id="rId63"/>
    <p:sldId id="2430" r:id="rId64"/>
    <p:sldId id="2505" r:id="rId65"/>
    <p:sldId id="2506" r:id="rId66"/>
    <p:sldId id="2507" r:id="rId67"/>
    <p:sldId id="2508" r:id="rId68"/>
    <p:sldId id="2447" r:id="rId69"/>
    <p:sldId id="2509" r:id="rId70"/>
    <p:sldId id="2510" r:id="rId71"/>
    <p:sldId id="2511" r:id="rId72"/>
    <p:sldId id="2512" r:id="rId73"/>
    <p:sldId id="2434" r:id="rId74"/>
    <p:sldId id="2435" r:id="rId75"/>
    <p:sldId id="2438" r:id="rId76"/>
    <p:sldId id="2439" r:id="rId77"/>
    <p:sldId id="2440" r:id="rId78"/>
    <p:sldId id="2441" r:id="rId79"/>
    <p:sldId id="2513" r:id="rId80"/>
    <p:sldId id="2444" r:id="rId81"/>
    <p:sldId id="2445" r:id="rId82"/>
    <p:sldId id="2313" r:id="rId83"/>
    <p:sldId id="2448" r:id="rId84"/>
    <p:sldId id="2341" r:id="rId85"/>
    <p:sldId id="2467" r:id="rId86"/>
    <p:sldId id="2468" r:id="rId87"/>
    <p:sldId id="2342" r:id="rId88"/>
    <p:sldId id="2343" r:id="rId89"/>
    <p:sldId id="2470" r:id="rId90"/>
    <p:sldId id="2469" r:id="rId91"/>
    <p:sldId id="2476" r:id="rId92"/>
    <p:sldId id="2477" r:id="rId93"/>
    <p:sldId id="2478" r:id="rId94"/>
    <p:sldId id="2479" r:id="rId95"/>
    <p:sldId id="2480" r:id="rId96"/>
    <p:sldId id="2481" r:id="rId97"/>
    <p:sldId id="2482" r:id="rId98"/>
    <p:sldId id="2483" r:id="rId99"/>
    <p:sldId id="2484" r:id="rId100"/>
    <p:sldId id="2485" r:id="rId101"/>
    <p:sldId id="2471" r:id="rId102"/>
    <p:sldId id="2472" r:id="rId103"/>
    <p:sldId id="2473" r:id="rId104"/>
    <p:sldId id="2474" r:id="rId105"/>
    <p:sldId id="2475" r:id="rId106"/>
    <p:sldId id="2504" r:id="rId107"/>
  </p:sldIdLst>
  <p:sldSz cx="9144000" cy="6858000" type="screen4x3"/>
  <p:notesSz cx="6858000" cy="9144000"/>
  <p:custDataLst>
    <p:tags r:id="rId113"/>
  </p:custDataLst>
  <p:defaultTextStyle>
    <a:defPPr>
      <a:defRPr lang="zh-CN"/>
    </a:defPPr>
    <a:lvl1pPr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96" userDrawn="1">
          <p15:clr>
            <a:srgbClr val="A4A3A4"/>
          </p15:clr>
        </p15:guide>
        <p15:guide id="2" pos="28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健君" initials="G" lastIdx="1" clrIdx="0"/>
  <p:cmAuthor id="1" name="ThinkPad USER" initials="T" lastIdx="2" clrIdx="0"/>
  <p:cmAuthor id="2" name="JY" initials="J"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5BFF"/>
    <a:srgbClr val="CC99FF"/>
    <a:srgbClr val="FFCCFF"/>
    <a:srgbClr val="CCECFF"/>
    <a:srgbClr val="FF9900"/>
    <a:srgbClr val="663300"/>
    <a:srgbClr val="3366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9" autoAdjust="0"/>
    <p:restoredTop sz="81400" autoAdjust="0"/>
  </p:normalViewPr>
  <p:slideViewPr>
    <p:cSldViewPr showGuides="1">
      <p:cViewPr varScale="1">
        <p:scale>
          <a:sx n="69" d="100"/>
          <a:sy n="69" d="100"/>
        </p:scale>
        <p:origin x="48" y="340"/>
      </p:cViewPr>
      <p:guideLst>
        <p:guide orient="horz" pos="2296"/>
        <p:guide pos="2866"/>
      </p:guideLst>
    </p:cSldViewPr>
  </p:slideViewPr>
  <p:notesTextViewPr>
    <p:cViewPr>
      <p:scale>
        <a:sx n="100" d="100"/>
        <a:sy n="100" d="100"/>
      </p:scale>
      <p:origin x="0" y="0"/>
    </p:cViewPr>
  </p:notesTextViewPr>
  <p:sorterViewPr>
    <p:cViewPr>
      <p:scale>
        <a:sx n="66" d="100"/>
        <a:sy n="66" d="100"/>
      </p:scale>
      <p:origin x="0" y="1465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3" Type="http://schemas.openxmlformats.org/officeDocument/2006/relationships/tags" Target="tags/tag68.xml"/><Relationship Id="rId112" Type="http://schemas.openxmlformats.org/officeDocument/2006/relationships/commentAuthors" Target="commentAuthors.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72E244-726B-40A4-8604-9A4CAF1D5DE5}" type="doc">
      <dgm:prSet loTypeId="urn:microsoft.com/office/officeart/2005/8/layout/cycle4#1" loCatId="cycle" qsTypeId="urn:microsoft.com/office/officeart/2005/8/quickstyle/simple1#1" qsCatId="simple" csTypeId="urn:microsoft.com/office/officeart/2005/8/colors/accent1_2#1" csCatId="accent1" phldr="1"/>
      <dgm:spPr/>
      <dgm:t>
        <a:bodyPr/>
        <a:lstStyle/>
        <a:p>
          <a:endParaRPr lang="zh-CN" altLang="en-US"/>
        </a:p>
      </dgm:t>
    </dgm:pt>
    <dgm:pt modelId="{91B6D043-E3BE-47E2-8F42-513EB4561C0C}">
      <dgm:prSet phldrT="[文本]"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2000" b="1" dirty="0">
              <a:solidFill>
                <a:srgbClr val="0000FF"/>
              </a:solidFill>
              <a:effectLst/>
              <a:latin typeface="微软雅黑" panose="020B0503020204020204" charset="-122"/>
              <a:ea typeface="微软雅黑" panose="020B0503020204020204" charset="-122"/>
            </a:rPr>
            <a:t>动态网页数据采集</a:t>
          </a:r>
        </a:p>
      </dgm:t>
    </dgm:pt>
    <dgm:pt modelId="{ADAA1160-1812-402F-85A8-F2E760C2DDFA}" cxnId="{B503F653-F1C8-4EB6-875A-E7B67D16169F}" type="parTrans">
      <dgm:prSet/>
      <dgm:spPr/>
      <dgm:t>
        <a:bodyPr/>
        <a:lstStyle/>
        <a:p>
          <a:endParaRPr lang="zh-CN" altLang="en-US"/>
        </a:p>
      </dgm:t>
    </dgm:pt>
    <dgm:pt modelId="{572115F0-101B-4289-B81B-9B2E905C328A}" cxnId="{B503F653-F1C8-4EB6-875A-E7B67D16169F}" type="sibTrans">
      <dgm:prSet/>
      <dgm:spPr/>
      <dgm:t>
        <a:bodyPr/>
        <a:lstStyle/>
        <a:p>
          <a:endParaRPr lang="zh-CN" altLang="en-US"/>
        </a:p>
      </dgm:t>
    </dgm:pt>
    <dgm:pt modelId="{9738647C-9F2D-4904-84F3-B3ADDE00FBCF}">
      <dgm:prSet phldrT="[文本]" custT="1">
        <dgm:style>
          <a:lnRef idx="1">
            <a:schemeClr val="accent1"/>
          </a:lnRef>
          <a:fillRef idx="2">
            <a:schemeClr val="accent1"/>
          </a:fillRef>
          <a:effectRef idx="1">
            <a:schemeClr val="accent1"/>
          </a:effectRef>
          <a:fontRef idx="minor">
            <a:schemeClr val="dk1"/>
          </a:fontRef>
        </dgm:style>
      </dgm:prSet>
      <dgm:spPr>
        <a:ln>
          <a:noFill/>
        </a:ln>
        <a:effectLst/>
        <a:scene3d>
          <a:camera prst="orthographicFront">
            <a:rot lat="0" lon="0" rev="0"/>
          </a:camera>
          <a:lightRig rig="contrasting" dir="t">
            <a:rot lat="0" lon="0" rev="7800000"/>
          </a:lightRig>
        </a:scene3d>
        <a:sp3d>
          <a:bevelT w="139700" h="139700"/>
        </a:sp3d>
      </dgm:spPr>
      <dgm:t>
        <a:bodyPr/>
        <a:lstStyle/>
        <a:p>
          <a:r>
            <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技术实现</a:t>
          </a:r>
          <a:r>
            <a:rPr lang="en-US" altLang="zh-CN"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1</a:t>
          </a: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D20A663A-B7C7-454E-BC84-DC49B159C4EE}" cxnId="{FA99861C-C5C7-4AEB-AA5F-00F3011D942F}" type="parTrans">
      <dgm:prSet/>
      <dgm:spPr/>
      <dgm:t>
        <a:bodyPr/>
        <a:lstStyle/>
        <a:p>
          <a:endParaRPr lang="zh-CN" altLang="en-US"/>
        </a:p>
      </dgm:t>
    </dgm:pt>
    <dgm:pt modelId="{C3DE7641-55FB-45F8-9B0F-0044C6DCA13F}" cxnId="{FA99861C-C5C7-4AEB-AA5F-00F3011D942F}" type="sibTrans">
      <dgm:prSet/>
      <dgm:spPr/>
      <dgm:t>
        <a:bodyPr/>
        <a:lstStyle/>
        <a:p>
          <a:endParaRPr lang="zh-CN" altLang="en-US"/>
        </a:p>
      </dgm:t>
    </dgm:pt>
    <dgm:pt modelId="{0E292F31-F963-4F10-8A14-0734CDF237D3}">
      <dgm:prSet phldrT="[文本]"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2000" b="1" dirty="0">
              <a:solidFill>
                <a:schemeClr val="tx1"/>
              </a:solidFill>
              <a:effectLst/>
              <a:latin typeface="微软雅黑" panose="020B0503020204020204" charset="-122"/>
              <a:ea typeface="微软雅黑" panose="020B0503020204020204" charset="-122"/>
            </a:rPr>
            <a:t>碎片化信息的结构化转换</a:t>
          </a:r>
        </a:p>
      </dgm:t>
    </dgm:pt>
    <dgm:pt modelId="{3B21B646-0FD6-49A1-BB34-DB87461C3CF6}" cxnId="{0887E919-3B2D-4CA8-9FEB-8EC7D29E4574}" type="parTrans">
      <dgm:prSet/>
      <dgm:spPr/>
      <dgm:t>
        <a:bodyPr/>
        <a:lstStyle/>
        <a:p>
          <a:endParaRPr lang="zh-CN" altLang="en-US"/>
        </a:p>
      </dgm:t>
    </dgm:pt>
    <dgm:pt modelId="{FBECD983-F6B4-4482-933E-F1642CAC7ED1}" cxnId="{0887E919-3B2D-4CA8-9FEB-8EC7D29E4574}" type="sibTrans">
      <dgm:prSet/>
      <dgm:spPr/>
      <dgm:t>
        <a:bodyPr/>
        <a:lstStyle/>
        <a:p>
          <a:endParaRPr lang="zh-CN" altLang="en-US"/>
        </a:p>
      </dgm:t>
    </dgm:pt>
    <dgm:pt modelId="{854AD424-A29F-47F8-B25F-ADD379EEC062}">
      <dgm:prSet phldrT="[文本]" custT="1">
        <dgm:style>
          <a:lnRef idx="1">
            <a:schemeClr val="accent1"/>
          </a:lnRef>
          <a:fillRef idx="2">
            <a:schemeClr val="accent1"/>
          </a:fillRef>
          <a:effectRef idx="1">
            <a:schemeClr val="accent1"/>
          </a:effectRef>
          <a:fontRef idx="minor">
            <a:schemeClr val="dk1"/>
          </a:fontRef>
        </dgm:style>
      </dgm:prSet>
      <dgm:spPr>
        <a:ln>
          <a:noFill/>
        </a:ln>
        <a:effectLst/>
        <a:scene3d>
          <a:camera prst="orthographicFront">
            <a:rot lat="0" lon="0" rev="0"/>
          </a:camera>
          <a:lightRig rig="contrasting" dir="t">
            <a:rot lat="0" lon="0" rev="7800000"/>
          </a:lightRig>
        </a:scene3d>
        <a:sp3d>
          <a:bevelT w="139700" h="139700"/>
        </a:sp3d>
      </dgm:spPr>
      <dgm:t>
        <a:bodyPr/>
        <a:lstStyle/>
        <a:p>
          <a:r>
            <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技术实现</a:t>
          </a:r>
          <a:r>
            <a:rPr lang="en-US" altLang="zh-CN"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2</a:t>
          </a: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9B12B243-B858-4166-8F1B-3E9D7094B294}" cxnId="{8D919A0B-84B3-469B-8FA4-AA3DA7143518}" type="parTrans">
      <dgm:prSet/>
      <dgm:spPr/>
      <dgm:t>
        <a:bodyPr/>
        <a:lstStyle/>
        <a:p>
          <a:endParaRPr lang="zh-CN" altLang="en-US"/>
        </a:p>
      </dgm:t>
    </dgm:pt>
    <dgm:pt modelId="{3D3F47F4-75B9-476A-A0E2-CE24F99CA6E2}" cxnId="{8D919A0B-84B3-469B-8FA4-AA3DA7143518}" type="sibTrans">
      <dgm:prSet/>
      <dgm:spPr/>
      <dgm:t>
        <a:bodyPr/>
        <a:lstStyle/>
        <a:p>
          <a:endParaRPr lang="zh-CN" altLang="en-US"/>
        </a:p>
      </dgm:t>
    </dgm:pt>
    <dgm:pt modelId="{A106E2DB-8FA1-4108-9219-0B932722330A}">
      <dgm:prSet phldrT="[文本]"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2000" b="1" dirty="0">
              <a:solidFill>
                <a:schemeClr val="bg1"/>
              </a:solidFill>
              <a:effectLst/>
              <a:latin typeface="微软雅黑" panose="020B0503020204020204" charset="-122"/>
              <a:ea typeface="微软雅黑" panose="020B0503020204020204" charset="-122"/>
            </a:rPr>
            <a:t>语义标注和结构化转换</a:t>
          </a:r>
        </a:p>
      </dgm:t>
    </dgm:pt>
    <dgm:pt modelId="{6FDB3602-B073-43A0-AA9F-FE23DEFC69EC}" cxnId="{21CDA315-6BC3-4E60-80EF-87E6AF46E8CD}" type="parTrans">
      <dgm:prSet/>
      <dgm:spPr/>
      <dgm:t>
        <a:bodyPr/>
        <a:lstStyle/>
        <a:p>
          <a:endParaRPr lang="zh-CN" altLang="en-US"/>
        </a:p>
      </dgm:t>
    </dgm:pt>
    <dgm:pt modelId="{22D4130E-E93F-4298-823E-EB6D92864343}" cxnId="{21CDA315-6BC3-4E60-80EF-87E6AF46E8CD}" type="sibTrans">
      <dgm:prSet/>
      <dgm:spPr/>
      <dgm:t>
        <a:bodyPr/>
        <a:lstStyle/>
        <a:p>
          <a:endParaRPr lang="zh-CN" altLang="en-US"/>
        </a:p>
      </dgm:t>
    </dgm:pt>
    <dgm:pt modelId="{B9B489B5-5B23-42DA-8669-5FAFD7719AC0}">
      <dgm:prSet phldrT="[文本]" custT="1">
        <dgm:style>
          <a:lnRef idx="1">
            <a:schemeClr val="accent1"/>
          </a:lnRef>
          <a:fillRef idx="2">
            <a:schemeClr val="accent1"/>
          </a:fillRef>
          <a:effectRef idx="1">
            <a:schemeClr val="accent1"/>
          </a:effectRef>
          <a:fontRef idx="minor">
            <a:schemeClr val="dk1"/>
          </a:fontRef>
        </dgm:style>
      </dgm:prSet>
      <dgm:spPr>
        <a:ln>
          <a:noFill/>
        </a:ln>
        <a:effectLst/>
        <a:scene3d>
          <a:camera prst="orthographicFront">
            <a:rot lat="0" lon="0" rev="0"/>
          </a:camera>
          <a:lightRig rig="contrasting" dir="t">
            <a:rot lat="0" lon="0" rev="7800000"/>
          </a:lightRig>
        </a:scene3d>
        <a:sp3d>
          <a:bevelT w="139700" h="139700"/>
        </a:sp3d>
      </dgm:spPr>
      <dgm:t>
        <a:bodyPr/>
        <a:lstStyle/>
        <a:p>
          <a:r>
            <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技术实现</a:t>
          </a:r>
          <a:r>
            <a:rPr lang="en-US" altLang="zh-CN"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3</a:t>
          </a: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C885591A-708E-403D-8167-3F5AEBA3119B}" cxnId="{9DEB8C63-F4AD-4FA5-ACC0-FC0830654447}" type="parTrans">
      <dgm:prSet/>
      <dgm:spPr/>
      <dgm:t>
        <a:bodyPr/>
        <a:lstStyle/>
        <a:p>
          <a:endParaRPr lang="zh-CN" altLang="en-US"/>
        </a:p>
      </dgm:t>
    </dgm:pt>
    <dgm:pt modelId="{36026FBC-E93D-4AE0-A178-6627A82AAD98}" cxnId="{9DEB8C63-F4AD-4FA5-ACC0-FC0830654447}" type="sibTrans">
      <dgm:prSet/>
      <dgm:spPr/>
      <dgm:t>
        <a:bodyPr/>
        <a:lstStyle/>
        <a:p>
          <a:endParaRPr lang="zh-CN" altLang="en-US"/>
        </a:p>
      </dgm:t>
    </dgm:pt>
    <dgm:pt modelId="{D0BB5FA5-7ADE-43EE-BE78-D0A510C068FB}">
      <dgm:prSet phldrT="[文本]"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2000" b="1" dirty="0">
              <a:solidFill>
                <a:srgbClr val="FF0000"/>
              </a:solidFill>
              <a:effectLst/>
              <a:latin typeface="微软雅黑" panose="020B0503020204020204" charset="-122"/>
              <a:ea typeface="微软雅黑" panose="020B0503020204020204" charset="-122"/>
            </a:rPr>
            <a:t>网络爬虫采集云</a:t>
          </a:r>
        </a:p>
      </dgm:t>
    </dgm:pt>
    <dgm:pt modelId="{2C10ACA8-A28A-4F5E-81A9-39672158429E}" cxnId="{F0C85654-3F90-4B68-9CEB-9EA438AB3008}" type="parTrans">
      <dgm:prSet/>
      <dgm:spPr/>
      <dgm:t>
        <a:bodyPr/>
        <a:lstStyle/>
        <a:p>
          <a:endParaRPr lang="zh-CN" altLang="en-US"/>
        </a:p>
      </dgm:t>
    </dgm:pt>
    <dgm:pt modelId="{6CDF24F8-9FD3-4192-9E45-C248CE441EA6}" cxnId="{F0C85654-3F90-4B68-9CEB-9EA438AB3008}" type="sibTrans">
      <dgm:prSet/>
      <dgm:spPr/>
      <dgm:t>
        <a:bodyPr/>
        <a:lstStyle/>
        <a:p>
          <a:endParaRPr lang="zh-CN" altLang="en-US"/>
        </a:p>
      </dgm:t>
    </dgm:pt>
    <dgm:pt modelId="{63903DE8-AA15-4B7E-97BB-32846FE615D8}">
      <dgm:prSet phldrT="[文本]" custT="1">
        <dgm:style>
          <a:lnRef idx="1">
            <a:schemeClr val="accent1"/>
          </a:lnRef>
          <a:fillRef idx="2">
            <a:schemeClr val="accent1"/>
          </a:fillRef>
          <a:effectRef idx="1">
            <a:schemeClr val="accent1"/>
          </a:effectRef>
          <a:fontRef idx="minor">
            <a:schemeClr val="dk1"/>
          </a:fontRef>
        </dgm:style>
      </dgm:prSet>
      <dgm:spPr>
        <a:ln>
          <a:noFill/>
        </a:ln>
        <a:effectLst/>
        <a:scene3d>
          <a:camera prst="orthographicFront">
            <a:rot lat="0" lon="0" rev="0"/>
          </a:camera>
          <a:lightRig rig="contrasting" dir="t">
            <a:rot lat="0" lon="0" rev="7800000"/>
          </a:lightRig>
        </a:scene3d>
        <a:sp3d>
          <a:bevelT w="139700" h="139700"/>
        </a:sp3d>
      </dgm:spPr>
      <dgm:t>
        <a:bodyPr/>
        <a:lstStyle/>
        <a:p>
          <a:r>
            <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技术实现</a:t>
          </a:r>
          <a:r>
            <a:rPr lang="en-US" altLang="zh-CN" sz="2000" dirty="0">
              <a:effectLst>
                <a:outerShdw blurRad="38100" dist="38100" dir="2700000" algn="tl">
                  <a:srgbClr val="000000">
                    <a:alpha val="43137"/>
                  </a:srgbClr>
                </a:outerShdw>
              </a:effectLst>
              <a:latin typeface="微软雅黑" panose="020B0503020204020204" charset="-122"/>
              <a:ea typeface="微软雅黑" panose="020B0503020204020204" charset="-122"/>
            </a:rPr>
            <a:t>4</a:t>
          </a: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3BC54F4A-48A9-488D-AA73-C9369A4A85B6}" cxnId="{E18E6E95-948B-4894-97E6-8DF847331956}" type="parTrans">
      <dgm:prSet/>
      <dgm:spPr/>
      <dgm:t>
        <a:bodyPr/>
        <a:lstStyle/>
        <a:p>
          <a:endParaRPr lang="zh-CN" altLang="en-US"/>
        </a:p>
      </dgm:t>
    </dgm:pt>
    <dgm:pt modelId="{80AF1393-7112-4E01-9A0D-EDC8AAE9ACB6}" cxnId="{E18E6E95-948B-4894-97E6-8DF847331956}" type="sibTrans">
      <dgm:prSet/>
      <dgm:spPr/>
      <dgm:t>
        <a:bodyPr/>
        <a:lstStyle/>
        <a:p>
          <a:endParaRPr lang="zh-CN" altLang="en-US"/>
        </a:p>
      </dgm:t>
    </dgm:pt>
    <dgm:pt modelId="{2D49864C-315F-4FC5-A470-98100DAD8FB3}" type="pres">
      <dgm:prSet presAssocID="{9F72E244-726B-40A4-8604-9A4CAF1D5DE5}" presName="cycleMatrixDiagram" presStyleCnt="0">
        <dgm:presLayoutVars>
          <dgm:chMax val="1"/>
          <dgm:dir/>
          <dgm:animLvl val="lvl"/>
          <dgm:resizeHandles val="exact"/>
        </dgm:presLayoutVars>
      </dgm:prSet>
      <dgm:spPr/>
      <dgm:t>
        <a:bodyPr/>
        <a:lstStyle/>
        <a:p>
          <a:endParaRPr lang="zh-CN" altLang="en-US"/>
        </a:p>
      </dgm:t>
    </dgm:pt>
    <dgm:pt modelId="{D3276AFE-0493-495C-9F50-A795EEE43780}" type="pres">
      <dgm:prSet presAssocID="{9F72E244-726B-40A4-8604-9A4CAF1D5DE5}" presName="children" presStyleCnt="0"/>
      <dgm:spPr/>
    </dgm:pt>
    <dgm:pt modelId="{D5793E27-9354-4479-85BD-B481DB5BC3BC}" type="pres">
      <dgm:prSet presAssocID="{9F72E244-726B-40A4-8604-9A4CAF1D5DE5}" presName="child1group" presStyleCnt="0"/>
      <dgm:spPr/>
    </dgm:pt>
    <dgm:pt modelId="{3E9371B0-C9E9-4A4C-A144-57191AE122B4}" type="pres">
      <dgm:prSet presAssocID="{9F72E244-726B-40A4-8604-9A4CAF1D5DE5}" presName="child1" presStyleLbl="bgAcc1" presStyleIdx="0" presStyleCnt="4" custScaleX="73342" custScaleY="71584"/>
      <dgm:spPr/>
      <dgm:t>
        <a:bodyPr/>
        <a:lstStyle/>
        <a:p>
          <a:endParaRPr lang="zh-CN" altLang="en-US"/>
        </a:p>
      </dgm:t>
    </dgm:pt>
    <dgm:pt modelId="{5F463CB5-4D5C-46FA-B0CE-A8E66F915E80}" type="pres">
      <dgm:prSet presAssocID="{9F72E244-726B-40A4-8604-9A4CAF1D5DE5}" presName="child1Text" presStyleLbl="bgAcc1" presStyleIdx="0" presStyleCnt="4">
        <dgm:presLayoutVars>
          <dgm:bulletEnabled val="1"/>
        </dgm:presLayoutVars>
      </dgm:prSet>
      <dgm:spPr/>
      <dgm:t>
        <a:bodyPr/>
        <a:lstStyle/>
        <a:p>
          <a:endParaRPr lang="zh-CN" altLang="en-US"/>
        </a:p>
      </dgm:t>
    </dgm:pt>
    <dgm:pt modelId="{38107160-EC9E-4F63-9DD2-5255F0909A31}" type="pres">
      <dgm:prSet presAssocID="{9F72E244-726B-40A4-8604-9A4CAF1D5DE5}" presName="child2group" presStyleCnt="0"/>
      <dgm:spPr/>
    </dgm:pt>
    <dgm:pt modelId="{E6A82CE0-64AE-4AFB-B598-884E1E5AC39E}" type="pres">
      <dgm:prSet presAssocID="{9F72E244-726B-40A4-8604-9A4CAF1D5DE5}" presName="child2" presStyleLbl="bgAcc1" presStyleIdx="1" presStyleCnt="4" custScaleX="71112" custScaleY="67911"/>
      <dgm:spPr/>
      <dgm:t>
        <a:bodyPr/>
        <a:lstStyle/>
        <a:p>
          <a:endParaRPr lang="zh-CN" altLang="en-US"/>
        </a:p>
      </dgm:t>
    </dgm:pt>
    <dgm:pt modelId="{B9C5D96D-8199-400C-834C-9FF9E9A57AD9}" type="pres">
      <dgm:prSet presAssocID="{9F72E244-726B-40A4-8604-9A4CAF1D5DE5}" presName="child2Text" presStyleLbl="bgAcc1" presStyleIdx="1" presStyleCnt="4">
        <dgm:presLayoutVars>
          <dgm:bulletEnabled val="1"/>
        </dgm:presLayoutVars>
      </dgm:prSet>
      <dgm:spPr/>
      <dgm:t>
        <a:bodyPr/>
        <a:lstStyle/>
        <a:p>
          <a:endParaRPr lang="zh-CN" altLang="en-US"/>
        </a:p>
      </dgm:t>
    </dgm:pt>
    <dgm:pt modelId="{2BA05A1F-DA9F-445B-A36B-BF8090B55F01}" type="pres">
      <dgm:prSet presAssocID="{9F72E244-726B-40A4-8604-9A4CAF1D5DE5}" presName="child3group" presStyleCnt="0"/>
      <dgm:spPr/>
    </dgm:pt>
    <dgm:pt modelId="{53DCA84E-1F80-49C5-ADD1-E09C4ACEBF1C}" type="pres">
      <dgm:prSet presAssocID="{9F72E244-726B-40A4-8604-9A4CAF1D5DE5}" presName="child3" presStyleLbl="bgAcc1" presStyleIdx="2" presStyleCnt="4" custScaleX="72227" custScaleY="70006"/>
      <dgm:spPr/>
      <dgm:t>
        <a:bodyPr/>
        <a:lstStyle/>
        <a:p>
          <a:endParaRPr lang="zh-CN" altLang="en-US"/>
        </a:p>
      </dgm:t>
    </dgm:pt>
    <dgm:pt modelId="{D9D6E0E2-B6CF-4CB4-B963-BE36FC0435C8}" type="pres">
      <dgm:prSet presAssocID="{9F72E244-726B-40A4-8604-9A4CAF1D5DE5}" presName="child3Text" presStyleLbl="bgAcc1" presStyleIdx="2" presStyleCnt="4">
        <dgm:presLayoutVars>
          <dgm:bulletEnabled val="1"/>
        </dgm:presLayoutVars>
      </dgm:prSet>
      <dgm:spPr/>
      <dgm:t>
        <a:bodyPr/>
        <a:lstStyle/>
        <a:p>
          <a:endParaRPr lang="zh-CN" altLang="en-US"/>
        </a:p>
      </dgm:t>
    </dgm:pt>
    <dgm:pt modelId="{95C91EE3-B678-4A69-A8FA-C01F230AD72A}" type="pres">
      <dgm:prSet presAssocID="{9F72E244-726B-40A4-8604-9A4CAF1D5DE5}" presName="child4group" presStyleCnt="0"/>
      <dgm:spPr/>
    </dgm:pt>
    <dgm:pt modelId="{844D7BE5-8621-4441-A553-8EAA0595D37B}" type="pres">
      <dgm:prSet presAssocID="{9F72E244-726B-40A4-8604-9A4CAF1D5DE5}" presName="child4" presStyleLbl="bgAcc1" presStyleIdx="3" presStyleCnt="4" custScaleX="72227" custScaleY="68284"/>
      <dgm:spPr/>
      <dgm:t>
        <a:bodyPr/>
        <a:lstStyle/>
        <a:p>
          <a:endParaRPr lang="zh-CN" altLang="en-US"/>
        </a:p>
      </dgm:t>
    </dgm:pt>
    <dgm:pt modelId="{091D401A-44DE-401A-9E0B-D64D40CBE738}" type="pres">
      <dgm:prSet presAssocID="{9F72E244-726B-40A4-8604-9A4CAF1D5DE5}" presName="child4Text" presStyleLbl="bgAcc1" presStyleIdx="3" presStyleCnt="4">
        <dgm:presLayoutVars>
          <dgm:bulletEnabled val="1"/>
        </dgm:presLayoutVars>
      </dgm:prSet>
      <dgm:spPr/>
      <dgm:t>
        <a:bodyPr/>
        <a:lstStyle/>
        <a:p>
          <a:endParaRPr lang="zh-CN" altLang="en-US"/>
        </a:p>
      </dgm:t>
    </dgm:pt>
    <dgm:pt modelId="{4BD43F76-3115-4004-9D91-0DF2710239D4}" type="pres">
      <dgm:prSet presAssocID="{9F72E244-726B-40A4-8604-9A4CAF1D5DE5}" presName="childPlaceholder" presStyleCnt="0"/>
      <dgm:spPr/>
    </dgm:pt>
    <dgm:pt modelId="{FBBD878A-BC1E-4C7F-AEF5-60DE19761FA2}" type="pres">
      <dgm:prSet presAssocID="{9F72E244-726B-40A4-8604-9A4CAF1D5DE5}" presName="circle" presStyleCnt="0"/>
      <dgm:spPr/>
    </dgm:pt>
    <dgm:pt modelId="{550AFB16-3243-4B51-8F7D-DCA7D43EA405}" type="pres">
      <dgm:prSet presAssocID="{9F72E244-726B-40A4-8604-9A4CAF1D5DE5}" presName="quadrant1" presStyleLbl="node1" presStyleIdx="0" presStyleCnt="4">
        <dgm:presLayoutVars>
          <dgm:chMax val="1"/>
          <dgm:bulletEnabled val="1"/>
        </dgm:presLayoutVars>
      </dgm:prSet>
      <dgm:spPr/>
      <dgm:t>
        <a:bodyPr/>
        <a:lstStyle/>
        <a:p>
          <a:endParaRPr lang="zh-CN" altLang="en-US"/>
        </a:p>
      </dgm:t>
    </dgm:pt>
    <dgm:pt modelId="{AC7D4137-15A0-457F-A0F5-C2A06EA51C3E}" type="pres">
      <dgm:prSet presAssocID="{9F72E244-726B-40A4-8604-9A4CAF1D5DE5}" presName="quadrant2" presStyleLbl="node1" presStyleIdx="1" presStyleCnt="4">
        <dgm:presLayoutVars>
          <dgm:chMax val="1"/>
          <dgm:bulletEnabled val="1"/>
        </dgm:presLayoutVars>
      </dgm:prSet>
      <dgm:spPr/>
      <dgm:t>
        <a:bodyPr/>
        <a:lstStyle/>
        <a:p>
          <a:endParaRPr lang="zh-CN" altLang="en-US"/>
        </a:p>
      </dgm:t>
    </dgm:pt>
    <dgm:pt modelId="{C2BFDB7C-A030-4A00-A68E-B3FF1C3F180B}" type="pres">
      <dgm:prSet presAssocID="{9F72E244-726B-40A4-8604-9A4CAF1D5DE5}" presName="quadrant3" presStyleLbl="node1" presStyleIdx="2" presStyleCnt="4">
        <dgm:presLayoutVars>
          <dgm:chMax val="1"/>
          <dgm:bulletEnabled val="1"/>
        </dgm:presLayoutVars>
      </dgm:prSet>
      <dgm:spPr/>
      <dgm:t>
        <a:bodyPr/>
        <a:lstStyle/>
        <a:p>
          <a:endParaRPr lang="zh-CN" altLang="en-US"/>
        </a:p>
      </dgm:t>
    </dgm:pt>
    <dgm:pt modelId="{25C2AA68-A0DB-48F0-A63D-812F606D242A}" type="pres">
      <dgm:prSet presAssocID="{9F72E244-726B-40A4-8604-9A4CAF1D5DE5}" presName="quadrant4" presStyleLbl="node1" presStyleIdx="3" presStyleCnt="4">
        <dgm:presLayoutVars>
          <dgm:chMax val="1"/>
          <dgm:bulletEnabled val="1"/>
        </dgm:presLayoutVars>
      </dgm:prSet>
      <dgm:spPr/>
      <dgm:t>
        <a:bodyPr/>
        <a:lstStyle/>
        <a:p>
          <a:endParaRPr lang="zh-CN" altLang="en-US"/>
        </a:p>
      </dgm:t>
    </dgm:pt>
    <dgm:pt modelId="{A2D621F8-FD07-4128-8BFE-0DEAEC831E03}" type="pres">
      <dgm:prSet presAssocID="{9F72E244-726B-40A4-8604-9A4CAF1D5DE5}" presName="quadrantPlaceholder" presStyleCnt="0"/>
      <dgm:spPr/>
    </dgm:pt>
    <dgm:pt modelId="{BCBAE02C-F8A5-413A-AFAC-5FC0856D3C86}" type="pres">
      <dgm:prSet presAssocID="{9F72E244-726B-40A4-8604-9A4CAF1D5DE5}" presName="center1" presStyleLbl="fgShp" presStyleIdx="0" presStyleCnt="2"/>
      <dgm:spPr/>
    </dgm:pt>
    <dgm:pt modelId="{3C6D2C27-6C2E-47C1-9248-430B11C13174}" type="pres">
      <dgm:prSet presAssocID="{9F72E244-726B-40A4-8604-9A4CAF1D5DE5}" presName="center2" presStyleLbl="fgShp" presStyleIdx="1" presStyleCnt="2"/>
      <dgm:spPr/>
    </dgm:pt>
  </dgm:ptLst>
  <dgm:cxnLst>
    <dgm:cxn modelId="{24809B64-3F17-4240-89C9-22A59730D867}" type="presOf" srcId="{0E292F31-F963-4F10-8A14-0734CDF237D3}" destId="{AC7D4137-15A0-457F-A0F5-C2A06EA51C3E}" srcOrd="0" destOrd="0" presId="urn:microsoft.com/office/officeart/2005/8/layout/cycle4#1"/>
    <dgm:cxn modelId="{0F5AFF2B-185C-494C-A0C2-06A7B96C1EC4}" type="presOf" srcId="{A106E2DB-8FA1-4108-9219-0B932722330A}" destId="{C2BFDB7C-A030-4A00-A68E-B3FF1C3F180B}" srcOrd="0" destOrd="0" presId="urn:microsoft.com/office/officeart/2005/8/layout/cycle4#1"/>
    <dgm:cxn modelId="{B503F653-F1C8-4EB6-875A-E7B67D16169F}" srcId="{9F72E244-726B-40A4-8604-9A4CAF1D5DE5}" destId="{91B6D043-E3BE-47E2-8F42-513EB4561C0C}" srcOrd="0" destOrd="0" parTransId="{ADAA1160-1812-402F-85A8-F2E760C2DDFA}" sibTransId="{572115F0-101B-4289-B81B-9B2E905C328A}"/>
    <dgm:cxn modelId="{FA99861C-C5C7-4AEB-AA5F-00F3011D942F}" srcId="{91B6D043-E3BE-47E2-8F42-513EB4561C0C}" destId="{9738647C-9F2D-4904-84F3-B3ADDE00FBCF}" srcOrd="0" destOrd="0" parTransId="{D20A663A-B7C7-454E-BC84-DC49B159C4EE}" sibTransId="{C3DE7641-55FB-45F8-9B0F-0044C6DCA13F}"/>
    <dgm:cxn modelId="{113127BE-B1C6-43B1-AFFA-2CE7E260E9E1}" type="presOf" srcId="{854AD424-A29F-47F8-B25F-ADD379EEC062}" destId="{E6A82CE0-64AE-4AFB-B598-884E1E5AC39E}" srcOrd="0" destOrd="0" presId="urn:microsoft.com/office/officeart/2005/8/layout/cycle4#1"/>
    <dgm:cxn modelId="{AB67ECEB-76D1-4F63-AD2A-FE0FDDCC987D}" type="presOf" srcId="{B9B489B5-5B23-42DA-8669-5FAFD7719AC0}" destId="{D9D6E0E2-B6CF-4CB4-B963-BE36FC0435C8}" srcOrd="1" destOrd="0" presId="urn:microsoft.com/office/officeart/2005/8/layout/cycle4#1"/>
    <dgm:cxn modelId="{9DEB8C63-F4AD-4FA5-ACC0-FC0830654447}" srcId="{A106E2DB-8FA1-4108-9219-0B932722330A}" destId="{B9B489B5-5B23-42DA-8669-5FAFD7719AC0}" srcOrd="0" destOrd="0" parTransId="{C885591A-708E-403D-8167-3F5AEBA3119B}" sibTransId="{36026FBC-E93D-4AE0-A178-6627A82AAD98}"/>
    <dgm:cxn modelId="{315B5CC6-63EC-4962-9F26-D84C0E38A51B}" type="presOf" srcId="{D0BB5FA5-7ADE-43EE-BE78-D0A510C068FB}" destId="{25C2AA68-A0DB-48F0-A63D-812F606D242A}" srcOrd="0" destOrd="0" presId="urn:microsoft.com/office/officeart/2005/8/layout/cycle4#1"/>
    <dgm:cxn modelId="{174DAD70-826F-4648-B7C3-D424742DC8CB}" type="presOf" srcId="{854AD424-A29F-47F8-B25F-ADD379EEC062}" destId="{B9C5D96D-8199-400C-834C-9FF9E9A57AD9}" srcOrd="1" destOrd="0" presId="urn:microsoft.com/office/officeart/2005/8/layout/cycle4#1"/>
    <dgm:cxn modelId="{D5C9F3C3-044D-45BC-A9E6-B8F834C83684}" type="presOf" srcId="{9738647C-9F2D-4904-84F3-B3ADDE00FBCF}" destId="{5F463CB5-4D5C-46FA-B0CE-A8E66F915E80}" srcOrd="1" destOrd="0" presId="urn:microsoft.com/office/officeart/2005/8/layout/cycle4#1"/>
    <dgm:cxn modelId="{E18E6E95-948B-4894-97E6-8DF847331956}" srcId="{D0BB5FA5-7ADE-43EE-BE78-D0A510C068FB}" destId="{63903DE8-AA15-4B7E-97BB-32846FE615D8}" srcOrd="0" destOrd="0" parTransId="{3BC54F4A-48A9-488D-AA73-C9369A4A85B6}" sibTransId="{80AF1393-7112-4E01-9A0D-EDC8AAE9ACB6}"/>
    <dgm:cxn modelId="{717D1D20-33D1-4807-9216-55F579C0D6CC}" type="presOf" srcId="{9738647C-9F2D-4904-84F3-B3ADDE00FBCF}" destId="{3E9371B0-C9E9-4A4C-A144-57191AE122B4}" srcOrd="0" destOrd="0" presId="urn:microsoft.com/office/officeart/2005/8/layout/cycle4#1"/>
    <dgm:cxn modelId="{D58A5B76-21BB-447A-B111-0850DE1646A2}" type="presOf" srcId="{91B6D043-E3BE-47E2-8F42-513EB4561C0C}" destId="{550AFB16-3243-4B51-8F7D-DCA7D43EA405}" srcOrd="0" destOrd="0" presId="urn:microsoft.com/office/officeart/2005/8/layout/cycle4#1"/>
    <dgm:cxn modelId="{21CDA315-6BC3-4E60-80EF-87E6AF46E8CD}" srcId="{9F72E244-726B-40A4-8604-9A4CAF1D5DE5}" destId="{A106E2DB-8FA1-4108-9219-0B932722330A}" srcOrd="2" destOrd="0" parTransId="{6FDB3602-B073-43A0-AA9F-FE23DEFC69EC}" sibTransId="{22D4130E-E93F-4298-823E-EB6D92864343}"/>
    <dgm:cxn modelId="{528F2B2A-7C63-4097-B88E-B475986A736A}" type="presOf" srcId="{B9B489B5-5B23-42DA-8669-5FAFD7719AC0}" destId="{53DCA84E-1F80-49C5-ADD1-E09C4ACEBF1C}" srcOrd="0" destOrd="0" presId="urn:microsoft.com/office/officeart/2005/8/layout/cycle4#1"/>
    <dgm:cxn modelId="{0887E919-3B2D-4CA8-9FEB-8EC7D29E4574}" srcId="{9F72E244-726B-40A4-8604-9A4CAF1D5DE5}" destId="{0E292F31-F963-4F10-8A14-0734CDF237D3}" srcOrd="1" destOrd="0" parTransId="{3B21B646-0FD6-49A1-BB34-DB87461C3CF6}" sibTransId="{FBECD983-F6B4-4482-933E-F1642CAC7ED1}"/>
    <dgm:cxn modelId="{AE6D1130-1068-46EB-AE6D-3E521B03D7DA}" type="presOf" srcId="{63903DE8-AA15-4B7E-97BB-32846FE615D8}" destId="{091D401A-44DE-401A-9E0B-D64D40CBE738}" srcOrd="1" destOrd="0" presId="urn:microsoft.com/office/officeart/2005/8/layout/cycle4#1"/>
    <dgm:cxn modelId="{8D919A0B-84B3-469B-8FA4-AA3DA7143518}" srcId="{0E292F31-F963-4F10-8A14-0734CDF237D3}" destId="{854AD424-A29F-47F8-B25F-ADD379EEC062}" srcOrd="0" destOrd="0" parTransId="{9B12B243-B858-4166-8F1B-3E9D7094B294}" sibTransId="{3D3F47F4-75B9-476A-A0E2-CE24F99CA6E2}"/>
    <dgm:cxn modelId="{71C1A8B5-6127-4D6B-899D-48F01EC6A061}" type="presOf" srcId="{63903DE8-AA15-4B7E-97BB-32846FE615D8}" destId="{844D7BE5-8621-4441-A553-8EAA0595D37B}" srcOrd="0" destOrd="0" presId="urn:microsoft.com/office/officeart/2005/8/layout/cycle4#1"/>
    <dgm:cxn modelId="{F0C85654-3F90-4B68-9CEB-9EA438AB3008}" srcId="{9F72E244-726B-40A4-8604-9A4CAF1D5DE5}" destId="{D0BB5FA5-7ADE-43EE-BE78-D0A510C068FB}" srcOrd="3" destOrd="0" parTransId="{2C10ACA8-A28A-4F5E-81A9-39672158429E}" sibTransId="{6CDF24F8-9FD3-4192-9E45-C248CE441EA6}"/>
    <dgm:cxn modelId="{94EDFAFF-6BE9-44D9-A4B4-7D38C6408106}" type="presOf" srcId="{9F72E244-726B-40A4-8604-9A4CAF1D5DE5}" destId="{2D49864C-315F-4FC5-A470-98100DAD8FB3}" srcOrd="0" destOrd="0" presId="urn:microsoft.com/office/officeart/2005/8/layout/cycle4#1"/>
    <dgm:cxn modelId="{7987E8A8-7CBB-44AF-B767-C0BE9D072869}" type="presParOf" srcId="{2D49864C-315F-4FC5-A470-98100DAD8FB3}" destId="{D3276AFE-0493-495C-9F50-A795EEE43780}" srcOrd="0" destOrd="0" presId="urn:microsoft.com/office/officeart/2005/8/layout/cycle4#1"/>
    <dgm:cxn modelId="{BFE371CF-DD54-453C-A0C8-F6625DE0D8F9}" type="presParOf" srcId="{D3276AFE-0493-495C-9F50-A795EEE43780}" destId="{D5793E27-9354-4479-85BD-B481DB5BC3BC}" srcOrd="0" destOrd="0" presId="urn:microsoft.com/office/officeart/2005/8/layout/cycle4#1"/>
    <dgm:cxn modelId="{9C7435FE-F193-4F00-B2A0-AC6B95D8571E}" type="presParOf" srcId="{D5793E27-9354-4479-85BD-B481DB5BC3BC}" destId="{3E9371B0-C9E9-4A4C-A144-57191AE122B4}" srcOrd="0" destOrd="0" presId="urn:microsoft.com/office/officeart/2005/8/layout/cycle4#1"/>
    <dgm:cxn modelId="{ED5A499E-FE51-4733-88C5-8B9E20DED92C}" type="presParOf" srcId="{D5793E27-9354-4479-85BD-B481DB5BC3BC}" destId="{5F463CB5-4D5C-46FA-B0CE-A8E66F915E80}" srcOrd="1" destOrd="0" presId="urn:microsoft.com/office/officeart/2005/8/layout/cycle4#1"/>
    <dgm:cxn modelId="{4F19015E-4F4B-46E2-BB6C-1299CB664A7F}" type="presParOf" srcId="{D3276AFE-0493-495C-9F50-A795EEE43780}" destId="{38107160-EC9E-4F63-9DD2-5255F0909A31}" srcOrd="1" destOrd="0" presId="urn:microsoft.com/office/officeart/2005/8/layout/cycle4#1"/>
    <dgm:cxn modelId="{00EEE590-8C33-4C36-952D-B496B2A120B6}" type="presParOf" srcId="{38107160-EC9E-4F63-9DD2-5255F0909A31}" destId="{E6A82CE0-64AE-4AFB-B598-884E1E5AC39E}" srcOrd="0" destOrd="0" presId="urn:microsoft.com/office/officeart/2005/8/layout/cycle4#1"/>
    <dgm:cxn modelId="{DDCBC464-131D-4A17-BE28-5FA5B002BA69}" type="presParOf" srcId="{38107160-EC9E-4F63-9DD2-5255F0909A31}" destId="{B9C5D96D-8199-400C-834C-9FF9E9A57AD9}" srcOrd="1" destOrd="0" presId="urn:microsoft.com/office/officeart/2005/8/layout/cycle4#1"/>
    <dgm:cxn modelId="{F18285B9-907E-4F80-A1D1-C0F4CD8FA2FC}" type="presParOf" srcId="{D3276AFE-0493-495C-9F50-A795EEE43780}" destId="{2BA05A1F-DA9F-445B-A36B-BF8090B55F01}" srcOrd="2" destOrd="0" presId="urn:microsoft.com/office/officeart/2005/8/layout/cycle4#1"/>
    <dgm:cxn modelId="{E13440C6-C07D-4516-A476-20DA11840EEC}" type="presParOf" srcId="{2BA05A1F-DA9F-445B-A36B-BF8090B55F01}" destId="{53DCA84E-1F80-49C5-ADD1-E09C4ACEBF1C}" srcOrd="0" destOrd="0" presId="urn:microsoft.com/office/officeart/2005/8/layout/cycle4#1"/>
    <dgm:cxn modelId="{B9B1C4DA-62E6-4531-BDF7-F2D493FEBA7B}" type="presParOf" srcId="{2BA05A1F-DA9F-445B-A36B-BF8090B55F01}" destId="{D9D6E0E2-B6CF-4CB4-B963-BE36FC0435C8}" srcOrd="1" destOrd="0" presId="urn:microsoft.com/office/officeart/2005/8/layout/cycle4#1"/>
    <dgm:cxn modelId="{6604967E-4017-43ED-9A1D-5EF9D91EFFB3}" type="presParOf" srcId="{D3276AFE-0493-495C-9F50-A795EEE43780}" destId="{95C91EE3-B678-4A69-A8FA-C01F230AD72A}" srcOrd="3" destOrd="0" presId="urn:microsoft.com/office/officeart/2005/8/layout/cycle4#1"/>
    <dgm:cxn modelId="{645413F6-FF8A-474E-94A3-0E574E83297D}" type="presParOf" srcId="{95C91EE3-B678-4A69-A8FA-C01F230AD72A}" destId="{844D7BE5-8621-4441-A553-8EAA0595D37B}" srcOrd="0" destOrd="0" presId="urn:microsoft.com/office/officeart/2005/8/layout/cycle4#1"/>
    <dgm:cxn modelId="{4890C63D-17B4-4DEC-87D7-6FB8920AAB10}" type="presParOf" srcId="{95C91EE3-B678-4A69-A8FA-C01F230AD72A}" destId="{091D401A-44DE-401A-9E0B-D64D40CBE738}" srcOrd="1" destOrd="0" presId="urn:microsoft.com/office/officeart/2005/8/layout/cycle4#1"/>
    <dgm:cxn modelId="{2A5AB2DE-EB8B-41B7-B68F-C6788FFA1284}" type="presParOf" srcId="{D3276AFE-0493-495C-9F50-A795EEE43780}" destId="{4BD43F76-3115-4004-9D91-0DF2710239D4}" srcOrd="4" destOrd="0" presId="urn:microsoft.com/office/officeart/2005/8/layout/cycle4#1"/>
    <dgm:cxn modelId="{300411D2-0458-4302-971F-24499DB89502}" type="presParOf" srcId="{2D49864C-315F-4FC5-A470-98100DAD8FB3}" destId="{FBBD878A-BC1E-4C7F-AEF5-60DE19761FA2}" srcOrd="1" destOrd="0" presId="urn:microsoft.com/office/officeart/2005/8/layout/cycle4#1"/>
    <dgm:cxn modelId="{CAA76775-9693-4C9B-BA08-114419041C51}" type="presParOf" srcId="{FBBD878A-BC1E-4C7F-AEF5-60DE19761FA2}" destId="{550AFB16-3243-4B51-8F7D-DCA7D43EA405}" srcOrd="0" destOrd="0" presId="urn:microsoft.com/office/officeart/2005/8/layout/cycle4#1"/>
    <dgm:cxn modelId="{5DE507D6-3BC5-4E46-918D-1464ABE7FE73}" type="presParOf" srcId="{FBBD878A-BC1E-4C7F-AEF5-60DE19761FA2}" destId="{AC7D4137-15A0-457F-A0F5-C2A06EA51C3E}" srcOrd="1" destOrd="0" presId="urn:microsoft.com/office/officeart/2005/8/layout/cycle4#1"/>
    <dgm:cxn modelId="{178566B9-CB34-4907-9CF4-2181A24D184D}" type="presParOf" srcId="{FBBD878A-BC1E-4C7F-AEF5-60DE19761FA2}" destId="{C2BFDB7C-A030-4A00-A68E-B3FF1C3F180B}" srcOrd="2" destOrd="0" presId="urn:microsoft.com/office/officeart/2005/8/layout/cycle4#1"/>
    <dgm:cxn modelId="{9EF6EC64-C6E7-4F3F-BB59-C689F1CEEEE0}" type="presParOf" srcId="{FBBD878A-BC1E-4C7F-AEF5-60DE19761FA2}" destId="{25C2AA68-A0DB-48F0-A63D-812F606D242A}" srcOrd="3" destOrd="0" presId="urn:microsoft.com/office/officeart/2005/8/layout/cycle4#1"/>
    <dgm:cxn modelId="{995F05C4-4A89-4A2C-96E5-BBFB9CF6AF1C}" type="presParOf" srcId="{FBBD878A-BC1E-4C7F-AEF5-60DE19761FA2}" destId="{A2D621F8-FD07-4128-8BFE-0DEAEC831E03}" srcOrd="4" destOrd="0" presId="urn:microsoft.com/office/officeart/2005/8/layout/cycle4#1"/>
    <dgm:cxn modelId="{7DF3B44E-5D51-4EED-9258-1EA2231D2D93}" type="presParOf" srcId="{2D49864C-315F-4FC5-A470-98100DAD8FB3}" destId="{BCBAE02C-F8A5-413A-AFAC-5FC0856D3C86}" srcOrd="2" destOrd="0" presId="urn:microsoft.com/office/officeart/2005/8/layout/cycle4#1"/>
    <dgm:cxn modelId="{B7A7C718-3595-4D5E-98C3-5281AD3CB459}" type="presParOf" srcId="{2D49864C-315F-4FC5-A470-98100DAD8FB3}" destId="{3C6D2C27-6C2E-47C1-9248-430B11C13174}" srcOrd="3" destOrd="0" presId="urn:microsoft.com/office/officeart/2005/8/layout/cycle4#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F3006F-0EFA-4843-A520-3DCDC1AEBF5D}" type="doc">
      <dgm:prSet loTypeId="urn:microsoft.com/office/officeart/2005/8/layout/cycle3#1" loCatId="" qsTypeId="urn:microsoft.com/office/officeart/2005/8/quickstyle/simple4#1" qsCatId="simple" csTypeId="urn:microsoft.com/office/officeart/2005/8/colors/colorful1#1" csCatId="colorful" phldr="1"/>
      <dgm:spPr/>
      <dgm:t>
        <a:bodyPr/>
        <a:lstStyle/>
        <a:p>
          <a:endParaRPr lang="zh-CN" altLang="en-US"/>
        </a:p>
      </dgm:t>
    </dgm:pt>
    <dgm:pt modelId="{1F5FAEF3-ACD8-E44E-93AE-07BA15565E69}">
      <dgm:prSet phldrT="[文本]" custT="1"/>
      <dgm:spPr/>
      <dgm:t>
        <a:bodyPr/>
        <a:lstStyle/>
        <a:p>
          <a:r>
            <a:rPr lang="zh-CN" altLang="en-US" sz="1000" b="0" dirty="0"/>
            <a:t>舆情采集</a:t>
          </a:r>
        </a:p>
      </dgm:t>
    </dgm:pt>
    <dgm:pt modelId="{B2A25B06-6747-5C4D-9E9E-6F2D19AF4B32}" cxnId="{0BC7B847-926D-9945-BAEC-CCDDB6F4FDAD}" type="parTrans">
      <dgm:prSet/>
      <dgm:spPr/>
      <dgm:t>
        <a:bodyPr/>
        <a:lstStyle/>
        <a:p>
          <a:endParaRPr lang="zh-CN" altLang="en-US" b="0"/>
        </a:p>
      </dgm:t>
    </dgm:pt>
    <dgm:pt modelId="{D9B5CF49-A3EA-BC40-B2EB-570E9AB578A3}" cxnId="{0BC7B847-926D-9945-BAEC-CCDDB6F4FDAD}" type="sibTrans">
      <dgm:prSet/>
      <dgm:spPr/>
      <dgm:t>
        <a:bodyPr/>
        <a:lstStyle/>
        <a:p>
          <a:endParaRPr lang="zh-CN" altLang="en-US" b="0"/>
        </a:p>
      </dgm:t>
    </dgm:pt>
    <dgm:pt modelId="{C14711B6-DACE-B441-B633-38FB9AC45243}">
      <dgm:prSet phldrT="[文本]" custT="1"/>
      <dgm:spPr/>
      <dgm:t>
        <a:bodyPr/>
        <a:lstStyle/>
        <a:p>
          <a:r>
            <a:rPr lang="zh-CN" altLang="en-US" sz="900" b="0" dirty="0"/>
            <a:t>智能加工（人工参与）</a:t>
          </a:r>
        </a:p>
      </dgm:t>
    </dgm:pt>
    <dgm:pt modelId="{224204F1-5C1D-5A49-BFE2-BE8AE1701008}" cxnId="{9B1DB67C-9326-1044-8A79-A86A9D96E840}" type="parTrans">
      <dgm:prSet/>
      <dgm:spPr/>
      <dgm:t>
        <a:bodyPr/>
        <a:lstStyle/>
        <a:p>
          <a:endParaRPr lang="zh-CN" altLang="en-US" b="0"/>
        </a:p>
      </dgm:t>
    </dgm:pt>
    <dgm:pt modelId="{93C93605-A4D6-7A4E-A452-F38657A0374B}" cxnId="{9B1DB67C-9326-1044-8A79-A86A9D96E840}" type="sibTrans">
      <dgm:prSet/>
      <dgm:spPr/>
      <dgm:t>
        <a:bodyPr/>
        <a:lstStyle/>
        <a:p>
          <a:endParaRPr lang="zh-CN" altLang="en-US" b="0"/>
        </a:p>
      </dgm:t>
    </dgm:pt>
    <dgm:pt modelId="{D27F979F-0DCB-7947-96FB-5850772A5AFA}">
      <dgm:prSet phldrT="[文本]" custT="1"/>
      <dgm:spPr/>
      <dgm:t>
        <a:bodyPr/>
        <a:lstStyle/>
        <a:p>
          <a:r>
            <a:rPr lang="zh-CN" altLang="en-US" sz="900" b="0" dirty="0"/>
            <a:t>舆情大数据挖掘加工</a:t>
          </a:r>
        </a:p>
      </dgm:t>
    </dgm:pt>
    <dgm:pt modelId="{6702CA7C-598E-8E41-9C20-1E914F3DD69E}" cxnId="{12D21E8C-C921-FE41-A7E0-45A1EB532B01}" type="parTrans">
      <dgm:prSet/>
      <dgm:spPr/>
      <dgm:t>
        <a:bodyPr/>
        <a:lstStyle/>
        <a:p>
          <a:endParaRPr lang="zh-CN" altLang="en-US" b="0"/>
        </a:p>
      </dgm:t>
    </dgm:pt>
    <dgm:pt modelId="{C31D6530-C544-634F-A821-96A676D0FD4E}" cxnId="{12D21E8C-C921-FE41-A7E0-45A1EB532B01}" type="sibTrans">
      <dgm:prSet/>
      <dgm:spPr/>
      <dgm:t>
        <a:bodyPr/>
        <a:lstStyle/>
        <a:p>
          <a:endParaRPr lang="zh-CN" altLang="en-US" b="0"/>
        </a:p>
      </dgm:t>
    </dgm:pt>
    <dgm:pt modelId="{75BCBA04-E0EB-5E4F-91C2-F2576A7DE181}">
      <dgm:prSet phldrT="[文本]" custT="1"/>
      <dgm:spPr/>
      <dgm:t>
        <a:bodyPr/>
        <a:lstStyle/>
        <a:p>
          <a:r>
            <a:rPr lang="zh-CN" altLang="en-US" sz="1000" b="0" dirty="0"/>
            <a:t>数据抽象形成模型</a:t>
          </a:r>
        </a:p>
      </dgm:t>
    </dgm:pt>
    <dgm:pt modelId="{4B112D07-46A0-E04A-94EF-E89EB4808597}" cxnId="{B301FD03-8303-4046-A98E-AD0344B3BE3E}" type="parTrans">
      <dgm:prSet/>
      <dgm:spPr/>
      <dgm:t>
        <a:bodyPr/>
        <a:lstStyle/>
        <a:p>
          <a:endParaRPr lang="zh-CN" altLang="en-US" b="0"/>
        </a:p>
      </dgm:t>
    </dgm:pt>
    <dgm:pt modelId="{3769DAA3-AF50-9949-83C7-2100FF1FE22E}" cxnId="{B301FD03-8303-4046-A98E-AD0344B3BE3E}" type="sibTrans">
      <dgm:prSet/>
      <dgm:spPr/>
      <dgm:t>
        <a:bodyPr/>
        <a:lstStyle/>
        <a:p>
          <a:endParaRPr lang="zh-CN" altLang="en-US" b="0"/>
        </a:p>
      </dgm:t>
    </dgm:pt>
    <dgm:pt modelId="{A3CBD598-6399-1942-B7A9-C4A1C85D0BEB}">
      <dgm:prSet custT="1"/>
      <dgm:spPr/>
      <dgm:t>
        <a:bodyPr/>
        <a:lstStyle/>
        <a:p>
          <a:r>
            <a:rPr lang="zh-CN" altLang="en-US" sz="1050" b="1" dirty="0">
              <a:solidFill>
                <a:srgbClr val="0000CC"/>
              </a:solidFill>
            </a:rPr>
            <a:t>分析处理</a:t>
          </a:r>
        </a:p>
      </dgm:t>
    </dgm:pt>
    <dgm:pt modelId="{A7FD0DB7-B3D3-9D49-9994-EB617D6C5884}" cxnId="{D6AA6505-C6DB-A04D-A086-901028DCAA47}" type="parTrans">
      <dgm:prSet/>
      <dgm:spPr/>
      <dgm:t>
        <a:bodyPr/>
        <a:lstStyle/>
        <a:p>
          <a:endParaRPr lang="zh-CN" altLang="en-US" b="0"/>
        </a:p>
      </dgm:t>
    </dgm:pt>
    <dgm:pt modelId="{206B1FE4-982B-A443-A6AC-B11D700B6A30}" cxnId="{D6AA6505-C6DB-A04D-A086-901028DCAA47}" type="sibTrans">
      <dgm:prSet/>
      <dgm:spPr/>
      <dgm:t>
        <a:bodyPr/>
        <a:lstStyle/>
        <a:p>
          <a:endParaRPr lang="zh-CN" altLang="en-US" b="0"/>
        </a:p>
      </dgm:t>
    </dgm:pt>
    <dgm:pt modelId="{70E0DF0F-6E27-414B-AAB0-D2FF3EB7F8F1}">
      <dgm:prSet phldrT="[文本]" custT="1"/>
      <dgm:spPr/>
      <dgm:t>
        <a:bodyPr/>
        <a:lstStyle/>
        <a:p>
          <a:r>
            <a:rPr lang="zh-CN" altLang="en-US" sz="1000" b="1" dirty="0">
              <a:solidFill>
                <a:srgbClr val="0000CC"/>
              </a:solidFill>
            </a:rPr>
            <a:t>舆情大数据沉积</a:t>
          </a:r>
        </a:p>
      </dgm:t>
    </dgm:pt>
    <dgm:pt modelId="{1A42893A-28C8-410A-B33B-67C9B938FA10}" cxnId="{08A33072-5C23-4085-932C-44D57B3FA36D}" type="parTrans">
      <dgm:prSet/>
      <dgm:spPr/>
      <dgm:t>
        <a:bodyPr/>
        <a:lstStyle/>
        <a:p>
          <a:endParaRPr lang="zh-CN" altLang="en-US"/>
        </a:p>
      </dgm:t>
    </dgm:pt>
    <dgm:pt modelId="{6F8CB48C-2CE0-44A5-B63E-8326AF0C8B31}" cxnId="{08A33072-5C23-4085-932C-44D57B3FA36D}" type="sibTrans">
      <dgm:prSet/>
      <dgm:spPr/>
      <dgm:t>
        <a:bodyPr/>
        <a:lstStyle/>
        <a:p>
          <a:endParaRPr lang="zh-CN" altLang="en-US"/>
        </a:p>
      </dgm:t>
    </dgm:pt>
    <dgm:pt modelId="{404C1068-A0D2-774A-976F-278D84190536}" type="pres">
      <dgm:prSet presAssocID="{43F3006F-0EFA-4843-A520-3DCDC1AEBF5D}" presName="Name0" presStyleCnt="0">
        <dgm:presLayoutVars>
          <dgm:dir/>
          <dgm:resizeHandles val="exact"/>
        </dgm:presLayoutVars>
      </dgm:prSet>
      <dgm:spPr/>
      <dgm:t>
        <a:bodyPr/>
        <a:lstStyle/>
        <a:p>
          <a:endParaRPr lang="zh-CN" altLang="en-US"/>
        </a:p>
      </dgm:t>
    </dgm:pt>
    <dgm:pt modelId="{E481BBB6-31CB-854F-A0A6-14C60BC1C54C}" type="pres">
      <dgm:prSet presAssocID="{43F3006F-0EFA-4843-A520-3DCDC1AEBF5D}" presName="cycle" presStyleCnt="0"/>
      <dgm:spPr/>
    </dgm:pt>
    <dgm:pt modelId="{FF2317A6-C581-4D49-A001-015E9C413799}" type="pres">
      <dgm:prSet presAssocID="{1F5FAEF3-ACD8-E44E-93AE-07BA15565E69}" presName="nodeFirstNode" presStyleLbl="node1" presStyleIdx="0" presStyleCnt="6">
        <dgm:presLayoutVars>
          <dgm:bulletEnabled val="1"/>
        </dgm:presLayoutVars>
      </dgm:prSet>
      <dgm:spPr/>
      <dgm:t>
        <a:bodyPr/>
        <a:lstStyle/>
        <a:p>
          <a:endParaRPr lang="zh-CN" altLang="en-US"/>
        </a:p>
      </dgm:t>
    </dgm:pt>
    <dgm:pt modelId="{64B070BE-429F-DC47-9196-0E02EB607533}" type="pres">
      <dgm:prSet presAssocID="{D9B5CF49-A3EA-BC40-B2EB-570E9AB578A3}" presName="sibTransFirstNode" presStyleLbl="bgShp" presStyleIdx="0" presStyleCnt="1"/>
      <dgm:spPr/>
      <dgm:t>
        <a:bodyPr/>
        <a:lstStyle/>
        <a:p>
          <a:endParaRPr lang="zh-CN" altLang="en-US"/>
        </a:p>
      </dgm:t>
    </dgm:pt>
    <dgm:pt modelId="{5FB13248-9F3C-204E-8267-D0978556FBA9}" type="pres">
      <dgm:prSet presAssocID="{A3CBD598-6399-1942-B7A9-C4A1C85D0BEB}" presName="nodeFollowingNodes" presStyleLbl="node1" presStyleIdx="1" presStyleCnt="6">
        <dgm:presLayoutVars>
          <dgm:bulletEnabled val="1"/>
        </dgm:presLayoutVars>
      </dgm:prSet>
      <dgm:spPr/>
      <dgm:t>
        <a:bodyPr/>
        <a:lstStyle/>
        <a:p>
          <a:endParaRPr lang="zh-CN" altLang="en-US"/>
        </a:p>
      </dgm:t>
    </dgm:pt>
    <dgm:pt modelId="{92E5AC39-0F3F-2B4E-9DAA-461916336649}" type="pres">
      <dgm:prSet presAssocID="{C14711B6-DACE-B441-B633-38FB9AC45243}" presName="nodeFollowingNodes" presStyleLbl="node1" presStyleIdx="2" presStyleCnt="6">
        <dgm:presLayoutVars>
          <dgm:bulletEnabled val="1"/>
        </dgm:presLayoutVars>
      </dgm:prSet>
      <dgm:spPr/>
      <dgm:t>
        <a:bodyPr/>
        <a:lstStyle/>
        <a:p>
          <a:endParaRPr lang="zh-CN" altLang="en-US"/>
        </a:p>
      </dgm:t>
    </dgm:pt>
    <dgm:pt modelId="{71F94882-2981-4BE8-B945-68A0EE9C2B29}" type="pres">
      <dgm:prSet presAssocID="{70E0DF0F-6E27-414B-AAB0-D2FF3EB7F8F1}" presName="nodeFollowingNodes" presStyleLbl="node1" presStyleIdx="3" presStyleCnt="6">
        <dgm:presLayoutVars>
          <dgm:bulletEnabled val="1"/>
        </dgm:presLayoutVars>
      </dgm:prSet>
      <dgm:spPr/>
      <dgm:t>
        <a:bodyPr/>
        <a:lstStyle/>
        <a:p>
          <a:endParaRPr lang="zh-CN" altLang="en-US"/>
        </a:p>
      </dgm:t>
    </dgm:pt>
    <dgm:pt modelId="{79DD0FFE-62F2-2945-98A7-8504CE506527}" type="pres">
      <dgm:prSet presAssocID="{D27F979F-0DCB-7947-96FB-5850772A5AFA}" presName="nodeFollowingNodes" presStyleLbl="node1" presStyleIdx="4" presStyleCnt="6">
        <dgm:presLayoutVars>
          <dgm:bulletEnabled val="1"/>
        </dgm:presLayoutVars>
      </dgm:prSet>
      <dgm:spPr/>
      <dgm:t>
        <a:bodyPr/>
        <a:lstStyle/>
        <a:p>
          <a:endParaRPr lang="zh-CN" altLang="en-US"/>
        </a:p>
      </dgm:t>
    </dgm:pt>
    <dgm:pt modelId="{6D5E4BBE-67A7-2440-90E1-81B41B8D5CA1}" type="pres">
      <dgm:prSet presAssocID="{75BCBA04-E0EB-5E4F-91C2-F2576A7DE181}" presName="nodeFollowingNodes" presStyleLbl="node1" presStyleIdx="5" presStyleCnt="6">
        <dgm:presLayoutVars>
          <dgm:bulletEnabled val="1"/>
        </dgm:presLayoutVars>
      </dgm:prSet>
      <dgm:spPr/>
      <dgm:t>
        <a:bodyPr/>
        <a:lstStyle/>
        <a:p>
          <a:endParaRPr lang="zh-CN" altLang="en-US"/>
        </a:p>
      </dgm:t>
    </dgm:pt>
  </dgm:ptLst>
  <dgm:cxnLst>
    <dgm:cxn modelId="{12D21E8C-C921-FE41-A7E0-45A1EB532B01}" srcId="{43F3006F-0EFA-4843-A520-3DCDC1AEBF5D}" destId="{D27F979F-0DCB-7947-96FB-5850772A5AFA}" srcOrd="4" destOrd="0" parTransId="{6702CA7C-598E-8E41-9C20-1E914F3DD69E}" sibTransId="{C31D6530-C544-634F-A821-96A676D0FD4E}"/>
    <dgm:cxn modelId="{B2EB9C99-4BF5-42B4-83B8-8A4BDD540FA2}" type="presOf" srcId="{C14711B6-DACE-B441-B633-38FB9AC45243}" destId="{92E5AC39-0F3F-2B4E-9DAA-461916336649}" srcOrd="0" destOrd="0" presId="urn:microsoft.com/office/officeart/2005/8/layout/cycle3#1"/>
    <dgm:cxn modelId="{08A33072-5C23-4085-932C-44D57B3FA36D}" srcId="{43F3006F-0EFA-4843-A520-3DCDC1AEBF5D}" destId="{70E0DF0F-6E27-414B-AAB0-D2FF3EB7F8F1}" srcOrd="3" destOrd="0" parTransId="{1A42893A-28C8-410A-B33B-67C9B938FA10}" sibTransId="{6F8CB48C-2CE0-44A5-B63E-8326AF0C8B31}"/>
    <dgm:cxn modelId="{B301FD03-8303-4046-A98E-AD0344B3BE3E}" srcId="{43F3006F-0EFA-4843-A520-3DCDC1AEBF5D}" destId="{75BCBA04-E0EB-5E4F-91C2-F2576A7DE181}" srcOrd="5" destOrd="0" parTransId="{4B112D07-46A0-E04A-94EF-E89EB4808597}" sibTransId="{3769DAA3-AF50-9949-83C7-2100FF1FE22E}"/>
    <dgm:cxn modelId="{B1E6C8D9-12D7-4A34-B9CA-F4ECECF2F291}" type="presOf" srcId="{43F3006F-0EFA-4843-A520-3DCDC1AEBF5D}" destId="{404C1068-A0D2-774A-976F-278D84190536}" srcOrd="0" destOrd="0" presId="urn:microsoft.com/office/officeart/2005/8/layout/cycle3#1"/>
    <dgm:cxn modelId="{9B1DB67C-9326-1044-8A79-A86A9D96E840}" srcId="{43F3006F-0EFA-4843-A520-3DCDC1AEBF5D}" destId="{C14711B6-DACE-B441-B633-38FB9AC45243}" srcOrd="2" destOrd="0" parTransId="{224204F1-5C1D-5A49-BFE2-BE8AE1701008}" sibTransId="{93C93605-A4D6-7A4E-A452-F38657A0374B}"/>
    <dgm:cxn modelId="{D6AA6505-C6DB-A04D-A086-901028DCAA47}" srcId="{43F3006F-0EFA-4843-A520-3DCDC1AEBF5D}" destId="{A3CBD598-6399-1942-B7A9-C4A1C85D0BEB}" srcOrd="1" destOrd="0" parTransId="{A7FD0DB7-B3D3-9D49-9994-EB617D6C5884}" sibTransId="{206B1FE4-982B-A443-A6AC-B11D700B6A30}"/>
    <dgm:cxn modelId="{955089DC-547B-44BB-91A3-5A1EB845017F}" type="presOf" srcId="{D9B5CF49-A3EA-BC40-B2EB-570E9AB578A3}" destId="{64B070BE-429F-DC47-9196-0E02EB607533}" srcOrd="0" destOrd="0" presId="urn:microsoft.com/office/officeart/2005/8/layout/cycle3#1"/>
    <dgm:cxn modelId="{06F8AFA1-B28E-4D1A-89B4-0AF4B42688CE}" type="presOf" srcId="{75BCBA04-E0EB-5E4F-91C2-F2576A7DE181}" destId="{6D5E4BBE-67A7-2440-90E1-81B41B8D5CA1}" srcOrd="0" destOrd="0" presId="urn:microsoft.com/office/officeart/2005/8/layout/cycle3#1"/>
    <dgm:cxn modelId="{0BC7B847-926D-9945-BAEC-CCDDB6F4FDAD}" srcId="{43F3006F-0EFA-4843-A520-3DCDC1AEBF5D}" destId="{1F5FAEF3-ACD8-E44E-93AE-07BA15565E69}" srcOrd="0" destOrd="0" parTransId="{B2A25B06-6747-5C4D-9E9E-6F2D19AF4B32}" sibTransId="{D9B5CF49-A3EA-BC40-B2EB-570E9AB578A3}"/>
    <dgm:cxn modelId="{E86CC551-ECDE-4200-AC83-935E7E495379}" type="presOf" srcId="{70E0DF0F-6E27-414B-AAB0-D2FF3EB7F8F1}" destId="{71F94882-2981-4BE8-B945-68A0EE9C2B29}" srcOrd="0" destOrd="0" presId="urn:microsoft.com/office/officeart/2005/8/layout/cycle3#1"/>
    <dgm:cxn modelId="{453C16DD-3D19-428B-BF8D-A3D43306B4E6}" type="presOf" srcId="{D27F979F-0DCB-7947-96FB-5850772A5AFA}" destId="{79DD0FFE-62F2-2945-98A7-8504CE506527}" srcOrd="0" destOrd="0" presId="urn:microsoft.com/office/officeart/2005/8/layout/cycle3#1"/>
    <dgm:cxn modelId="{21709ED9-EBD0-4F25-8BA9-F22D4B68722F}" type="presOf" srcId="{1F5FAEF3-ACD8-E44E-93AE-07BA15565E69}" destId="{FF2317A6-C581-4D49-A001-015E9C413799}" srcOrd="0" destOrd="0" presId="urn:microsoft.com/office/officeart/2005/8/layout/cycle3#1"/>
    <dgm:cxn modelId="{2E61C217-C890-423A-9BA2-5D1D0D955E29}" type="presOf" srcId="{A3CBD598-6399-1942-B7A9-C4A1C85D0BEB}" destId="{5FB13248-9F3C-204E-8267-D0978556FBA9}" srcOrd="0" destOrd="0" presId="urn:microsoft.com/office/officeart/2005/8/layout/cycle3#1"/>
    <dgm:cxn modelId="{47F8792A-12DC-4EB0-8BA0-7DDE25C18BBB}" type="presParOf" srcId="{404C1068-A0D2-774A-976F-278D84190536}" destId="{E481BBB6-31CB-854F-A0A6-14C60BC1C54C}" srcOrd="0" destOrd="0" presId="urn:microsoft.com/office/officeart/2005/8/layout/cycle3#1"/>
    <dgm:cxn modelId="{279C5387-D4F0-4AED-AAFD-52F3916CC522}" type="presParOf" srcId="{E481BBB6-31CB-854F-A0A6-14C60BC1C54C}" destId="{FF2317A6-C581-4D49-A001-015E9C413799}" srcOrd="0" destOrd="0" presId="urn:microsoft.com/office/officeart/2005/8/layout/cycle3#1"/>
    <dgm:cxn modelId="{480C12CA-5DD6-4C5A-BEBD-ECCF5C119D0F}" type="presParOf" srcId="{E481BBB6-31CB-854F-A0A6-14C60BC1C54C}" destId="{64B070BE-429F-DC47-9196-0E02EB607533}" srcOrd="1" destOrd="0" presId="urn:microsoft.com/office/officeart/2005/8/layout/cycle3#1"/>
    <dgm:cxn modelId="{FA0021D9-0244-4DE6-8E77-F81452BE0CAB}" type="presParOf" srcId="{E481BBB6-31CB-854F-A0A6-14C60BC1C54C}" destId="{5FB13248-9F3C-204E-8267-D0978556FBA9}" srcOrd="2" destOrd="0" presId="urn:microsoft.com/office/officeart/2005/8/layout/cycle3#1"/>
    <dgm:cxn modelId="{CE37A4B8-1C51-4640-A70E-ACCF4FA3E7C5}" type="presParOf" srcId="{E481BBB6-31CB-854F-A0A6-14C60BC1C54C}" destId="{92E5AC39-0F3F-2B4E-9DAA-461916336649}" srcOrd="3" destOrd="0" presId="urn:microsoft.com/office/officeart/2005/8/layout/cycle3#1"/>
    <dgm:cxn modelId="{0E76DFDF-D4C9-46CA-906F-EFC6C7069F89}" type="presParOf" srcId="{E481BBB6-31CB-854F-A0A6-14C60BC1C54C}" destId="{71F94882-2981-4BE8-B945-68A0EE9C2B29}" srcOrd="4" destOrd="0" presId="urn:microsoft.com/office/officeart/2005/8/layout/cycle3#1"/>
    <dgm:cxn modelId="{F8573F59-661F-4A81-9DEE-47C0B1CBAFE6}" type="presParOf" srcId="{E481BBB6-31CB-854F-A0A6-14C60BC1C54C}" destId="{79DD0FFE-62F2-2945-98A7-8504CE506527}" srcOrd="5" destOrd="0" presId="urn:microsoft.com/office/officeart/2005/8/layout/cycle3#1"/>
    <dgm:cxn modelId="{69668BC3-4473-42E3-8143-708828ACA137}" type="presParOf" srcId="{E481BBB6-31CB-854F-A0A6-14C60BC1C54C}" destId="{6D5E4BBE-67A7-2440-90E1-81B41B8D5CA1}" srcOrd="6" destOrd="0" presId="urn:microsoft.com/office/officeart/2005/8/layout/cycle3#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CA84E-1F80-49C5-ADD1-E09C4ACEBF1C}">
      <dsp:nvSpPr>
        <dsp:cNvPr id="0" name=""/>
        <dsp:cNvSpPr/>
      </dsp:nvSpPr>
      <dsp:spPr>
        <a:xfrm>
          <a:off x="5227240" y="3605736"/>
          <a:ext cx="1767237" cy="1109567"/>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noFill/>
          <a:prstDash val="solid"/>
        </a:ln>
        <a:effectLst/>
        <a:scene3d>
          <a:camera prst="orthographicFront">
            <a:rot lat="0" lon="0" rev="0"/>
          </a:camera>
          <a:lightRig rig="contrasting" dir="t">
            <a:rot lat="0" lon="0" rev="7800000"/>
          </a:lightRig>
        </a:scene3d>
        <a:sp3d>
          <a:bevelT w="139700" h="139700"/>
        </a:sp3d>
      </dsp:spPr>
      <dsp:style>
        <a:lnRef idx="1">
          <a:schemeClr val="accent1"/>
        </a:lnRef>
        <a:fillRef idx="2">
          <a:schemeClr val="accent1"/>
        </a:fillRef>
        <a:effectRef idx="1">
          <a:schemeClr val="accent1"/>
        </a:effectRef>
        <a:fontRef idx="minor">
          <a:schemeClr val="dk1"/>
        </a:fontRef>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技术实现</a:t>
          </a:r>
          <a:r>
            <a:rPr lang="en-US" altLang="zh-CN"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3</a:t>
          </a:r>
          <a:endParaRPr lang="zh-CN" altLang="en-US"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sp:txBody>
      <dsp:txXfrm>
        <a:off x="5781785" y="3907502"/>
        <a:ext cx="1188318" cy="783427"/>
      </dsp:txXfrm>
    </dsp:sp>
    <dsp:sp modelId="{844D7BE5-8621-4441-A553-8EAA0595D37B}">
      <dsp:nvSpPr>
        <dsp:cNvPr id="0" name=""/>
        <dsp:cNvSpPr/>
      </dsp:nvSpPr>
      <dsp:spPr>
        <a:xfrm>
          <a:off x="1235122" y="3619382"/>
          <a:ext cx="1767237" cy="1082274"/>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noFill/>
          <a:prstDash val="solid"/>
        </a:ln>
        <a:effectLst/>
        <a:scene3d>
          <a:camera prst="orthographicFront">
            <a:rot lat="0" lon="0" rev="0"/>
          </a:camera>
          <a:lightRig rig="contrasting" dir="t">
            <a:rot lat="0" lon="0" rev="7800000"/>
          </a:lightRig>
        </a:scene3d>
        <a:sp3d>
          <a:bevelT w="139700" h="139700"/>
        </a:sp3d>
      </dsp:spPr>
      <dsp:style>
        <a:lnRef idx="1">
          <a:schemeClr val="accent1"/>
        </a:lnRef>
        <a:fillRef idx="2">
          <a:schemeClr val="accent1"/>
        </a:fillRef>
        <a:effectRef idx="1">
          <a:schemeClr val="accent1"/>
        </a:effectRef>
        <a:fontRef idx="minor">
          <a:schemeClr val="dk1"/>
        </a:fontRef>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技术实现</a:t>
          </a:r>
          <a:r>
            <a:rPr lang="en-US" altLang="zh-CN"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4</a:t>
          </a:r>
          <a:endParaRPr lang="zh-CN" altLang="en-US"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sp:txBody>
      <dsp:txXfrm>
        <a:off x="1258896" y="3913725"/>
        <a:ext cx="1189518" cy="764157"/>
      </dsp:txXfrm>
    </dsp:sp>
    <dsp:sp modelId="{E6A82CE0-64AE-4AFB-B598-884E1E5AC39E}">
      <dsp:nvSpPr>
        <dsp:cNvPr id="0" name=""/>
        <dsp:cNvSpPr/>
      </dsp:nvSpPr>
      <dsp:spPr>
        <a:xfrm>
          <a:off x="5240881" y="254298"/>
          <a:ext cx="1739955" cy="1076362"/>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noFill/>
          <a:prstDash val="solid"/>
        </a:ln>
        <a:effectLst/>
        <a:scene3d>
          <a:camera prst="orthographicFront">
            <a:rot lat="0" lon="0" rev="0"/>
          </a:camera>
          <a:lightRig rig="contrasting" dir="t">
            <a:rot lat="0" lon="0" rev="7800000"/>
          </a:lightRig>
        </a:scene3d>
        <a:sp3d>
          <a:bevelT w="139700" h="139700"/>
        </a:sp3d>
      </dsp:spPr>
      <dsp:style>
        <a:lnRef idx="1">
          <a:schemeClr val="accent1"/>
        </a:lnRef>
        <a:fillRef idx="2">
          <a:schemeClr val="accent1"/>
        </a:fillRef>
        <a:effectRef idx="1">
          <a:schemeClr val="accent1"/>
        </a:effectRef>
        <a:fontRef idx="minor">
          <a:schemeClr val="dk1"/>
        </a:fontRef>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技术实现</a:t>
          </a:r>
          <a:r>
            <a:rPr lang="en-US" altLang="zh-CN"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2</a:t>
          </a:r>
          <a:endParaRPr lang="zh-CN" altLang="en-US"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sp:txBody>
      <dsp:txXfrm>
        <a:off x="5786511" y="277942"/>
        <a:ext cx="1170680" cy="759983"/>
      </dsp:txXfrm>
    </dsp:sp>
    <dsp:sp modelId="{3E9371B0-C9E9-4A4C-A144-57191AE122B4}">
      <dsp:nvSpPr>
        <dsp:cNvPr id="0" name=""/>
        <dsp:cNvSpPr/>
      </dsp:nvSpPr>
      <dsp:spPr>
        <a:xfrm>
          <a:off x="1221481" y="225191"/>
          <a:ext cx="1794518" cy="1134577"/>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noFill/>
          <a:prstDash val="solid"/>
        </a:ln>
        <a:effectLst/>
        <a:scene3d>
          <a:camera prst="orthographicFront">
            <a:rot lat="0" lon="0" rev="0"/>
          </a:camera>
          <a:lightRig rig="contrasting" dir="t">
            <a:rot lat="0" lon="0" rev="7800000"/>
          </a:lightRig>
        </a:scene3d>
        <a:sp3d>
          <a:bevelT w="139700" h="139700"/>
        </a:sp3d>
      </dsp:spPr>
      <dsp:style>
        <a:lnRef idx="1">
          <a:schemeClr val="accent1"/>
        </a:lnRef>
        <a:fillRef idx="2">
          <a:schemeClr val="accent1"/>
        </a:fillRef>
        <a:effectRef idx="1">
          <a:schemeClr val="accent1"/>
        </a:effectRef>
        <a:fontRef idx="minor">
          <a:schemeClr val="dk1"/>
        </a:fontRef>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技术实现</a:t>
          </a:r>
          <a:r>
            <a:rPr lang="en-US" altLang="zh-CN"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1</a:t>
          </a:r>
          <a:endParaRPr lang="zh-CN" altLang="en-US" sz="2000" kern="12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sp:txBody>
      <dsp:txXfrm>
        <a:off x="1246404" y="250114"/>
        <a:ext cx="1206317" cy="801087"/>
      </dsp:txXfrm>
    </dsp:sp>
    <dsp:sp modelId="{550AFB16-3243-4B51-8F7D-DCA7D43EA405}">
      <dsp:nvSpPr>
        <dsp:cNvPr id="0" name=""/>
        <dsp:cNvSpPr/>
      </dsp:nvSpPr>
      <dsp:spPr>
        <a:xfrm>
          <a:off x="1920620" y="282320"/>
          <a:ext cx="2144649" cy="2144649"/>
        </a:xfrm>
        <a:prstGeom prst="pieWedge">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b="1" kern="1200" dirty="0">
              <a:solidFill>
                <a:srgbClr val="0000FF"/>
              </a:solidFill>
              <a:effectLst/>
              <a:latin typeface="微软雅黑" panose="020B0503020204020204" charset="-122"/>
              <a:ea typeface="微软雅黑" panose="020B0503020204020204" charset="-122"/>
            </a:rPr>
            <a:t>动态网页数据采集</a:t>
          </a:r>
        </a:p>
      </dsp:txBody>
      <dsp:txXfrm>
        <a:off x="2548773" y="910473"/>
        <a:ext cx="1516496" cy="1516496"/>
      </dsp:txXfrm>
    </dsp:sp>
    <dsp:sp modelId="{AC7D4137-15A0-457F-A0F5-C2A06EA51C3E}">
      <dsp:nvSpPr>
        <dsp:cNvPr id="0" name=""/>
        <dsp:cNvSpPr/>
      </dsp:nvSpPr>
      <dsp:spPr>
        <a:xfrm rot="5400000">
          <a:off x="4164330" y="282320"/>
          <a:ext cx="2144649" cy="2144649"/>
        </a:xfrm>
        <a:prstGeom prst="pieWedge">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effectLst/>
              <a:latin typeface="微软雅黑" panose="020B0503020204020204" charset="-122"/>
              <a:ea typeface="微软雅黑" panose="020B0503020204020204" charset="-122"/>
            </a:rPr>
            <a:t>碎片化信息的结构化转换</a:t>
          </a:r>
        </a:p>
      </dsp:txBody>
      <dsp:txXfrm rot="-5400000">
        <a:off x="4164330" y="910473"/>
        <a:ext cx="1516496" cy="1516496"/>
      </dsp:txXfrm>
    </dsp:sp>
    <dsp:sp modelId="{C2BFDB7C-A030-4A00-A68E-B3FF1C3F180B}">
      <dsp:nvSpPr>
        <dsp:cNvPr id="0" name=""/>
        <dsp:cNvSpPr/>
      </dsp:nvSpPr>
      <dsp:spPr>
        <a:xfrm rot="10800000">
          <a:off x="4164330" y="2526030"/>
          <a:ext cx="2144649" cy="2144649"/>
        </a:xfrm>
        <a:prstGeom prst="pieWedge">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bg1"/>
              </a:solidFill>
              <a:effectLst/>
              <a:latin typeface="微软雅黑" panose="020B0503020204020204" charset="-122"/>
              <a:ea typeface="微软雅黑" panose="020B0503020204020204" charset="-122"/>
            </a:rPr>
            <a:t>语义标注和结构化转换</a:t>
          </a:r>
        </a:p>
      </dsp:txBody>
      <dsp:txXfrm rot="10800000">
        <a:off x="4164330" y="2526030"/>
        <a:ext cx="1516496" cy="1516496"/>
      </dsp:txXfrm>
    </dsp:sp>
    <dsp:sp modelId="{25C2AA68-A0DB-48F0-A63D-812F606D242A}">
      <dsp:nvSpPr>
        <dsp:cNvPr id="0" name=""/>
        <dsp:cNvSpPr/>
      </dsp:nvSpPr>
      <dsp:spPr>
        <a:xfrm rot="16200000">
          <a:off x="1920620" y="2526030"/>
          <a:ext cx="2144649" cy="2144649"/>
        </a:xfrm>
        <a:prstGeom prst="pieWedge">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b="1" kern="1200" dirty="0">
              <a:solidFill>
                <a:srgbClr val="FF0000"/>
              </a:solidFill>
              <a:effectLst/>
              <a:latin typeface="微软雅黑" panose="020B0503020204020204" charset="-122"/>
              <a:ea typeface="微软雅黑" panose="020B0503020204020204" charset="-122"/>
            </a:rPr>
            <a:t>网络爬虫采集云</a:t>
          </a:r>
        </a:p>
      </dsp:txBody>
      <dsp:txXfrm rot="5400000">
        <a:off x="2548773" y="2526030"/>
        <a:ext cx="1516496" cy="1516496"/>
      </dsp:txXfrm>
    </dsp:sp>
    <dsp:sp modelId="{BCBAE02C-F8A5-413A-AFAC-5FC0856D3C86}">
      <dsp:nvSpPr>
        <dsp:cNvPr id="0" name=""/>
        <dsp:cNvSpPr/>
      </dsp:nvSpPr>
      <dsp:spPr>
        <a:xfrm>
          <a:off x="3744563" y="2030730"/>
          <a:ext cx="740473" cy="643890"/>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6D2C27-6C2E-47C1-9248-430B11C13174}">
      <dsp:nvSpPr>
        <dsp:cNvPr id="0" name=""/>
        <dsp:cNvSpPr/>
      </dsp:nvSpPr>
      <dsp:spPr>
        <a:xfrm rot="10800000">
          <a:off x="3744563" y="2278380"/>
          <a:ext cx="740473" cy="643890"/>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070BE-429F-DC47-9196-0E02EB607533}">
      <dsp:nvSpPr>
        <dsp:cNvPr id="0" name=""/>
        <dsp:cNvSpPr/>
      </dsp:nvSpPr>
      <dsp:spPr>
        <a:xfrm>
          <a:off x="118500" y="-5211"/>
          <a:ext cx="2151021" cy="2151021"/>
        </a:xfrm>
        <a:prstGeom prst="circularArrow">
          <a:avLst>
            <a:gd name="adj1" fmla="val 5274"/>
            <a:gd name="adj2" fmla="val 312630"/>
            <a:gd name="adj3" fmla="val 14455215"/>
            <a:gd name="adj4" fmla="val 16995313"/>
            <a:gd name="adj5" fmla="val 5477"/>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F2317A6-C581-4D49-A001-015E9C413799}">
      <dsp:nvSpPr>
        <dsp:cNvPr id="0" name=""/>
        <dsp:cNvSpPr/>
      </dsp:nvSpPr>
      <dsp:spPr bwMode="white">
        <a:xfrm>
          <a:off x="838373" y="905"/>
          <a:ext cx="711276" cy="355638"/>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b="0" kern="1200" dirty="0"/>
            <a:t>舆情采集</a:t>
          </a:r>
        </a:p>
      </dsp:txBody>
      <dsp:txXfrm>
        <a:off x="855734" y="18266"/>
        <a:ext cx="676554" cy="320916"/>
      </dsp:txXfrm>
    </dsp:sp>
    <dsp:sp modelId="{5FB13248-9F3C-204E-8267-D0978556FBA9}">
      <dsp:nvSpPr>
        <dsp:cNvPr id="0" name=""/>
        <dsp:cNvSpPr/>
      </dsp:nvSpPr>
      <dsp:spPr bwMode="white">
        <a:xfrm>
          <a:off x="1594089" y="437217"/>
          <a:ext cx="711276" cy="355638"/>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zh-CN" altLang="en-US" sz="1050" b="1" kern="1200" dirty="0">
              <a:solidFill>
                <a:srgbClr val="0000CC"/>
              </a:solidFill>
            </a:rPr>
            <a:t>分析处理</a:t>
          </a:r>
        </a:p>
      </dsp:txBody>
      <dsp:txXfrm>
        <a:off x="1611450" y="454578"/>
        <a:ext cx="676554" cy="320916"/>
      </dsp:txXfrm>
    </dsp:sp>
    <dsp:sp modelId="{92E5AC39-0F3F-2B4E-9DAA-461916336649}">
      <dsp:nvSpPr>
        <dsp:cNvPr id="0" name=""/>
        <dsp:cNvSpPr/>
      </dsp:nvSpPr>
      <dsp:spPr bwMode="white">
        <a:xfrm>
          <a:off x="1594089" y="1309843"/>
          <a:ext cx="711276" cy="355638"/>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b="0" kern="1200" dirty="0"/>
            <a:t>智能加工（人工参与）</a:t>
          </a:r>
        </a:p>
      </dsp:txBody>
      <dsp:txXfrm>
        <a:off x="1611450" y="1327204"/>
        <a:ext cx="676554" cy="320916"/>
      </dsp:txXfrm>
    </dsp:sp>
    <dsp:sp modelId="{71F94882-2981-4BE8-B945-68A0EE9C2B29}">
      <dsp:nvSpPr>
        <dsp:cNvPr id="0" name=""/>
        <dsp:cNvSpPr/>
      </dsp:nvSpPr>
      <dsp:spPr bwMode="white">
        <a:xfrm>
          <a:off x="838373" y="1746155"/>
          <a:ext cx="711276" cy="355638"/>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b="1" kern="1200" dirty="0">
              <a:solidFill>
                <a:srgbClr val="0000CC"/>
              </a:solidFill>
            </a:rPr>
            <a:t>舆情大数据沉积</a:t>
          </a:r>
        </a:p>
      </dsp:txBody>
      <dsp:txXfrm>
        <a:off x="855734" y="1763516"/>
        <a:ext cx="676554" cy="320916"/>
      </dsp:txXfrm>
    </dsp:sp>
    <dsp:sp modelId="{79DD0FFE-62F2-2945-98A7-8504CE506527}">
      <dsp:nvSpPr>
        <dsp:cNvPr id="0" name=""/>
        <dsp:cNvSpPr/>
      </dsp:nvSpPr>
      <dsp:spPr bwMode="white">
        <a:xfrm>
          <a:off x="82657" y="1309843"/>
          <a:ext cx="711276" cy="355638"/>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b="0" kern="1200" dirty="0"/>
            <a:t>舆情大数据挖掘加工</a:t>
          </a:r>
        </a:p>
      </dsp:txBody>
      <dsp:txXfrm>
        <a:off x="100018" y="1327204"/>
        <a:ext cx="676554" cy="320916"/>
      </dsp:txXfrm>
    </dsp:sp>
    <dsp:sp modelId="{6D5E4BBE-67A7-2440-90E1-81B41B8D5CA1}">
      <dsp:nvSpPr>
        <dsp:cNvPr id="0" name=""/>
        <dsp:cNvSpPr/>
      </dsp:nvSpPr>
      <dsp:spPr bwMode="white">
        <a:xfrm>
          <a:off x="82657" y="437217"/>
          <a:ext cx="711276" cy="355638"/>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b="0" kern="1200" dirty="0"/>
            <a:t>数据抽象形成模型</a:t>
          </a:r>
        </a:p>
      </dsp:txBody>
      <dsp:txXfrm>
        <a:off x="100018" y="454578"/>
        <a:ext cx="676554" cy="320916"/>
      </dsp:txXfrm>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3#1">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dstNode" val="node1"/>
                <dgm:param type="connRout" val="longCurve"/>
                <dgm:param type="begPts" val="midR"/>
                <dgm:param type="endPts" val="midL"/>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dstNode" val="node1"/>
                <dgm:param type="connRout" val="longCurve"/>
                <dgm:param type="begPts" val="midL"/>
                <dgm:param type="endPts" val="midR"/>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dstNode" val="nodeFirstNode"/>
                      <dgm:param type="connRout" val="longCurve"/>
                      <dgm:param type="begPts" val="midR"/>
                      <dgm:param type="endPts" val="midL"/>
                    </dgm:alg>
                  </dgm:if>
                  <dgm:else name="Name15">
                    <dgm:alg type="conn">
                      <dgm:param type="dstNode" val="nodeFirstNode"/>
                      <dgm:param type="connRout" val="longCurve"/>
                      <dgm:param type="begPts" val="midL"/>
                      <dgm:param type="endPts" val="midR"/>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b="0">
                <a:latin typeface="Arial" panose="020B0604020202020204" pitchFamily="34" charset="0"/>
              </a:defRPr>
            </a:lvl1pPr>
          </a:lstStyle>
          <a:p>
            <a:pPr>
              <a:defRPr/>
            </a:pPr>
            <a:endParaRPr lang="en-US" altLang="zh-CN"/>
          </a:p>
        </p:txBody>
      </p:sp>
      <p:sp>
        <p:nvSpPr>
          <p:cNvPr id="201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defRPr>
            </a:lvl1pPr>
          </a:lstStyle>
          <a:p>
            <a:pPr>
              <a:defRPr/>
            </a:pPr>
            <a:endParaRPr lang="en-US" altLang="zh-CN"/>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1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01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b="0">
                <a:latin typeface="Arial" panose="020B0604020202020204" pitchFamily="34" charset="0"/>
              </a:defRPr>
            </a:lvl1pPr>
          </a:lstStyle>
          <a:p>
            <a:pPr>
              <a:defRPr/>
            </a:pPr>
            <a:endParaRPr lang="en-US" altLang="zh-CN"/>
          </a:p>
        </p:txBody>
      </p:sp>
      <p:sp>
        <p:nvSpPr>
          <p:cNvPr id="201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Arial" panose="020B0604020202020204" pitchFamily="34" charset="0"/>
              </a:defRPr>
            </a:lvl1pPr>
          </a:lstStyle>
          <a:p>
            <a:pPr>
              <a:defRPr/>
            </a:pPr>
            <a:fld id="{140E3571-B9F4-4991-83A1-4443C89AFA35}"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7" Type="http://schemas.openxmlformats.org/officeDocument/2006/relationships/hyperlink" Target="http://baike.baidu.com/view/47398.htm" TargetMode="External"/><Relationship Id="rId6" Type="http://schemas.openxmlformats.org/officeDocument/2006/relationships/hyperlink" Target="http://baike.baidu.com/view/54.htm" TargetMode="External"/><Relationship Id="rId5" Type="http://schemas.openxmlformats.org/officeDocument/2006/relationships/hyperlink" Target="http://baike.baidu.com/view/282148.htm" TargetMode="External"/><Relationship Id="rId4" Type="http://schemas.openxmlformats.org/officeDocument/2006/relationships/hyperlink" Target="http://baike.baidu.com/view/7718.htm" TargetMode="External"/><Relationship Id="rId3" Type="http://schemas.openxmlformats.org/officeDocument/2006/relationships/hyperlink" Target="http://baike.baidu.com/view/758570.htm" TargetMode="External"/><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同一个模板生成的网页集合中，由于冗余信息通常是由机器自动生成的，因此冗余信息通常比较均匀的分布于各个网页中，而核心信息不通，它通常是由人工手动添加，倾向于分布在特定的网页中。最大熵原理指出，变量的不确定性越大，变量分布越均匀，其信息熵也就越大。冗余信息在由同一个模板生成的网页集合中呈现均匀性，而当冗余信息所包含的文本被分词工具进行分词后，所分割的各关键词依然保有均匀性，同样个相邻关键词成对的出现即相邻关键词间的依赖性仍具有均匀性，因此关键词的信息熵越大，越是噪声。</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err="1">
                <a:effectLst/>
              </a:rPr>
              <a:t>libpcap</a:t>
            </a:r>
            <a:r>
              <a:rPr lang="zh-CN" altLang="en-US" dirty="0">
                <a:effectLst/>
              </a:rPr>
              <a:t>的包捕获机制就是在数据链路层加一个旁路处理。当一个数据包到达网络接口时，</a:t>
            </a:r>
            <a:r>
              <a:rPr lang="en-US" altLang="zh-CN" dirty="0" err="1">
                <a:effectLst/>
              </a:rPr>
              <a:t>libpcap</a:t>
            </a:r>
            <a:r>
              <a:rPr lang="zh-CN" altLang="en-US" dirty="0">
                <a:effectLst/>
              </a:rPr>
              <a:t>首先利用已经创建的</a:t>
            </a:r>
            <a:r>
              <a:rPr lang="en-US" altLang="zh-CN" dirty="0">
                <a:effectLst/>
              </a:rPr>
              <a:t>Socket</a:t>
            </a:r>
            <a:r>
              <a:rPr lang="zh-CN" altLang="en-US" dirty="0">
                <a:effectLst/>
              </a:rPr>
              <a:t>从链路层驱动程序中获得该数据包的拷贝，再通过</a:t>
            </a:r>
            <a:r>
              <a:rPr lang="en-US" altLang="zh-CN" dirty="0">
                <a:effectLst/>
              </a:rPr>
              <a:t>Tap</a:t>
            </a:r>
            <a:r>
              <a:rPr lang="zh-CN" altLang="en-US" dirty="0">
                <a:effectLst/>
              </a:rPr>
              <a:t>函数将数据包发给</a:t>
            </a:r>
            <a:r>
              <a:rPr lang="en-US" altLang="zh-CN" dirty="0">
                <a:effectLst/>
              </a:rPr>
              <a:t>BPF</a:t>
            </a:r>
            <a:r>
              <a:rPr lang="zh-CN" altLang="en-US" dirty="0">
                <a:effectLst/>
              </a:rPr>
              <a:t>过滤器。</a:t>
            </a:r>
            <a:r>
              <a:rPr lang="en-US" altLang="zh-CN" dirty="0">
                <a:effectLst/>
              </a:rPr>
              <a:t>BPF</a:t>
            </a:r>
            <a:r>
              <a:rPr lang="zh-CN" altLang="en-US" dirty="0">
                <a:effectLst/>
              </a:rPr>
              <a:t>过滤器根据用户已经定义好的过滤规则对数据包进行逐一匹配，匹配成功则放入内核缓冲区，并传递给用户缓冲区，匹配失败则直接丢弃。如果没有设置过滤规则，所有数据包都将放入内核缓冲区，并传递给用户层缓冲区。</a:t>
            </a:r>
            <a:endParaRPr lang="zh-CN" altLang="en-US" dirty="0">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2D66760A-BA67-47D9-A270-839B18438C64}" type="slidenum">
              <a:rPr kumimoji="0" lang="en-US" altLang="zh-CN" sz="1200" smtClean="0">
                <a:latin typeface="Arial" panose="020B0604020202020204" pitchFamily="34" charset="0"/>
              </a:rPr>
            </a:fld>
            <a:endParaRPr kumimoji="0" lang="en-US" altLang="zh-CN" sz="1200">
              <a:latin typeface="Arial" panose="020B0604020202020204" pitchFamily="34" charset="0"/>
            </a:endParaRPr>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A28154EC-D821-4C22-82A6-0A445B05915B}" type="slidenum">
              <a:rPr kumimoji="0" lang="en-US" altLang="zh-CN" sz="1200" smtClean="0">
                <a:latin typeface="Arial" panose="020B0604020202020204" pitchFamily="34" charset="0"/>
              </a:rPr>
            </a:fld>
            <a:endParaRPr kumimoji="0" lang="en-US" altLang="zh-CN" sz="1200">
              <a:latin typeface="Arial" panose="020B0604020202020204" pitchFamily="34" charset="0"/>
            </a:endParaRPr>
          </a:p>
        </p:txBody>
      </p:sp>
      <p:sp>
        <p:nvSpPr>
          <p:cNvPr id="144387" name="Rectangle 2"/>
          <p:cNvSpPr>
            <a:spLocks noGrp="1" noRot="1" noChangeAspect="1" noChangeArrowheads="1" noTextEdit="1"/>
          </p:cNvSpPr>
          <p:nvPr>
            <p:ph type="sldImg"/>
          </p:nvPr>
        </p:nvSpPr>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DBF3AC17-605F-4B88-9274-50E189F9B8A6}" type="slidenum">
              <a:rPr kumimoji="0" lang="en-US" altLang="zh-CN" sz="1200" smtClean="0">
                <a:latin typeface="Arial" panose="020B0604020202020204" pitchFamily="34" charset="0"/>
              </a:rPr>
            </a:fld>
            <a:endParaRPr kumimoji="0" lang="en-US" altLang="zh-CN" sz="1200">
              <a:latin typeface="Arial" panose="020B0604020202020204" pitchFamily="34" charset="0"/>
            </a:endParaRPr>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F1A61059-707A-4435-B1BF-E87ED1167A45}" type="slidenum">
              <a:rPr kumimoji="0" lang="en-US" altLang="zh-CN" sz="1200" smtClean="0">
                <a:latin typeface="Arial" panose="020B0604020202020204" pitchFamily="34" charset="0"/>
              </a:rPr>
            </a:fld>
            <a:endParaRPr kumimoji="0" lang="en-US" altLang="zh-CN" sz="1200">
              <a:latin typeface="Arial" panose="020B0604020202020204" pitchFamily="34" charset="0"/>
            </a:endParaRPr>
          </a:p>
        </p:txBody>
      </p:sp>
      <p:sp>
        <p:nvSpPr>
          <p:cNvPr id="147459" name="Rectangle 2"/>
          <p:cNvSpPr>
            <a:spLocks noGrp="1" noRot="1" noChangeAspect="1" noChangeArrowheads="1" noTextEdit="1"/>
          </p:cNvSpPr>
          <p:nvPr>
            <p:ph type="sldImg"/>
          </p:nvPr>
        </p:nvSpPr>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916A46B1-7F4D-4158-975E-06ACB8629931}" type="slidenum">
              <a:rPr kumimoji="0" lang="en-US" altLang="zh-CN" sz="1200" smtClean="0">
                <a:latin typeface="Arial" panose="020B0604020202020204" pitchFamily="34" charset="0"/>
              </a:rPr>
            </a:fld>
            <a:endParaRPr kumimoji="0" lang="en-US" altLang="zh-CN" sz="1200">
              <a:latin typeface="Arial" panose="020B0604020202020204" pitchFamily="34" charset="0"/>
            </a:endParaRPr>
          </a:p>
        </p:txBody>
      </p:sp>
      <p:sp>
        <p:nvSpPr>
          <p:cNvPr id="149507" name="Rectangle 2"/>
          <p:cNvSpPr>
            <a:spLocks noGrp="1" noRot="1" noChangeAspect="1" noChangeArrowheads="1" noTextEdit="1"/>
          </p:cNvSpPr>
          <p:nvPr>
            <p:ph type="sldImg"/>
          </p:nvPr>
        </p:nvSpPr>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10A7B566-3330-417F-9FEB-14605C341517}" type="slidenum">
              <a:rPr kumimoji="0" lang="en-US" altLang="zh-CN" sz="1200" smtClean="0">
                <a:latin typeface="Arial" panose="020B0604020202020204" pitchFamily="34" charset="0"/>
              </a:rPr>
            </a:fld>
            <a:endParaRPr kumimoji="0" lang="en-US" altLang="zh-CN" sz="1200">
              <a:latin typeface="Arial" panose="020B0604020202020204" pitchFamily="34" charset="0"/>
            </a:endParaRPr>
          </a:p>
        </p:txBody>
      </p:sp>
      <p:sp>
        <p:nvSpPr>
          <p:cNvPr id="150531" name="Rectangle 2"/>
          <p:cNvSpPr>
            <a:spLocks noGrp="1" noRot="1" noChangeAspect="1" noChangeArrowheads="1" noTextEdit="1"/>
          </p:cNvSpPr>
          <p:nvPr>
            <p:ph type="sldImg"/>
          </p:nvPr>
        </p:nvSpPr>
        <p:spPr/>
      </p:sp>
      <p:sp>
        <p:nvSpPr>
          <p:cNvPr id="150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CA5A22E7-B365-42C7-B32D-9BA83749F113}" type="slidenum">
              <a:rPr kumimoji="0" lang="en-US" altLang="zh-CN" sz="1200" smtClean="0">
                <a:latin typeface="Arial" panose="020B0604020202020204" pitchFamily="34" charset="0"/>
              </a:rPr>
            </a:fld>
            <a:endParaRPr kumimoji="0" lang="en-US" altLang="zh-CN" sz="1200">
              <a:latin typeface="Arial" panose="020B0604020202020204" pitchFamily="34" charset="0"/>
            </a:endParaRPr>
          </a:p>
        </p:txBody>
      </p:sp>
      <p:sp>
        <p:nvSpPr>
          <p:cNvPr id="151555" name="Rectangle 2"/>
          <p:cNvSpPr>
            <a:spLocks noGrp="1" noRot="1" noChangeAspect="1" noChangeArrowheads="1" noTextEdit="1"/>
          </p:cNvSpPr>
          <p:nvPr>
            <p:ph type="sldImg"/>
          </p:nvPr>
        </p:nvSpPr>
        <p:spPr/>
      </p:sp>
      <p:sp>
        <p:nvSpPr>
          <p:cNvPr id="151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组合型：可以独立成词，也可以组合成词</a:t>
            </a:r>
            <a:endParaRPr lang="en-US" altLang="zh-CN" dirty="0">
              <a:latin typeface="Arial" panose="020B0604020202020204" pitchFamily="34" charset="0"/>
            </a:endParaRPr>
          </a:p>
          <a:p>
            <a:r>
              <a:rPr lang="zh-CN" altLang="en-US" dirty="0">
                <a:latin typeface="Arial" panose="020B0604020202020204" pitchFamily="34" charset="0"/>
              </a:rPr>
              <a:t>交叉型：和上下文可以分别成词，但是不能单独成词</a:t>
            </a:r>
            <a:endParaRPr lang="zh-CN" altLang="zh-CN"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eaLnBrk="1" hangingPunct="1"/>
            <a:fld id="{B979165B-9B4D-489D-86B2-8ECF6AC7A2B5}"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1571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algn="r" eaLnBrk="1" hangingPunct="1"/>
            <a:fld id="{8387F739-922B-4375-BE40-E16A6109D07F}" type="slidenum">
              <a:rPr lang="en-US" altLang="zh-CN" sz="120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
        <p:nvSpPr>
          <p:cNvPr id="115716" name="Rectangle 2"/>
          <p:cNvSpPr>
            <a:spLocks noGrp="1" noRot="1" noChangeAspect="1" noChangeArrowheads="1" noTextEdit="1"/>
          </p:cNvSpPr>
          <p:nvPr>
            <p:ph type="sldImg"/>
          </p:nvPr>
        </p:nvSpPr>
        <p:spPr/>
      </p:sp>
      <p:sp>
        <p:nvSpPr>
          <p:cNvPr id="115717"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fld id="{99660FD0-86D5-4DEC-8C4D-DF7E91CD4BA4}"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fld id="{0E0D756F-15BF-4A9C-AA7C-D2EDF29C0B0E}"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21859" name="Rectangle 2"/>
          <p:cNvSpPr>
            <a:spLocks noGrp="1" noRot="1" noChangeAspect="1" noChangeArrowheads="1" noTextEdit="1"/>
          </p:cNvSpPr>
          <p:nvPr>
            <p:ph type="sldImg"/>
          </p:nvPr>
        </p:nvSpPr>
        <p:spPr/>
      </p:sp>
      <p:sp>
        <p:nvSpPr>
          <p:cNvPr id="1218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3A1F1B9D-AA5F-4B6F-91BE-55C1CF7B93F9}" type="slidenum">
              <a:rPr kumimoji="0" lang="zh-CN" altLang="en-US" sz="1200" smtClean="0">
                <a:latin typeface="Arial" panose="020B0604020202020204" pitchFamily="34" charset="0"/>
              </a:rPr>
            </a:fld>
            <a:endParaRPr kumimoji="0" lang="en-US" altLang="zh-CN" sz="1200">
              <a:latin typeface="Arial" panose="020B0604020202020204" pitchFamily="34" charset="0"/>
            </a:endParaRPr>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63456DD6-A47F-4D4C-AADD-73F441483948}" type="slidenum">
              <a:rPr kumimoji="0" lang="zh-CN" altLang="en-US" sz="1200" smtClean="0">
                <a:latin typeface="Arial" panose="020B0604020202020204" pitchFamily="34" charset="0"/>
              </a:rPr>
            </a:fld>
            <a:endParaRPr kumimoji="0" lang="en-US" altLang="zh-CN" sz="1200">
              <a:latin typeface="Arial" panose="020B0604020202020204" pitchFamily="34" charset="0"/>
            </a:endParaRPr>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E8A5B283-10BE-4A7A-8005-74DFB2487603}" type="slidenum">
              <a:rPr kumimoji="0" lang="zh-CN" altLang="en-US" sz="1200" smtClean="0">
                <a:latin typeface="Arial" panose="020B0604020202020204" pitchFamily="34" charset="0"/>
              </a:rPr>
            </a:fld>
            <a:endParaRPr kumimoji="0" lang="en-US" altLang="zh-CN" sz="1200">
              <a:latin typeface="Arial" panose="020B0604020202020204" pitchFamily="34" charset="0"/>
            </a:endParaRPr>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81512F44-9A8C-4214-885E-60563F73DFDF}" type="slidenum">
              <a:rPr kumimoji="0" lang="zh-CN" altLang="en-US" sz="1200" smtClean="0">
                <a:latin typeface="Arial" panose="020B0604020202020204" pitchFamily="34" charset="0"/>
              </a:rPr>
            </a:fld>
            <a:endParaRPr kumimoji="0" lang="en-US" altLang="zh-CN" sz="1200">
              <a:latin typeface="Arial" panose="020B0604020202020204" pitchFamily="34" charset="0"/>
            </a:endParaRPr>
          </a:p>
        </p:txBody>
      </p:sp>
      <p:sp>
        <p:nvSpPr>
          <p:cNvPr id="177155" name="Rectangle 2"/>
          <p:cNvSpPr>
            <a:spLocks noGrp="1" noRot="1" noChangeAspect="1" noChangeArrowheads="1" noTextEdit="1"/>
          </p:cNvSpPr>
          <p:nvPr>
            <p:ph type="sldImg"/>
          </p:nvPr>
        </p:nvSpPr>
        <p:spPr/>
      </p:sp>
      <p:sp>
        <p:nvSpPr>
          <p:cNvPr id="177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78FE9A29-8915-4856-A8BE-FEA92186D5EE}" type="slidenum">
              <a:rPr kumimoji="0" lang="zh-CN" altLang="en-US" sz="1200" smtClean="0">
                <a:latin typeface="Arial" panose="020B0604020202020204" pitchFamily="34" charset="0"/>
              </a:rPr>
            </a:fld>
            <a:endParaRPr kumimoji="0" lang="en-US" altLang="zh-CN" sz="1200" smtClean="0">
              <a:latin typeface="Arial" panose="020B0604020202020204" pitchFamily="34" charset="0"/>
            </a:endParaRPr>
          </a:p>
        </p:txBody>
      </p:sp>
      <p:sp>
        <p:nvSpPr>
          <p:cNvPr id="179203" name="Rectangle 2"/>
          <p:cNvSpPr>
            <a:spLocks noGrp="1" noRot="1" noChangeAspect="1" noChangeArrowheads="1" noTextEdit="1"/>
          </p:cNvSpPr>
          <p:nvPr>
            <p:ph type="sldImg"/>
          </p:nvPr>
        </p:nvSpPr>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rPr>
              <a:t>Outlook</a:t>
            </a:r>
            <a:r>
              <a:rPr lang="zh-CN" altLang="en-US" dirty="0" smtClean="0">
                <a:latin typeface="Arial" panose="020B0604020202020204" pitchFamily="34" charset="0"/>
              </a:rPr>
              <a:t>外观天气</a:t>
            </a:r>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Temperature</a:t>
            </a:r>
            <a:r>
              <a:rPr lang="zh-CN" altLang="en-US" dirty="0" smtClean="0">
                <a:latin typeface="Arial" panose="020B0604020202020204" pitchFamily="34" charset="0"/>
              </a:rPr>
              <a:t>气温</a:t>
            </a:r>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Humidity</a:t>
            </a:r>
            <a:r>
              <a:rPr lang="zh-CN" altLang="en-US" dirty="0" smtClean="0">
                <a:latin typeface="Arial" panose="020B0604020202020204" pitchFamily="34" charset="0"/>
              </a:rPr>
              <a:t>湿度</a:t>
            </a:r>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Windy</a:t>
            </a:r>
            <a:r>
              <a:rPr lang="zh-CN" altLang="en-US" dirty="0" smtClean="0">
                <a:latin typeface="Arial" panose="020B0604020202020204" pitchFamily="34" charset="0"/>
              </a:rPr>
              <a:t>是否有风</a:t>
            </a:r>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Class</a:t>
            </a:r>
            <a:r>
              <a:rPr lang="zh-CN" altLang="en-US" dirty="0" smtClean="0">
                <a:latin typeface="Arial" panose="020B0604020202020204" pitchFamily="34" charset="0"/>
              </a:rPr>
              <a:t>是否适合打网球</a:t>
            </a:r>
            <a:endParaRPr lang="zh-CN" altLang="en-US" dirty="0"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945F5791-5D48-4B5F-ADDE-C988ABA86C09}" type="slidenum">
              <a:rPr kumimoji="0" lang="zh-CN" altLang="en-US" sz="1200" smtClean="0">
                <a:latin typeface="Arial" panose="020B0604020202020204" pitchFamily="34" charset="0"/>
              </a:rPr>
            </a:fld>
            <a:endParaRPr kumimoji="0" lang="en-US" altLang="zh-CN" sz="1200" smtClean="0">
              <a:latin typeface="Arial" panose="020B0604020202020204" pitchFamily="34" charset="0"/>
            </a:endParaRPr>
          </a:p>
        </p:txBody>
      </p:sp>
      <p:sp>
        <p:nvSpPr>
          <p:cNvPr id="180227" name="Rectangle 2"/>
          <p:cNvSpPr>
            <a:spLocks noGrp="1" noRot="1" noChangeAspect="1" noChangeArrowheads="1" noTextEdit="1"/>
          </p:cNvSpPr>
          <p:nvPr>
            <p:ph type="sldImg"/>
          </p:nvPr>
        </p:nvSpPr>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8E674345-CEEC-402B-A2E4-96FED04539A0}" type="slidenum">
              <a:rPr kumimoji="0" lang="zh-CN" altLang="en-US" sz="1200" smtClean="0">
                <a:latin typeface="Arial" panose="020B0604020202020204" pitchFamily="34" charset="0"/>
              </a:rPr>
            </a:fld>
            <a:endParaRPr kumimoji="0" lang="en-US" altLang="zh-CN" sz="1200" smtClean="0">
              <a:latin typeface="Arial" panose="020B0604020202020204" pitchFamily="34" charset="0"/>
            </a:endParaRPr>
          </a:p>
        </p:txBody>
      </p:sp>
      <p:sp>
        <p:nvSpPr>
          <p:cNvPr id="181251" name="Rectangle 2"/>
          <p:cNvSpPr>
            <a:spLocks noGrp="1" noRot="1" noChangeAspect="1" noChangeArrowheads="1" noTextEdit="1"/>
          </p:cNvSpPr>
          <p:nvPr>
            <p:ph type="sldImg"/>
          </p:nvPr>
        </p:nvSpPr>
        <p:spPr/>
      </p:sp>
      <p:sp>
        <p:nvSpPr>
          <p:cNvPr id="181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eaLnBrk="1" hangingPunct="1"/>
            <a:fld id="{D4DDA19D-3A24-4437-A3DA-9FE30C09118B}"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1469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algn="r" eaLnBrk="1" hangingPunct="1"/>
            <a:fld id="{2F5D40B7-760A-43E5-8B73-7496EF718EE7}" type="slidenum">
              <a:rPr lang="en-US" altLang="zh-CN" sz="120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
        <p:nvSpPr>
          <p:cNvPr id="114692" name="Rectangle 2"/>
          <p:cNvSpPr>
            <a:spLocks noGrp="1" noRot="1" noChangeAspect="1" noChangeArrowheads="1" noTextEdit="1"/>
          </p:cNvSpPr>
          <p:nvPr>
            <p:ph type="sldImg"/>
          </p:nvPr>
        </p:nvSpPr>
        <p:spPr/>
      </p:sp>
      <p:sp>
        <p:nvSpPr>
          <p:cNvPr id="114693"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7EB871E2-1976-4383-ABF5-9623EEAC06B5}" type="slidenum">
              <a:rPr kumimoji="0" lang="zh-CN" altLang="en-US" sz="1200" smtClean="0">
                <a:latin typeface="Arial" panose="020B0604020202020204" pitchFamily="34" charset="0"/>
              </a:rPr>
            </a:fld>
            <a:endParaRPr kumimoji="0" lang="en-US" altLang="zh-CN" sz="1200" smtClean="0">
              <a:latin typeface="Arial" panose="020B0604020202020204" pitchFamily="34" charset="0"/>
            </a:endParaRPr>
          </a:p>
        </p:txBody>
      </p:sp>
      <p:sp>
        <p:nvSpPr>
          <p:cNvPr id="182275" name="Rectangle 2"/>
          <p:cNvSpPr>
            <a:spLocks noGrp="1" noRot="1" noChangeAspect="1" noChangeArrowheads="1" noTextEdit="1"/>
          </p:cNvSpPr>
          <p:nvPr>
            <p:ph type="sldImg"/>
          </p:nvPr>
        </p:nvSpPr>
        <p:spPr/>
      </p:sp>
      <p:sp>
        <p:nvSpPr>
          <p:cNvPr id="18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7EB871E2-1976-4383-ABF5-9623EEAC06B5}" type="slidenum">
              <a:rPr kumimoji="0" lang="zh-CN" altLang="en-US" sz="1200" smtClean="0">
                <a:latin typeface="Arial" panose="020B0604020202020204" pitchFamily="34" charset="0"/>
              </a:rPr>
            </a:fld>
            <a:endParaRPr kumimoji="0" lang="en-US" altLang="zh-CN" sz="1200">
              <a:latin typeface="Arial" panose="020B0604020202020204" pitchFamily="34" charset="0"/>
            </a:endParaRPr>
          </a:p>
        </p:txBody>
      </p:sp>
      <p:sp>
        <p:nvSpPr>
          <p:cNvPr id="182275" name="Rectangle 2"/>
          <p:cNvSpPr>
            <a:spLocks noGrp="1" noRot="1" noChangeAspect="1" noChangeArrowheads="1" noTextEdit="1"/>
          </p:cNvSpPr>
          <p:nvPr>
            <p:ph type="sldImg"/>
          </p:nvPr>
        </p:nvSpPr>
        <p:spPr/>
      </p:sp>
      <p:sp>
        <p:nvSpPr>
          <p:cNvPr id="18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fld id="{7EB871E2-1976-4383-ABF5-9623EEAC06B5}" type="slidenum">
              <a:rPr kumimoji="0" lang="zh-CN" altLang="en-US" sz="1200" smtClean="0">
                <a:latin typeface="Arial" panose="020B0604020202020204" pitchFamily="34" charset="0"/>
              </a:rPr>
            </a:fld>
            <a:endParaRPr kumimoji="0" lang="en-US" altLang="zh-CN" sz="1200">
              <a:latin typeface="Arial" panose="020B0604020202020204" pitchFamily="34" charset="0"/>
            </a:endParaRPr>
          </a:p>
        </p:txBody>
      </p:sp>
      <p:sp>
        <p:nvSpPr>
          <p:cNvPr id="182275" name="Rectangle 2"/>
          <p:cNvSpPr>
            <a:spLocks noGrp="1" noRot="1" noChangeAspect="1" noChangeArrowheads="1" noTextEdit="1"/>
          </p:cNvSpPr>
          <p:nvPr>
            <p:ph type="sldImg"/>
          </p:nvPr>
        </p:nvSpPr>
        <p:spPr/>
      </p:sp>
      <p:sp>
        <p:nvSpPr>
          <p:cNvPr id="18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32E0D76-5086-43F5-A0E3-971F5781C96C}" type="slidenum">
              <a:rPr lang="en-US" altLang="zh-CN"/>
            </a:fld>
            <a:endParaRPr lang="en-US" altLang="zh-CN"/>
          </a:p>
        </p:txBody>
      </p:sp>
      <p:sp>
        <p:nvSpPr>
          <p:cNvPr id="242691" name="Rectangle 2"/>
          <p:cNvSpPr>
            <a:spLocks noGrp="1" noRot="1" noChangeAspect="1" noChangeArrowheads="1" noTextEdit="1"/>
          </p:cNvSpPr>
          <p:nvPr>
            <p:ph type="sldImg"/>
          </p:nvPr>
        </p:nvSpPr>
        <p:spPr/>
      </p:sp>
      <p:sp>
        <p:nvSpPr>
          <p:cNvPr id="242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defRPr/>
            </a:pPr>
            <a:endParaRPr lang="zh-CN" altLang="en-US" dirty="0"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algn="r" eaLnBrk="1" hangingPunct="1"/>
            <a:fld id="{358F2DAF-DB4C-4106-AD17-7EAF9DAB1606}" type="slidenum">
              <a:rPr lang="zh-CN" altLang="en-US" sz="1200">
                <a:latin typeface="Times New Roman" panose="02020603050405020304" pitchFamily="18" charset="0"/>
                <a:ea typeface="宋体" panose="02010600030101010101" pitchFamily="2" charset="-122"/>
              </a:rPr>
            </a:fld>
            <a:endParaRPr lang="en-US" altLang="zh-CN" sz="1200">
              <a:latin typeface="Times New Roman" panose="02020603050405020304" pitchFamily="18" charset="0"/>
              <a:ea typeface="宋体" panose="02010600030101010101" pitchFamily="2" charset="-122"/>
            </a:endParaRPr>
          </a:p>
        </p:txBody>
      </p:sp>
      <p:sp>
        <p:nvSpPr>
          <p:cNvPr id="220163" name="Rectangle 2"/>
          <p:cNvSpPr>
            <a:spLocks noGrp="1" noRot="1" noChangeAspect="1" noChangeArrowheads="1" noTextEdit="1"/>
          </p:cNvSpPr>
          <p:nvPr>
            <p:ph type="sldImg"/>
          </p:nvPr>
        </p:nvSpPr>
        <p:spPr/>
      </p:sp>
      <p:sp>
        <p:nvSpPr>
          <p:cNvPr id="220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eaLnBrk="1" hangingPunct="1"/>
            <a:fld id="{9154F6B5-9157-4DB8-AC98-4E3236A502A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algn="r" eaLnBrk="1" hangingPunct="1"/>
            <a:fld id="{52156CAE-F7E7-41E6-ACC4-52CAC415E687}" type="slidenum">
              <a:rPr lang="en-US" altLang="zh-CN" sz="120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
        <p:nvSpPr>
          <p:cNvPr id="124932" name="Rectangle 2"/>
          <p:cNvSpPr>
            <a:spLocks noGrp="1" noRot="1" noChangeAspect="1" noChangeArrowheads="1" noTextEdit="1"/>
          </p:cNvSpPr>
          <p:nvPr>
            <p:ph type="sldImg"/>
          </p:nvPr>
        </p:nvSpPr>
        <p:spPr/>
      </p:sp>
      <p:sp>
        <p:nvSpPr>
          <p:cNvPr id="124933"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eaLnBrk="1" hangingPunct="1"/>
            <a:fld id="{920BA890-5E74-4769-9186-D7199CB0EF5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2697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algn="r" eaLnBrk="1" hangingPunct="1"/>
            <a:fld id="{947699C5-7524-46D2-B321-149A6239E24B}" type="slidenum">
              <a:rPr lang="en-US" altLang="zh-CN" sz="120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
        <p:nvSpPr>
          <p:cNvPr id="126980" name="Rectangle 2"/>
          <p:cNvSpPr>
            <a:spLocks noGrp="1" noRot="1" noChangeAspect="1" noChangeArrowheads="1" noTextEdit="1"/>
          </p:cNvSpPr>
          <p:nvPr>
            <p:ph type="sldImg"/>
          </p:nvPr>
        </p:nvSpPr>
        <p:spPr/>
      </p:sp>
      <p:sp>
        <p:nvSpPr>
          <p:cNvPr id="126981"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eaLnBrk="1" hangingPunct="1"/>
            <a:fld id="{4791D219-FEB5-4088-AC52-5DF01E9963D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2902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algn="r" eaLnBrk="1" hangingPunct="1"/>
            <a:fld id="{E81A5805-ECCD-47DA-BB4B-3EF6520C7F9D}" type="slidenum">
              <a:rPr lang="en-US" altLang="zh-CN" sz="120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
        <p:nvSpPr>
          <p:cNvPr id="129028" name="Rectangle 2"/>
          <p:cNvSpPr>
            <a:spLocks noGrp="1" noRot="1" noChangeAspect="1" noChangeArrowheads="1" noTextEdit="1"/>
          </p:cNvSpPr>
          <p:nvPr>
            <p:ph type="sldImg"/>
          </p:nvPr>
        </p:nvSpPr>
        <p:spPr/>
      </p:sp>
      <p:sp>
        <p:nvSpPr>
          <p:cNvPr id="129029"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eaLnBrk="1" hangingPunct="1"/>
            <a:fld id="{CA4E2F23-D08D-4BD4-9DA0-81E03188D801}"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331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微软雅黑" panose="020B0503020204020204" charset="-122"/>
                <a:ea typeface="PMingLiU" panose="02020500000000000000" pitchFamily="18" charset="-120"/>
              </a:defRPr>
            </a:lvl1pPr>
            <a:lvl2pPr marL="742950" indent="-285750" eaLnBrk="0" hangingPunct="0">
              <a:defRPr>
                <a:solidFill>
                  <a:schemeClr val="tx1"/>
                </a:solidFill>
                <a:latin typeface="微软雅黑" panose="020B0503020204020204" charset="-122"/>
                <a:ea typeface="PMingLiU" panose="02020500000000000000" pitchFamily="18" charset="-120"/>
              </a:defRPr>
            </a:lvl2pPr>
            <a:lvl3pPr marL="1143000" indent="-228600" eaLnBrk="0" hangingPunct="0">
              <a:defRPr>
                <a:solidFill>
                  <a:schemeClr val="tx1"/>
                </a:solidFill>
                <a:latin typeface="微软雅黑" panose="020B0503020204020204" charset="-122"/>
                <a:ea typeface="PMingLiU" panose="02020500000000000000" pitchFamily="18" charset="-120"/>
              </a:defRPr>
            </a:lvl3pPr>
            <a:lvl4pPr marL="1600200" indent="-228600" eaLnBrk="0" hangingPunct="0">
              <a:defRPr>
                <a:solidFill>
                  <a:schemeClr val="tx1"/>
                </a:solidFill>
                <a:latin typeface="微软雅黑" panose="020B0503020204020204" charset="-122"/>
                <a:ea typeface="PMingLiU" panose="02020500000000000000" pitchFamily="18" charset="-120"/>
              </a:defRPr>
            </a:lvl4pPr>
            <a:lvl5pPr marL="2057400" indent="-228600" eaLnBrk="0" hangingPunct="0">
              <a:defRPr>
                <a:solidFill>
                  <a:schemeClr val="tx1"/>
                </a:solidFill>
                <a:latin typeface="微软雅黑" panose="020B0503020204020204" charset="-122"/>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微软雅黑" panose="020B0503020204020204" charset="-122"/>
                <a:ea typeface="PMingLiU" panose="02020500000000000000" pitchFamily="18" charset="-120"/>
              </a:defRPr>
            </a:lvl9pPr>
          </a:lstStyle>
          <a:p>
            <a:pPr algn="r" eaLnBrk="1" hangingPunct="1"/>
            <a:fld id="{A20EA556-4A50-403E-AC0D-D0F51F87DA80}" type="slidenum">
              <a:rPr lang="en-US" altLang="zh-CN" sz="120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
        <p:nvSpPr>
          <p:cNvPr id="133124" name="Rectangle 2"/>
          <p:cNvSpPr>
            <a:spLocks noGrp="1" noRot="1" noChangeAspect="1" noChangeArrowheads="1" noTextEdit="1"/>
          </p:cNvSpPr>
          <p:nvPr>
            <p:ph type="sldImg"/>
          </p:nvPr>
        </p:nvSpPr>
        <p:spPr/>
      </p:sp>
      <p:sp>
        <p:nvSpPr>
          <p:cNvPr id="133125"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a:t>DOM</a:t>
            </a:r>
            <a:r>
              <a:rPr lang="zh-CN" altLang="en-US" dirty="0"/>
              <a:t>是</a:t>
            </a:r>
            <a:r>
              <a:rPr lang="en-US" altLang="zh-CN" dirty="0"/>
              <a:t>Document Object Model</a:t>
            </a:r>
            <a:r>
              <a:rPr lang="zh-CN" altLang="en-US" dirty="0">
                <a:hlinkClick r:id="rId3" action="ppaction://hlinkfile"/>
              </a:rPr>
              <a:t>文档对象模型</a:t>
            </a:r>
            <a:r>
              <a:rPr lang="zh-CN" altLang="en-US" dirty="0"/>
              <a:t>的缩写。根据</a:t>
            </a:r>
            <a:r>
              <a:rPr lang="en-US" altLang="zh-CN" dirty="0"/>
              <a:t>W3C DOM</a:t>
            </a:r>
            <a:r>
              <a:rPr lang="zh-CN" altLang="en-US" dirty="0"/>
              <a:t>规范</a:t>
            </a:r>
            <a:r>
              <a:rPr lang="en-US" altLang="zh-CN" dirty="0"/>
              <a:t>,DOM</a:t>
            </a:r>
            <a:r>
              <a:rPr lang="zh-CN" altLang="en-US" dirty="0"/>
              <a:t>是一种与</a:t>
            </a:r>
            <a:r>
              <a:rPr lang="zh-CN" altLang="en-US" dirty="0">
                <a:hlinkClick r:id="rId4" action="ppaction://hlinkfile"/>
              </a:rPr>
              <a:t>浏览器</a:t>
            </a:r>
            <a:r>
              <a:rPr lang="zh-CN" altLang="en-US" dirty="0"/>
              <a:t>，平台，语言无关的接口，使得你可以访问页面其他的标准组件。简单理解，</a:t>
            </a:r>
            <a:r>
              <a:rPr lang="en-US" altLang="zh-CN" dirty="0"/>
              <a:t>DOM</a:t>
            </a:r>
            <a:r>
              <a:rPr lang="zh-CN" altLang="en-US" dirty="0"/>
              <a:t>解决了</a:t>
            </a:r>
            <a:r>
              <a:rPr lang="en-US" altLang="zh-CN" dirty="0"/>
              <a:t>Netscape</a:t>
            </a:r>
            <a:r>
              <a:rPr lang="zh-CN" altLang="en-US" dirty="0"/>
              <a:t>的</a:t>
            </a:r>
            <a:r>
              <a:rPr lang="en-US" altLang="zh-CN" dirty="0"/>
              <a:t>JavaScript</a:t>
            </a:r>
            <a:r>
              <a:rPr lang="zh-CN" altLang="en-US" dirty="0"/>
              <a:t>和 </a:t>
            </a:r>
            <a:r>
              <a:rPr lang="en-US" altLang="zh-CN" dirty="0"/>
              <a:t>Microsoft</a:t>
            </a:r>
            <a:r>
              <a:rPr lang="zh-CN" altLang="en-US" dirty="0"/>
              <a:t>的</a:t>
            </a:r>
            <a:r>
              <a:rPr lang="en-US" altLang="zh-CN" dirty="0"/>
              <a:t>JavaScript</a:t>
            </a:r>
            <a:r>
              <a:rPr lang="zh-CN" altLang="en-US" dirty="0"/>
              <a:t>之间的冲突，给予</a:t>
            </a:r>
            <a:r>
              <a:rPr lang="en-US" altLang="zh-CN" dirty="0"/>
              <a:t>web</a:t>
            </a:r>
            <a:r>
              <a:rPr lang="zh-CN" altLang="en-US" dirty="0">
                <a:hlinkClick r:id="rId5" action="ppaction://hlinkfile"/>
              </a:rPr>
              <a:t>设计师</a:t>
            </a:r>
            <a:r>
              <a:rPr lang="zh-CN" altLang="en-US" dirty="0"/>
              <a:t>和开发者一个标准的方法，让他们来访问他们站点中的数据、</a:t>
            </a:r>
            <a:r>
              <a:rPr lang="zh-CN" altLang="en-US" dirty="0">
                <a:hlinkClick r:id="rId6" action="ppaction://hlinkfile"/>
              </a:rPr>
              <a:t>脚本</a:t>
            </a:r>
            <a:r>
              <a:rPr lang="zh-CN" altLang="en-US" dirty="0"/>
              <a:t>和表现层对象。</a:t>
            </a:r>
            <a:endParaRPr lang="zh-CN" altLang="en-US" dirty="0"/>
          </a:p>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a:t>HTML DOM </a:t>
            </a:r>
            <a:r>
              <a:rPr lang="zh-CN" altLang="en-US" dirty="0"/>
              <a:t>把 </a:t>
            </a:r>
            <a:r>
              <a:rPr lang="en-US" altLang="zh-CN" dirty="0"/>
              <a:t>HTML </a:t>
            </a:r>
            <a:r>
              <a:rPr lang="zh-CN" altLang="en-US" dirty="0"/>
              <a:t>文档呈现为带有元素、属性和文本的树结构（节点树）。</a:t>
            </a:r>
            <a:endParaRPr lang="zh-CN" altLang="en-US" dirty="0"/>
          </a:p>
          <a:p>
            <a:r>
              <a:rPr lang="zh-CN" altLang="en-US" dirty="0"/>
              <a:t>每个</a:t>
            </a:r>
            <a:r>
              <a:rPr lang="zh-CN" altLang="en-US" dirty="0">
                <a:hlinkClick r:id="rId7" action="ppaction://hlinkfile"/>
              </a:rPr>
              <a:t>节点</a:t>
            </a:r>
            <a:r>
              <a:rPr lang="zh-CN" altLang="en-US" dirty="0"/>
              <a:t>都拥有包含着关于节点某些信息的属性。这些属性是：</a:t>
            </a:r>
            <a:endParaRPr lang="zh-CN" altLang="en-US" dirty="0"/>
          </a:p>
          <a:p>
            <a:r>
              <a:rPr lang="en-US" altLang="zh-CN" dirty="0" err="1"/>
              <a:t>nodeName</a:t>
            </a:r>
            <a:r>
              <a:rPr lang="zh-CN" altLang="en-US" dirty="0"/>
              <a:t>（节点名称）</a:t>
            </a:r>
            <a:r>
              <a:rPr lang="en-US" altLang="zh-CN" dirty="0" err="1"/>
              <a:t>nodeValue</a:t>
            </a:r>
            <a:r>
              <a:rPr lang="zh-CN" altLang="en-US" dirty="0"/>
              <a:t>（节点值）</a:t>
            </a:r>
            <a:r>
              <a:rPr lang="en-US" altLang="zh-CN" dirty="0" err="1"/>
              <a:t>nodeType</a:t>
            </a:r>
            <a:r>
              <a:rPr lang="zh-CN" altLang="en-US" dirty="0"/>
              <a:t>（节点类型）</a:t>
            </a:r>
            <a:endParaRPr lang="en-US" altLang="zh-CN" dirty="0"/>
          </a:p>
          <a:p>
            <a:r>
              <a:rPr lang="en-US" altLang="zh-CN" dirty="0" err="1"/>
              <a:t>dom</a:t>
            </a:r>
            <a:r>
              <a:rPr lang="zh-CN" altLang="en-US" dirty="0"/>
              <a:t>树是分层组织的，反映了节点之间的关系。</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AutoShape 7"/>
          <p:cNvSpPr>
            <a:spLocks noChangeArrowheads="1"/>
          </p:cNvSpPr>
          <p:nvPr userDrawn="1"/>
        </p:nvSpPr>
        <p:spPr bwMode="auto">
          <a:xfrm>
            <a:off x="685800" y="2393950"/>
            <a:ext cx="7772400"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656386"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656387"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D03AA6D5-0A92-40B2-81ED-4CC5B6A63C60}" type="slidenum">
              <a:rPr lang="en-US" altLang="zh-CN"/>
            </a:fld>
            <a:endParaRPr lang="en-US" altLang="zh-CN"/>
          </a:p>
        </p:txBody>
      </p:sp>
      <p:pic>
        <p:nvPicPr>
          <p:cNvPr id="3" name="图片 2"/>
          <p:cNvPicPr>
            <a:picLocks noChangeAspect="1"/>
          </p:cNvPicPr>
          <p:nvPr userDrawn="1"/>
        </p:nvPicPr>
        <p:blipFill>
          <a:blip r:embed="rId2"/>
          <a:stretch>
            <a:fillRect/>
          </a:stretch>
        </p:blipFill>
        <p:spPr>
          <a:xfrm>
            <a:off x="269875" y="262255"/>
            <a:ext cx="3136900" cy="8178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a:xfrm>
            <a:off x="609600" y="6245225"/>
            <a:ext cx="1981200" cy="476250"/>
          </a:xfrm>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93358DA5-E157-42DD-8F65-2D8434C7495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a:xfrm>
            <a:off x="609600" y="6245225"/>
            <a:ext cx="1981200" cy="476250"/>
          </a:xfrm>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3F896D8-50DD-41E4-9169-A51ECB379939}"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fld id="{C3BDE7FA-3742-439E-B6C3-379F7F1FF516}"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BCAB0404-937B-4235-A38D-7412E32711A2}"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8001000" cy="891952"/>
          </a:xfrm>
        </p:spPr>
        <p:txBody>
          <a:bodyPr/>
          <a:lstStyle>
            <a:lvl1pPr>
              <a:defRPr>
                <a:latin typeface="+mj-lt"/>
                <a:ea typeface="华文隶书" panose="020108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200"/>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609600" y="6381750"/>
            <a:ext cx="1981200" cy="339725"/>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381750"/>
            <a:ext cx="2895600" cy="339725"/>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381750"/>
            <a:ext cx="1981200" cy="339725"/>
          </a:xfrm>
        </p:spPr>
        <p:txBody>
          <a:bodyPr/>
          <a:lstStyle>
            <a:lvl1pPr>
              <a:defRPr/>
            </a:lvl1pPr>
          </a:lstStyle>
          <a:p>
            <a:pPr>
              <a:defRPr/>
            </a:pPr>
            <a:r>
              <a:rPr lang="zh-CN" altLang="en-US"/>
              <a:t>第</a:t>
            </a:r>
            <a:fld id="{6F83C59E-A256-40B9-B415-6031A5C88378}" type="slidenum">
              <a:rPr lang="en-US" altLang="zh-CN"/>
            </a:fld>
            <a:r>
              <a:rPr lang="zh-CN" altLang="en-US"/>
              <a:t>页</a:t>
            </a: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a:xfrm>
            <a:off x="609600" y="6245225"/>
            <a:ext cx="1981200" cy="476250"/>
          </a:xfrm>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0DD6954-5B70-44B1-8461-36DE441BC771}"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a:xfrm>
            <a:off x="609600" y="6245225"/>
            <a:ext cx="1981200" cy="476250"/>
          </a:xfrm>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4AE22ED0-4C6D-4061-83ED-8FD2D75EEC2C}"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a:xfrm>
            <a:off x="609600" y="6245225"/>
            <a:ext cx="1981200" cy="476250"/>
          </a:xfrm>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fld id="{251287E3-5E06-4B41-8716-E73895B4AEC2}"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a:xfrm>
            <a:off x="609600" y="6245225"/>
            <a:ext cx="1981200" cy="476250"/>
          </a:xfrm>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fld id="{7E0BA083-7E86-413A-A679-2C781744125A}"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09600" y="6245225"/>
            <a:ext cx="1981200" cy="476250"/>
          </a:xfrm>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fld id="{4D9BCD9A-EA24-4C71-87E4-4A3B25415C52}"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a:xfrm>
            <a:off x="609600" y="6245225"/>
            <a:ext cx="1981200" cy="476250"/>
          </a:xfrm>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1E18B68B-F763-4130-A4CE-13B8B4D8C22F}"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a:xfrm>
            <a:off x="609600" y="6245225"/>
            <a:ext cx="1981200" cy="476250"/>
          </a:xfrm>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AA2DE77F-C6CC-444D-82E0-4C738727674C}"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AutoShape 4"/>
          <p:cNvSpPr>
            <a:spLocks noChangeArrowheads="1"/>
          </p:cNvSpPr>
          <p:nvPr userDrawn="1"/>
        </p:nvSpPr>
        <p:spPr bwMode="auto">
          <a:xfrm>
            <a:off x="611188" y="1196975"/>
            <a:ext cx="7958137"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1029" name="Line 5"/>
          <p:cNvSpPr>
            <a:spLocks noChangeShapeType="1"/>
          </p:cNvSpPr>
          <p:nvPr userDrawn="1"/>
        </p:nvSpPr>
        <p:spPr bwMode="auto">
          <a:xfrm flipV="1">
            <a:off x="611188" y="6308725"/>
            <a:ext cx="79248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367"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b="0"/>
            </a:lvl1pPr>
          </a:lstStyle>
          <a:p>
            <a:pPr>
              <a:defRPr/>
            </a:pPr>
            <a:endParaRPr lang="en-US" altLang="zh-CN"/>
          </a:p>
        </p:txBody>
      </p:sp>
      <p:sp>
        <p:nvSpPr>
          <p:cNvPr id="655368"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b="0"/>
            </a:lvl1pPr>
          </a:lstStyle>
          <a:p>
            <a:pPr>
              <a:defRPr/>
            </a:pPr>
            <a:fld id="{DC1E853C-520B-44FC-82EB-3747A8EC61D5}" type="slidenum">
              <a:rPr lang="en-US" altLang="zh-CN"/>
            </a:fld>
            <a:endParaRPr lang="en-US" altLang="zh-CN"/>
          </a:p>
        </p:txBody>
      </p:sp>
      <p:pic>
        <p:nvPicPr>
          <p:cNvPr id="2" name="图片 1"/>
          <p:cNvPicPr>
            <a:picLocks noChangeAspect="1"/>
          </p:cNvPicPr>
          <p:nvPr userDrawn="1"/>
        </p:nvPicPr>
        <p:blipFill>
          <a:blip r:embed="rId14"/>
          <a:stretch>
            <a:fillRect/>
          </a:stretch>
        </p:blipFill>
        <p:spPr>
          <a:xfrm>
            <a:off x="7979410" y="5857875"/>
            <a:ext cx="769620" cy="758190"/>
          </a:xfrm>
          <a:prstGeom prst="rect">
            <a:avLst/>
          </a:prstGeom>
        </p:spPr>
      </p:pic>
      <p:sp>
        <p:nvSpPr>
          <p:cNvPr id="3" name="矩形 2"/>
          <p:cNvSpPr/>
          <p:nvPr userDrawn="1"/>
        </p:nvSpPr>
        <p:spPr>
          <a:xfrm>
            <a:off x="651510" y="6404610"/>
            <a:ext cx="1813560" cy="337185"/>
          </a:xfrm>
          <a:prstGeom prst="rect">
            <a:avLst/>
          </a:prstGeom>
          <a:noFill/>
          <a:ln>
            <a:noFill/>
          </a:ln>
        </p:spPr>
        <p:txBody>
          <a:bodyPr wrap="square" rtlCol="0" anchor="t">
            <a:spAutoFit/>
          </a:bodyPr>
          <a:lstStyle/>
          <a:p>
            <a:pPr algn="ctr"/>
            <a:r>
              <a:rPr lang="zh-CN" altLang="en-US" sz="1600">
                <a:solidFill>
                  <a:srgbClr val="0070C0"/>
                </a:solidFill>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rPr>
              <a:t>网络空间安全学院</a:t>
            </a:r>
            <a:endParaRPr lang="zh-CN" altLang="en-US" sz="1600">
              <a:solidFill>
                <a:srgbClr val="0070C0"/>
              </a:solidFill>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02.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image" Target="../media/image89.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92.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2.emf"/><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7.xml"/><Relationship Id="rId2" Type="http://schemas.openxmlformats.org/officeDocument/2006/relationships/image" Target="../media/image16.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xml"/><Relationship Id="rId2" Type="http://schemas.openxmlformats.org/officeDocument/2006/relationships/image" Target="../media/image21.png"/><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tags" Target="../tags/tag15.xml"/><Relationship Id="rId2" Type="http://schemas.openxmlformats.org/officeDocument/2006/relationships/image" Target="../media/image23.wmf"/><Relationship Id="rId1"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27.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image" Target="../media/image28.pn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tags" Target="../tags/tag33.xml"/><Relationship Id="rId4" Type="http://schemas.openxmlformats.org/officeDocument/2006/relationships/image" Target="../media/image30.png"/><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32.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tags" Target="../tags/tag36.xml"/><Relationship Id="rId1" Type="http://schemas.openxmlformats.org/officeDocument/2006/relationships/tags" Target="../tags/tag35.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tags" Target="../tags/tag38.xml"/><Relationship Id="rId1" Type="http://schemas.openxmlformats.org/officeDocument/2006/relationships/tags" Target="../tags/tag37.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tags" Target="../tags/tag42.xml"/><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tags" Target="../tags/tag43.xml"/><Relationship Id="rId2" Type="http://schemas.openxmlformats.org/officeDocument/2006/relationships/image" Target="../media/image40.png"/><Relationship Id="rId1" Type="http://schemas.openxmlformats.org/officeDocument/2006/relationships/image" Target="../media/image39.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41.emf"/><Relationship Id="rId1" Type="http://schemas.openxmlformats.org/officeDocument/2006/relationships/oleObject" Target="../embeddings/oleObject5.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image" Target="../media/image43.png"/><Relationship Id="rId3" Type="http://schemas.openxmlformats.org/officeDocument/2006/relationships/tags" Target="../tags/tag45.xml"/><Relationship Id="rId2" Type="http://schemas.openxmlformats.org/officeDocument/2006/relationships/image" Target="../media/image42.png"/><Relationship Id="rId1" Type="http://schemas.openxmlformats.org/officeDocument/2006/relationships/tags" Target="../tags/tag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7.wmf"/><Relationship Id="rId7" Type="http://schemas.openxmlformats.org/officeDocument/2006/relationships/oleObject" Target="../embeddings/oleObject9.bin"/><Relationship Id="rId6" Type="http://schemas.openxmlformats.org/officeDocument/2006/relationships/image" Target="../media/image46.wmf"/><Relationship Id="rId5" Type="http://schemas.openxmlformats.org/officeDocument/2006/relationships/oleObject" Target="../embeddings/oleObject8.bin"/><Relationship Id="rId4" Type="http://schemas.openxmlformats.org/officeDocument/2006/relationships/image" Target="../media/image45.wmf"/><Relationship Id="rId3" Type="http://schemas.openxmlformats.org/officeDocument/2006/relationships/oleObject" Target="../embeddings/oleObject7.bin"/><Relationship Id="rId2" Type="http://schemas.openxmlformats.org/officeDocument/2006/relationships/image" Target="../media/image44.wmf"/><Relationship Id="rId10" Type="http://schemas.openxmlformats.org/officeDocument/2006/relationships/vmlDrawing" Target="../drawings/vmlDrawing6.vml"/><Relationship Id="rId1" Type="http://schemas.openxmlformats.org/officeDocument/2006/relationships/oleObject" Target="../embeddings/oleObject6.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48.xml"/><Relationship Id="rId2" Type="http://schemas.openxmlformats.org/officeDocument/2006/relationships/image" Target="../media/image49.png"/><Relationship Id="rId1" Type="http://schemas.openxmlformats.org/officeDocument/2006/relationships/image" Target="../media/image4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3.xml"/><Relationship Id="rId1" Type="http://schemas.openxmlformats.org/officeDocument/2006/relationships/image" Target="../media/image53.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4.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tags" Target="../tags/tag55.xml"/><Relationship Id="rId2" Type="http://schemas.openxmlformats.org/officeDocument/2006/relationships/image" Target="../media/image55.png"/><Relationship Id="rId1" Type="http://schemas.openxmlformats.org/officeDocument/2006/relationships/image" Target="../media/image54.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tags" Target="../tags/tag56.xml"/><Relationship Id="rId1"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8.png"/><Relationship Id="rId6" Type="http://schemas.openxmlformats.org/officeDocument/2006/relationships/tags" Target="../tags/tag60.xml"/><Relationship Id="rId5" Type="http://schemas.openxmlformats.org/officeDocument/2006/relationships/image" Target="../media/image57.png"/><Relationship Id="rId4" Type="http://schemas.openxmlformats.org/officeDocument/2006/relationships/tags" Target="../tags/tag59.xml"/><Relationship Id="rId3" Type="http://schemas.openxmlformats.org/officeDocument/2006/relationships/image" Target="../media/image56.png"/><Relationship Id="rId2" Type="http://schemas.openxmlformats.org/officeDocument/2006/relationships/tags" Target="../tags/tag58.xml"/><Relationship Id="rId1" Type="http://schemas.openxmlformats.org/officeDocument/2006/relationships/tags" Target="../tags/tag5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image" Target="../media/image59.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64.xml"/><Relationship Id="rId2" Type="http://schemas.openxmlformats.org/officeDocument/2006/relationships/image" Target="../media/image60.jpeg"/><Relationship Id="rId1" Type="http://schemas.openxmlformats.org/officeDocument/2006/relationships/tags" Target="../tags/tag63.xml"/></Relationships>
</file>

<file path=ppt/slides/_rels/slide8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5.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2" Type="http://schemas.openxmlformats.org/officeDocument/2006/relationships/slideLayout" Target="../slideLayouts/slideLayout2.xml"/><Relationship Id="rId11" Type="http://schemas.openxmlformats.org/officeDocument/2006/relationships/tags" Target="../tags/tag66.xml"/><Relationship Id="rId10" Type="http://schemas.openxmlformats.org/officeDocument/2006/relationships/image" Target="../media/image65.png"/><Relationship Id="rId1" Type="http://schemas.openxmlformats.org/officeDocument/2006/relationships/diagramData" Target="../diagrams/data2.xml"/></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6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p:txBody>
          <a:bodyPr/>
          <a:lstStyle/>
          <a:p>
            <a:pPr eaLnBrk="1" hangingPunct="1"/>
            <a:r>
              <a:rPr lang="zh-CN" altLang="en-US" dirty="0">
                <a:solidFill>
                  <a:schemeClr val="accent2"/>
                </a:solidFill>
                <a:latin typeface="华文新魏" panose="02010800040101010101" pitchFamily="2" charset="-122"/>
                <a:ea typeface="华文新魏" panose="02010800040101010101" pitchFamily="2" charset="-122"/>
              </a:rPr>
              <a:t>数字内容安全</a:t>
            </a:r>
            <a:endParaRPr lang="zh-CN" altLang="en-US" dirty="0"/>
          </a:p>
        </p:txBody>
      </p:sp>
      <p:sp>
        <p:nvSpPr>
          <p:cNvPr id="4099" name="副标题 2"/>
          <p:cNvSpPr>
            <a:spLocks noGrp="1"/>
          </p:cNvSpPr>
          <p:nvPr>
            <p:ph type="subTitle" idx="1"/>
          </p:nvPr>
        </p:nvSpPr>
        <p:spPr>
          <a:xfrm>
            <a:off x="1187624" y="3141663"/>
            <a:ext cx="7200800" cy="1600200"/>
          </a:xfrm>
        </p:spPr>
        <p:txBody>
          <a:bodyPr/>
          <a:lstStyle/>
          <a:p>
            <a:pPr algn="ctr" eaLnBrk="1" hangingPunct="1"/>
            <a:r>
              <a:rPr lang="zh-CN" altLang="en-US" sz="4400" dirty="0">
                <a:solidFill>
                  <a:srgbClr val="002060"/>
                </a:solidFill>
                <a:latin typeface="华文新魏" panose="02010800040101010101" pitchFamily="2" charset="-122"/>
                <a:ea typeface="华文新魏" panose="02010800040101010101" pitchFamily="2" charset="-122"/>
              </a:rPr>
              <a:t>第七章 传播监管</a:t>
            </a:r>
            <a:endParaRPr lang="zh-CN" altLang="en-US" sz="4400" dirty="0">
              <a:solidFill>
                <a:srgbClr val="002060"/>
              </a:solidFill>
              <a:latin typeface="华文新魏" panose="02010800040101010101" pitchFamily="2" charset="-122"/>
              <a:ea typeface="华文新魏" panose="02010800040101010101" pitchFamily="2" charset="-122"/>
            </a:endParaRPr>
          </a:p>
        </p:txBody>
      </p:sp>
      <p:sp>
        <p:nvSpPr>
          <p:cNvPr id="4102" name="TextBox 9"/>
          <p:cNvSpPr txBox="1">
            <a:spLocks noChangeArrowheads="1"/>
          </p:cNvSpPr>
          <p:nvPr/>
        </p:nvSpPr>
        <p:spPr bwMode="auto">
          <a:xfrm>
            <a:off x="2555875" y="5084763"/>
            <a:ext cx="438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ea typeface="宋体" panose="02010600030101010101" pitchFamily="2" charset="-122"/>
              </a:defRPr>
            </a:lvl1pPr>
            <a:lvl2pPr marL="742950" indent="-285750" eaLnBrk="0" hangingPunct="0">
              <a:defRPr b="1">
                <a:solidFill>
                  <a:schemeClr val="tx1"/>
                </a:solidFill>
                <a:latin typeface="Verdana" panose="020B0604030504040204" pitchFamily="34" charset="0"/>
                <a:ea typeface="宋体" panose="02010600030101010101" pitchFamily="2" charset="-122"/>
              </a:defRPr>
            </a:lvl2pPr>
            <a:lvl3pPr marL="1143000" indent="-228600" eaLnBrk="0" hangingPunct="0">
              <a:defRPr b="1">
                <a:solidFill>
                  <a:schemeClr val="tx1"/>
                </a:solidFill>
                <a:latin typeface="Verdana" panose="020B0604030504040204" pitchFamily="34" charset="0"/>
                <a:ea typeface="宋体" panose="02010600030101010101" pitchFamily="2" charset="-122"/>
              </a:defRPr>
            </a:lvl3pPr>
            <a:lvl4pPr marL="1600200" indent="-228600" eaLnBrk="0" hangingPunct="0">
              <a:defRPr b="1">
                <a:solidFill>
                  <a:schemeClr val="tx1"/>
                </a:solidFill>
                <a:latin typeface="Verdana" panose="020B0604030504040204" pitchFamily="34" charset="0"/>
                <a:ea typeface="宋体" panose="02010600030101010101" pitchFamily="2" charset="-122"/>
              </a:defRPr>
            </a:lvl4pPr>
            <a:lvl5pPr marL="2057400" indent="-228600" eaLnBrk="0" hangingPunct="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spcBef>
                <a:spcPts val="600"/>
              </a:spcBef>
              <a:spcAft>
                <a:spcPts val="600"/>
              </a:spcAft>
              <a:buClr>
                <a:schemeClr val="accent2"/>
              </a:buClr>
              <a:buSzPct val="85000"/>
              <a:buFont typeface="ZapfDingbats"/>
              <a:buNone/>
            </a:pPr>
            <a:r>
              <a:rPr lang="zh-CN" altLang="en-US" sz="2400" dirty="0">
                <a:latin typeface="华文楷体" panose="02010600040101010101" pitchFamily="2" charset="-122"/>
                <a:ea typeface="华文楷体" panose="02010600040101010101" pitchFamily="2" charset="-122"/>
              </a:rPr>
              <a:t>网络空间安全学院</a:t>
            </a:r>
            <a:endParaRPr lang="zh-CN" altLang="en-US" sz="2400"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矩形 792580"/>
          <p:cNvSpPr/>
          <p:nvPr/>
        </p:nvSpPr>
        <p:spPr>
          <a:xfrm>
            <a:off x="685800" y="1313180"/>
            <a:ext cx="7772400" cy="4652645"/>
          </a:xfrm>
          <a:prstGeom prst="rect">
            <a:avLst/>
          </a:prstGeom>
          <a:noFill/>
          <a:ln w="9525">
            <a:noFill/>
          </a:ln>
        </p:spPr>
        <p:txBody>
          <a:bodyPr/>
          <a:lstStyle/>
          <a:p>
            <a:pPr marL="342900" indent="-342900" eaLnBrk="0" hangingPunct="0">
              <a:lnSpc>
                <a:spcPct val="120000"/>
              </a:lnSpc>
              <a:spcBef>
                <a:spcPct val="20000"/>
              </a:spcBef>
              <a:buFont typeface="Wingdings" panose="05000000000000000000" pitchFamily="2" charset="2"/>
              <a:buChar char="q"/>
            </a:pPr>
            <a:r>
              <a:rPr lang="zh-CN" altLang="en-US" sz="2400" b="0" dirty="0">
                <a:latin typeface="Arial" panose="020B0604020202020204" pitchFamily="34" charset="0"/>
              </a:rPr>
              <a:t>隔离的分类</a:t>
            </a:r>
            <a:endParaRPr lang="en-US" altLang="zh-CN" sz="2400" b="0" dirty="0">
              <a:latin typeface="Arial" panose="020B0604020202020204" pitchFamily="34" charset="0"/>
            </a:endParaRPr>
          </a:p>
          <a:p>
            <a:pPr marL="800100" lvl="1" indent="-342900" eaLnBrk="0" hangingPunct="0">
              <a:lnSpc>
                <a:spcPct val="120000"/>
              </a:lnSpc>
              <a:spcBef>
                <a:spcPct val="20000"/>
              </a:spcBef>
              <a:buFont typeface="Wingdings" panose="05000000000000000000" pitchFamily="2" charset="2"/>
              <a:buChar char="q"/>
            </a:pPr>
            <a:r>
              <a:rPr lang="zh-CN" altLang="en-US" sz="2400" b="0" dirty="0">
                <a:latin typeface="Arial" panose="020B0604020202020204" pitchFamily="34" charset="0"/>
              </a:rPr>
              <a:t>延迟（逻辑）隔离系统（网闸系统）</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转播（安全镜像）系统</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延迟代理系统</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内外网互斥开关</a:t>
            </a:r>
            <a:endParaRPr lang="zh-CN" altLang="en-US" sz="2400" b="0" dirty="0">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2640330" y="2996952"/>
            <a:ext cx="6008370" cy="3829050"/>
          </a:xfrm>
          <a:prstGeom prst="rect">
            <a:avLst/>
          </a:prstGeom>
        </p:spPr>
      </p:pic>
      <p:sp>
        <p:nvSpPr>
          <p:cNvPr id="5" name="标题 1"/>
          <p:cNvSpPr txBox="1"/>
          <p:nvPr/>
        </p:nvSpPr>
        <p:spPr>
          <a:xfrm>
            <a:off x="574675" y="304801"/>
            <a:ext cx="8001000" cy="891952"/>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en-US" altLang="zh-CN" b="0" kern="0" dirty="0" err="1"/>
              <a:t>7</a:t>
            </a:r>
            <a:r>
              <a:rPr lang="en-US" altLang="zh-CN" b="0" kern="0" dirty="0" err="1" smtClean="0"/>
              <a:t>.1</a:t>
            </a:r>
            <a:r>
              <a:rPr lang="en-US" altLang="zh-CN" b="0" kern="0" dirty="0" err="1"/>
              <a:t>网络内容监管</a:t>
            </a:r>
            <a:r>
              <a:rPr lang="en-US" altLang="zh-CN" b="0" kern="0" dirty="0"/>
              <a:t>-</a:t>
            </a:r>
            <a:r>
              <a:rPr lang="zh-CN" altLang="en-US" b="0" kern="0" dirty="0"/>
              <a:t>内容阻断</a:t>
            </a:r>
            <a:endParaRPr lang="zh-CN" altLang="en-US" b="0" kern="0"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4AB0BCA-5738-4C6D-A812-D0C30727EE12}" type="slidenum">
              <a:rPr lang="en-US" altLang="zh-CN"/>
            </a:fld>
            <a:endParaRPr lang="en-US" altLang="zh-CN"/>
          </a:p>
        </p:txBody>
      </p:sp>
      <p:sp>
        <p:nvSpPr>
          <p:cNvPr id="113666"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舆情分析系统</a:t>
            </a:r>
            <a:endParaRPr lang="zh-CN" altLang="en-US" b="1" dirty="0"/>
          </a:p>
        </p:txBody>
      </p:sp>
      <p:sp>
        <p:nvSpPr>
          <p:cNvPr id="113667" name="Rectangle 3"/>
          <p:cNvSpPr>
            <a:spLocks noGrp="1" noChangeArrowheads="1"/>
          </p:cNvSpPr>
          <p:nvPr>
            <p:ph type="body" idx="1"/>
          </p:nvPr>
        </p:nvSpPr>
        <p:spPr>
          <a:xfrm>
            <a:off x="611188" y="1340768"/>
            <a:ext cx="8209284" cy="4681538"/>
          </a:xfrm>
        </p:spPr>
        <p:txBody>
          <a:bodyPr/>
          <a:lstStyle/>
          <a:p>
            <a:pPr>
              <a:lnSpc>
                <a:spcPct val="90000"/>
              </a:lnSpc>
            </a:pPr>
            <a:r>
              <a:rPr lang="zh-CN" altLang="en-US" sz="2000" dirty="0" smtClean="0"/>
              <a:t>舆情分析系统功能列表：</a:t>
            </a:r>
            <a:endParaRPr lang="en-US" altLang="zh-CN" sz="2000" dirty="0"/>
          </a:p>
          <a:p>
            <a:pPr lvl="1">
              <a:lnSpc>
                <a:spcPct val="90000"/>
              </a:lnSpc>
            </a:pPr>
            <a:r>
              <a:rPr lang="en-US" altLang="zh-CN" sz="1600" dirty="0"/>
              <a:t>1</a:t>
            </a:r>
            <a:r>
              <a:rPr lang="zh-CN" altLang="en-US" sz="1600" dirty="0"/>
              <a:t>、信息采集功能</a:t>
            </a:r>
            <a:endParaRPr lang="zh-CN" altLang="en-US" sz="1600" dirty="0"/>
          </a:p>
          <a:p>
            <a:pPr lvl="1">
              <a:lnSpc>
                <a:spcPct val="90000"/>
              </a:lnSpc>
            </a:pPr>
            <a:r>
              <a:rPr lang="en-US" altLang="zh-CN" sz="1600" dirty="0"/>
              <a:t>2</a:t>
            </a:r>
            <a:r>
              <a:rPr lang="zh-CN" altLang="en-US" sz="1600" dirty="0"/>
              <a:t>、支持各种网络载体的监控：各大搜索引擎，新闻门户，</a:t>
            </a:r>
            <a:r>
              <a:rPr lang="en-US" altLang="zh-CN" sz="1600" dirty="0"/>
              <a:t>BBS</a:t>
            </a:r>
            <a:r>
              <a:rPr lang="zh-CN" altLang="en-US" sz="1600" dirty="0"/>
              <a:t>，博客等</a:t>
            </a:r>
            <a:endParaRPr lang="zh-CN" altLang="en-US" sz="1600" dirty="0"/>
          </a:p>
          <a:p>
            <a:pPr lvl="1">
              <a:lnSpc>
                <a:spcPct val="90000"/>
              </a:lnSpc>
            </a:pPr>
            <a:r>
              <a:rPr lang="en-US" altLang="zh-CN" sz="1600" dirty="0"/>
              <a:t>3</a:t>
            </a:r>
            <a:r>
              <a:rPr lang="zh-CN" altLang="en-US" sz="1600" dirty="0"/>
              <a:t>、内置数千个监控网站：无需过多配置便可轻松对数千网站实施监控</a:t>
            </a:r>
            <a:endParaRPr lang="zh-CN" altLang="en-US" sz="1600" dirty="0"/>
          </a:p>
          <a:p>
            <a:pPr lvl="1">
              <a:lnSpc>
                <a:spcPct val="90000"/>
              </a:lnSpc>
            </a:pPr>
            <a:r>
              <a:rPr lang="en-US" altLang="zh-CN" sz="1600" dirty="0"/>
              <a:t>4</a:t>
            </a:r>
            <a:r>
              <a:rPr lang="zh-CN" altLang="en-US" sz="1600" dirty="0"/>
              <a:t>、可监控各种语言，各种编码的网站：需配置自动识别语言和网站编码</a:t>
            </a:r>
            <a:endParaRPr lang="zh-CN" altLang="en-US" sz="1600" dirty="0"/>
          </a:p>
          <a:p>
            <a:pPr lvl="1">
              <a:lnSpc>
                <a:spcPct val="90000"/>
              </a:lnSpc>
            </a:pPr>
            <a:r>
              <a:rPr lang="en-US" altLang="zh-CN" sz="1600" dirty="0"/>
              <a:t>5</a:t>
            </a:r>
            <a:r>
              <a:rPr lang="zh-CN" altLang="en-US" sz="1600" dirty="0"/>
              <a:t>、智能提取信息正文、标题：无需配置自动分析剔除广告等无用代码</a:t>
            </a:r>
            <a:endParaRPr lang="zh-CN" altLang="en-US" sz="1600" dirty="0"/>
          </a:p>
          <a:p>
            <a:pPr lvl="1">
              <a:lnSpc>
                <a:spcPct val="90000"/>
              </a:lnSpc>
            </a:pPr>
            <a:r>
              <a:rPr lang="en-US" altLang="zh-CN" sz="1600" dirty="0"/>
              <a:t>6</a:t>
            </a:r>
            <a:r>
              <a:rPr lang="zh-CN" altLang="en-US" sz="1600" dirty="0"/>
              <a:t>、全天候不间断监控：可定时监控，也可</a:t>
            </a:r>
            <a:r>
              <a:rPr lang="en-US" altLang="zh-CN" sz="1600" dirty="0"/>
              <a:t>7*24</a:t>
            </a:r>
            <a:r>
              <a:rPr lang="zh-CN" altLang="en-US" sz="1600" dirty="0"/>
              <a:t>全天候监控</a:t>
            </a:r>
            <a:endParaRPr lang="zh-CN" altLang="en-US" sz="1600" dirty="0"/>
          </a:p>
          <a:p>
            <a:pPr lvl="1">
              <a:lnSpc>
                <a:spcPct val="90000"/>
              </a:lnSpc>
            </a:pPr>
            <a:r>
              <a:rPr lang="en-US" altLang="zh-CN" sz="1600" dirty="0"/>
              <a:t>7</a:t>
            </a:r>
            <a:r>
              <a:rPr lang="zh-CN" altLang="en-US" sz="1600" dirty="0"/>
              <a:t>、自动获得舆情信息的热度，形成舆情指数，并生成报表</a:t>
            </a:r>
            <a:endParaRPr lang="zh-CN" altLang="en-US" sz="1600" dirty="0"/>
          </a:p>
          <a:p>
            <a:pPr lvl="1">
              <a:lnSpc>
                <a:spcPct val="90000"/>
              </a:lnSpc>
            </a:pPr>
            <a:r>
              <a:rPr lang="en-US" altLang="zh-CN" sz="1600" dirty="0"/>
              <a:t>8</a:t>
            </a:r>
            <a:r>
              <a:rPr lang="zh-CN" altLang="en-US" sz="1600" dirty="0"/>
              <a:t>、实时获取与监测点击数，回复数，跟踪发帖人的信息，发帖人的</a:t>
            </a:r>
            <a:r>
              <a:rPr lang="en-US" altLang="zh-CN" sz="1600" dirty="0"/>
              <a:t>IP</a:t>
            </a:r>
            <a:r>
              <a:rPr lang="zh-CN" altLang="en-US" sz="1600" dirty="0"/>
              <a:t>等：</a:t>
            </a:r>
            <a:endParaRPr lang="zh-CN" altLang="en-US" sz="1600" dirty="0"/>
          </a:p>
          <a:p>
            <a:pPr lvl="1">
              <a:lnSpc>
                <a:spcPct val="90000"/>
              </a:lnSpc>
            </a:pPr>
            <a:r>
              <a:rPr lang="en-US" altLang="zh-CN" sz="1600" dirty="0"/>
              <a:t>9</a:t>
            </a:r>
            <a:r>
              <a:rPr lang="zh-CN" altLang="en-US" sz="1600" dirty="0"/>
              <a:t>、可对舆情信息进行管理，搜索，导出，编辑，标注，分类</a:t>
            </a:r>
            <a:endParaRPr lang="zh-CN" altLang="en-US" sz="1600" dirty="0"/>
          </a:p>
          <a:p>
            <a:pPr lvl="1">
              <a:lnSpc>
                <a:spcPct val="90000"/>
              </a:lnSpc>
            </a:pPr>
            <a:r>
              <a:rPr lang="en-US" altLang="zh-CN" sz="1600" dirty="0"/>
              <a:t>10</a:t>
            </a:r>
            <a:r>
              <a:rPr lang="zh-CN" altLang="en-US" sz="1600" dirty="0"/>
              <a:t>、可对舆情信息进一步筛选与过滤</a:t>
            </a:r>
            <a:endParaRPr lang="zh-CN" altLang="en-US" sz="1600" dirty="0"/>
          </a:p>
          <a:p>
            <a:pPr lvl="1">
              <a:lnSpc>
                <a:spcPct val="90000"/>
              </a:lnSpc>
            </a:pPr>
            <a:r>
              <a:rPr lang="en-US" altLang="zh-CN" sz="1600" dirty="0"/>
              <a:t>11</a:t>
            </a:r>
            <a:r>
              <a:rPr lang="zh-CN" altLang="en-US" sz="1600" dirty="0"/>
              <a:t>、 监控结果保存历史快照，文章中的关键词可增量（变色）显示</a:t>
            </a:r>
            <a:endParaRPr lang="zh-CN" altLang="en-US" sz="1600" dirty="0"/>
          </a:p>
          <a:p>
            <a:pPr lvl="1">
              <a:lnSpc>
                <a:spcPct val="90000"/>
              </a:lnSpc>
            </a:pPr>
            <a:r>
              <a:rPr lang="en-US" altLang="zh-CN" sz="1600" dirty="0"/>
              <a:t>12</a:t>
            </a:r>
            <a:r>
              <a:rPr lang="zh-CN" altLang="en-US" sz="1600" dirty="0"/>
              <a:t>、丰富的数据接口，可将监测数据与与各种系统接合</a:t>
            </a:r>
            <a:endParaRPr lang="zh-CN" altLang="en-US" sz="1600" dirty="0"/>
          </a:p>
          <a:p>
            <a:pPr lvl="1">
              <a:lnSpc>
                <a:spcPct val="90000"/>
              </a:lnSpc>
            </a:pPr>
            <a:r>
              <a:rPr lang="en-US" altLang="zh-CN" sz="1600" dirty="0"/>
              <a:t>13</a:t>
            </a:r>
            <a:r>
              <a:rPr lang="zh-CN" altLang="en-US" sz="1600" dirty="0"/>
              <a:t>、自动获取代理</a:t>
            </a:r>
            <a:r>
              <a:rPr lang="en-US" altLang="zh-CN" sz="1600" dirty="0"/>
              <a:t>IP</a:t>
            </a:r>
            <a:r>
              <a:rPr lang="zh-CN" altLang="en-US" sz="1600" dirty="0"/>
              <a:t>功能，可防止个别网站进行反采集，反监测</a:t>
            </a:r>
            <a:endParaRPr lang="zh-CN" altLang="en-US" sz="1600" dirty="0"/>
          </a:p>
          <a:p>
            <a:pPr lvl="1">
              <a:lnSpc>
                <a:spcPct val="90000"/>
              </a:lnSpc>
            </a:pPr>
            <a:r>
              <a:rPr lang="en-US" altLang="zh-CN" sz="1600" dirty="0"/>
              <a:t>14</a:t>
            </a:r>
            <a:r>
              <a:rPr lang="zh-CN" altLang="en-US" sz="1600" dirty="0"/>
              <a:t>、舆情报告和简报</a:t>
            </a:r>
            <a:endParaRPr lang="zh-CN" altLang="en-US" sz="1600" dirty="0"/>
          </a:p>
          <a:p>
            <a:pPr lvl="1">
              <a:lnSpc>
                <a:spcPct val="90000"/>
              </a:lnSpc>
            </a:pPr>
            <a:r>
              <a:rPr lang="en-US" altLang="zh-CN" sz="1600" dirty="0"/>
              <a:t>15</a:t>
            </a:r>
            <a:r>
              <a:rPr lang="zh-CN" altLang="en-US" sz="1600" dirty="0"/>
              <a:t>、热度分析：通过对文章转载量、点击数、回复数来分析热度。</a:t>
            </a:r>
            <a:endParaRPr lang="zh-CN" altLang="en-US" sz="1600" dirty="0"/>
          </a:p>
          <a:p>
            <a:pPr lvl="1">
              <a:lnSpc>
                <a:spcPct val="90000"/>
              </a:lnSpc>
            </a:pPr>
            <a:r>
              <a:rPr lang="en-US" altLang="zh-CN" sz="1600" dirty="0"/>
              <a:t>16</a:t>
            </a:r>
            <a:r>
              <a:rPr lang="zh-CN" altLang="en-US" sz="1600" dirty="0"/>
              <a:t>、转载与传播：分析网路舆情传播路径。</a:t>
            </a:r>
            <a:endParaRPr lang="zh-CN" altLang="en-US" sz="1600" dirty="0"/>
          </a:p>
          <a:p>
            <a:pPr lvl="1">
              <a:lnSpc>
                <a:spcPct val="90000"/>
              </a:lnSpc>
            </a:pPr>
            <a:r>
              <a:rPr lang="en-US" altLang="zh-CN" sz="1600" dirty="0"/>
              <a:t>17</a:t>
            </a:r>
            <a:r>
              <a:rPr lang="zh-CN" altLang="en-US" sz="1600" dirty="0"/>
              <a:t>、舆情干预：倾向性分析、自动顶帖、发送删除通知</a:t>
            </a:r>
            <a:endParaRPr lang="zh-CN" altLang="en-US" sz="1600" dirty="0"/>
          </a:p>
          <a:p>
            <a:pPr lvl="1">
              <a:lnSpc>
                <a:spcPct val="90000"/>
              </a:lnSpc>
            </a:pPr>
            <a:r>
              <a:rPr lang="en-US" altLang="zh-CN" sz="1600" dirty="0"/>
              <a:t>18</a:t>
            </a:r>
            <a:r>
              <a:rPr lang="zh-CN" altLang="en-US" sz="1600" dirty="0"/>
              <a:t>、短信接口</a:t>
            </a:r>
            <a:endParaRPr lang="zh-CN" altLang="en-US" sz="1600" dirty="0"/>
          </a:p>
          <a:p>
            <a:pPr lvl="1">
              <a:lnSpc>
                <a:spcPct val="90000"/>
              </a:lnSpc>
            </a:pPr>
            <a:r>
              <a:rPr lang="en-US" altLang="zh-CN" sz="1600" dirty="0"/>
              <a:t>19</a:t>
            </a:r>
            <a:r>
              <a:rPr lang="zh-CN" altLang="en-US" sz="1600" dirty="0"/>
              <a:t>、舆情协同办公平台。</a:t>
            </a:r>
            <a:endParaRPr lang="zh-CN" altLang="en-US" sz="1600" dirty="0"/>
          </a:p>
          <a:p>
            <a:pPr>
              <a:lnSpc>
                <a:spcPct val="90000"/>
              </a:lnSpc>
            </a:pPr>
            <a:endParaRPr lang="en-US" altLang="zh-CN" sz="2000" dirty="0"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4AB0BCA-5738-4C6D-A812-D0C30727EE12}" type="slidenum">
              <a:rPr lang="en-US" altLang="zh-CN"/>
            </a:fld>
            <a:endParaRPr lang="en-US" altLang="zh-CN"/>
          </a:p>
        </p:txBody>
      </p:sp>
      <p:sp>
        <p:nvSpPr>
          <p:cNvPr id="113666"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舆情分析系统</a:t>
            </a:r>
            <a:endParaRPr lang="zh-CN" altLang="en-US" b="1" dirty="0"/>
          </a:p>
        </p:txBody>
      </p:sp>
      <p:sp>
        <p:nvSpPr>
          <p:cNvPr id="2" name="内容占位符 1"/>
          <p:cNvSpPr>
            <a:spLocks noGrp="1"/>
          </p:cNvSpPr>
          <p:nvPr>
            <p:ph idx="1"/>
          </p:nvPr>
        </p:nvSpPr>
        <p:spPr/>
        <p:txBody>
          <a:bodyPr/>
          <a:lstStyle/>
          <a:p>
            <a:pPr>
              <a:lnSpc>
                <a:spcPct val="150000"/>
              </a:lnSpc>
            </a:pPr>
            <a:r>
              <a:rPr lang="zh-CN" altLang="en-US" sz="2000" dirty="0"/>
              <a:t>舆情</a:t>
            </a:r>
            <a:r>
              <a:rPr lang="zh-CN" altLang="en-US" sz="2000" dirty="0" smtClean="0"/>
              <a:t>分析</a:t>
            </a:r>
            <a:br>
              <a:rPr lang="en-US" altLang="zh-CN" sz="2000" dirty="0" smtClean="0"/>
            </a:br>
            <a:r>
              <a:rPr lang="zh-CN" altLang="en-US" sz="2000" dirty="0" smtClean="0"/>
              <a:t>界面</a:t>
            </a:r>
            <a:r>
              <a:rPr lang="zh-CN" altLang="en-US" sz="2000" dirty="0"/>
              <a:t>示例</a:t>
            </a:r>
            <a:r>
              <a:rPr lang="en-US" altLang="zh-CN" sz="2000" dirty="0" smtClean="0"/>
              <a:t>1</a:t>
            </a:r>
            <a:endParaRPr lang="zh-CN" altLang="en-US" sz="2000" dirty="0"/>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3808" y="1419515"/>
            <a:ext cx="5399088" cy="543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4AB0BCA-5738-4C6D-A812-D0C30727EE12}" type="slidenum">
              <a:rPr lang="en-US" altLang="zh-CN"/>
            </a:fld>
            <a:endParaRPr lang="en-US" altLang="zh-CN"/>
          </a:p>
        </p:txBody>
      </p:sp>
      <p:sp>
        <p:nvSpPr>
          <p:cNvPr id="113666"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舆情分析系统</a:t>
            </a:r>
            <a:endParaRPr lang="zh-CN" altLang="en-US" b="1" dirty="0"/>
          </a:p>
        </p:txBody>
      </p:sp>
      <p:sp>
        <p:nvSpPr>
          <p:cNvPr id="2" name="内容占位符 1"/>
          <p:cNvSpPr>
            <a:spLocks noGrp="1"/>
          </p:cNvSpPr>
          <p:nvPr>
            <p:ph idx="1"/>
          </p:nvPr>
        </p:nvSpPr>
        <p:spPr>
          <a:xfrm>
            <a:off x="571500" y="5870575"/>
            <a:ext cx="8001000" cy="769938"/>
          </a:xfrm>
        </p:spPr>
        <p:txBody>
          <a:bodyPr/>
          <a:lstStyle/>
          <a:p>
            <a:pPr>
              <a:lnSpc>
                <a:spcPct val="150000"/>
              </a:lnSpc>
            </a:pPr>
            <a:r>
              <a:rPr lang="zh-CN" altLang="en-US" sz="2000" dirty="0"/>
              <a:t>舆情</a:t>
            </a:r>
            <a:r>
              <a:rPr lang="zh-CN" altLang="en-US" sz="2000" dirty="0" smtClean="0"/>
              <a:t>分析界面示例</a:t>
            </a:r>
            <a:r>
              <a:rPr lang="en-US" altLang="zh-CN" sz="2000" dirty="0" smtClean="0"/>
              <a:t>2</a:t>
            </a:r>
            <a:endParaRPr lang="zh-CN" altLang="en-US" sz="2000" dirty="0"/>
          </a:p>
        </p:txBody>
      </p:sp>
      <p:pic>
        <p:nvPicPr>
          <p:cNvPr id="6" name="Picture 2" descr="Snap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51388" y="1021159"/>
            <a:ext cx="4392612"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Snap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3529409"/>
            <a:ext cx="414020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916113"/>
            <a:ext cx="4370387"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4AB0BCA-5738-4C6D-A812-D0C30727EE12}" type="slidenum">
              <a:rPr lang="en-US" altLang="zh-CN"/>
            </a:fld>
            <a:endParaRPr lang="en-US" altLang="zh-CN"/>
          </a:p>
        </p:txBody>
      </p:sp>
      <p:sp>
        <p:nvSpPr>
          <p:cNvPr id="113666"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舆情分析系统</a:t>
            </a:r>
            <a:endParaRPr lang="zh-CN" altLang="en-US" b="1" dirty="0"/>
          </a:p>
        </p:txBody>
      </p:sp>
      <p:sp>
        <p:nvSpPr>
          <p:cNvPr id="2" name="内容占位符 1"/>
          <p:cNvSpPr>
            <a:spLocks noGrp="1"/>
          </p:cNvSpPr>
          <p:nvPr>
            <p:ph idx="1"/>
          </p:nvPr>
        </p:nvSpPr>
        <p:spPr/>
        <p:txBody>
          <a:bodyPr/>
          <a:lstStyle/>
          <a:p>
            <a:pPr>
              <a:lnSpc>
                <a:spcPct val="150000"/>
              </a:lnSpc>
            </a:pPr>
            <a:r>
              <a:rPr lang="zh-CN" altLang="en-US" sz="2000" dirty="0" smtClean="0"/>
              <a:t>舆情简</a:t>
            </a:r>
            <a:br>
              <a:rPr lang="en-US" altLang="zh-CN" sz="2000" dirty="0" smtClean="0"/>
            </a:br>
            <a:r>
              <a:rPr lang="zh-CN" altLang="en-US" sz="2000" dirty="0" smtClean="0"/>
              <a:t>报示例</a:t>
            </a:r>
            <a:endParaRPr lang="zh-CN" altLang="en-US" sz="2000" dirty="0"/>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7173" y="1473200"/>
            <a:ext cx="7272337"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714375" y="500063"/>
            <a:ext cx="7472363" cy="647700"/>
          </a:xfrm>
        </p:spPr>
        <p:txBody>
          <a:bodyPr/>
          <a:lstStyle/>
          <a:p>
            <a:pPr eaLnBrk="1" hangingPunct="1"/>
            <a:r>
              <a:rPr lang="zh-CN" altLang="en-US" b="1" dirty="0">
                <a:ea typeface="宋体" panose="02010600030101010101" pitchFamily="2" charset="-122"/>
              </a:rPr>
              <a:t>本章内容总结</a:t>
            </a:r>
            <a:endParaRPr lang="zh-CN" altLang="en-US" b="1" dirty="0">
              <a:ea typeface="宋体" panose="02010600030101010101" pitchFamily="2" charset="-122"/>
            </a:endParaRPr>
          </a:p>
        </p:txBody>
      </p:sp>
      <p:sp>
        <p:nvSpPr>
          <p:cNvPr id="241667" name="Rectangle 3"/>
          <p:cNvSpPr>
            <a:spLocks noGrp="1" noChangeArrowheads="1"/>
          </p:cNvSpPr>
          <p:nvPr>
            <p:ph type="body" idx="4294967295"/>
          </p:nvPr>
        </p:nvSpPr>
        <p:spPr>
          <a:xfrm>
            <a:off x="611188" y="1196752"/>
            <a:ext cx="8281292" cy="4608513"/>
          </a:xfrm>
        </p:spPr>
        <p:txBody>
          <a:bodyPr/>
          <a:lstStyle/>
          <a:p>
            <a:pPr eaLnBrk="1" hangingPunct="1">
              <a:lnSpc>
                <a:spcPct val="120000"/>
              </a:lnSpc>
              <a:spcBef>
                <a:spcPct val="0"/>
              </a:spcBef>
              <a:buNone/>
            </a:pPr>
            <a:r>
              <a:rPr lang="en-US" altLang="zh-CN" sz="2800" dirty="0" smtClean="0">
                <a:latin typeface="Times New Roman" panose="02020603050405020304" pitchFamily="18" charset="0"/>
                <a:ea typeface="楷体_GB2312"/>
                <a:cs typeface="Times New Roman" panose="02020603050405020304" pitchFamily="18" charset="0"/>
              </a:rPr>
              <a:t>7.1</a:t>
            </a:r>
            <a:r>
              <a:rPr lang="zh-CN" altLang="en-US" sz="2800" dirty="0">
                <a:latin typeface="Times New Roman" panose="02020603050405020304" pitchFamily="18" charset="0"/>
                <a:ea typeface="楷体_GB2312"/>
                <a:cs typeface="Times New Roman" panose="02020603050405020304" pitchFamily="18" charset="0"/>
              </a:rPr>
              <a:t>网络内容监管</a:t>
            </a:r>
            <a:endParaRPr lang="zh-CN" altLang="en-US" sz="2800" dirty="0" smtClean="0">
              <a:latin typeface="Times New Roman" panose="02020603050405020304" pitchFamily="18" charset="0"/>
              <a:ea typeface="楷体_GB2312"/>
              <a:cs typeface="Times New Roman" panose="02020603050405020304" pitchFamily="18" charset="0"/>
            </a:endParaRPr>
          </a:p>
          <a:p>
            <a:pPr eaLnBrk="1" hangingPunct="1">
              <a:lnSpc>
                <a:spcPct val="120000"/>
              </a:lnSpc>
              <a:spcBef>
                <a:spcPct val="0"/>
              </a:spcBef>
              <a:buNone/>
            </a:pPr>
            <a:r>
              <a:rPr lang="en-US" altLang="zh-CN" sz="1800" dirty="0" smtClean="0">
                <a:latin typeface="Times New Roman" panose="02020603050405020304" pitchFamily="18" charset="0"/>
                <a:ea typeface="楷体_GB2312"/>
                <a:cs typeface="Times New Roman" panose="02020603050405020304" pitchFamily="18" charset="0"/>
              </a:rPr>
              <a:t>	</a:t>
            </a:r>
            <a:r>
              <a:rPr lang="zh-CN" altLang="en-US" sz="1800" dirty="0">
                <a:latin typeface="Times New Roman" panose="02020603050405020304" pitchFamily="18" charset="0"/>
                <a:ea typeface="楷体_GB2312"/>
                <a:cs typeface="Times New Roman" panose="02020603050405020304" pitchFamily="18" charset="0"/>
              </a:rPr>
              <a:t>内容过滤：认知过滤、社会过滤、经济</a:t>
            </a:r>
            <a:r>
              <a:rPr lang="zh-CN" altLang="en-US" sz="1800" dirty="0" smtClean="0">
                <a:latin typeface="Times New Roman" panose="02020603050405020304" pitchFamily="18" charset="0"/>
                <a:ea typeface="楷体_GB2312"/>
                <a:cs typeface="Times New Roman" panose="02020603050405020304" pitchFamily="18" charset="0"/>
              </a:rPr>
              <a:t>过滤；内容</a:t>
            </a:r>
            <a:r>
              <a:rPr lang="zh-CN" altLang="en-US" sz="1800" dirty="0">
                <a:latin typeface="Times New Roman" panose="02020603050405020304" pitchFamily="18" charset="0"/>
                <a:ea typeface="楷体_GB2312"/>
                <a:cs typeface="Times New Roman" panose="02020603050405020304" pitchFamily="18" charset="0"/>
              </a:rPr>
              <a:t>阻断：安全域、广义隔离、狭义隔离、内容</a:t>
            </a:r>
            <a:r>
              <a:rPr lang="zh-CN" altLang="en-US" sz="1800" dirty="0" smtClean="0">
                <a:latin typeface="Times New Roman" panose="02020603050405020304" pitchFamily="18" charset="0"/>
                <a:ea typeface="楷体_GB2312"/>
                <a:cs typeface="Times New Roman" panose="02020603050405020304" pitchFamily="18" charset="0"/>
              </a:rPr>
              <a:t>阻塞；内容分级审查</a:t>
            </a:r>
            <a:endParaRPr lang="en-US" altLang="zh-CN" sz="1800" dirty="0" smtClean="0">
              <a:latin typeface="Times New Roman" panose="02020603050405020304" pitchFamily="18" charset="0"/>
              <a:ea typeface="楷体_GB2312"/>
              <a:cs typeface="Times New Roman" panose="02020603050405020304" pitchFamily="18" charset="0"/>
            </a:endParaRPr>
          </a:p>
          <a:p>
            <a:pPr eaLnBrk="1" hangingPunct="1">
              <a:lnSpc>
                <a:spcPct val="120000"/>
              </a:lnSpc>
              <a:spcBef>
                <a:spcPct val="0"/>
              </a:spcBef>
              <a:buNone/>
            </a:pPr>
            <a:r>
              <a:rPr lang="en-US" altLang="zh-CN" sz="2800" dirty="0" smtClean="0">
                <a:latin typeface="Times New Roman" panose="02020603050405020304" pitchFamily="18" charset="0"/>
                <a:ea typeface="楷体_GB2312"/>
                <a:cs typeface="Times New Roman" panose="02020603050405020304" pitchFamily="18" charset="0"/>
              </a:rPr>
              <a:t>7.2</a:t>
            </a:r>
            <a:r>
              <a:rPr lang="zh-CN" altLang="en-US" sz="2800" dirty="0" smtClean="0">
                <a:latin typeface="Times New Roman" panose="02020603050405020304" pitchFamily="18" charset="0"/>
                <a:ea typeface="楷体_GB2312"/>
                <a:cs typeface="Times New Roman" panose="02020603050405020304" pitchFamily="18" charset="0"/>
              </a:rPr>
              <a:t>非法</a:t>
            </a:r>
            <a:r>
              <a:rPr lang="zh-CN" altLang="en-US" sz="2800" dirty="0">
                <a:latin typeface="Times New Roman" panose="02020603050405020304" pitchFamily="18" charset="0"/>
                <a:ea typeface="楷体_GB2312"/>
                <a:cs typeface="Times New Roman" panose="02020603050405020304" pitchFamily="18" charset="0"/>
              </a:rPr>
              <a:t>内容过滤</a:t>
            </a:r>
            <a:endParaRPr lang="zh-CN" altLang="en-US" sz="2800" dirty="0">
              <a:latin typeface="Times New Roman" panose="02020603050405020304" pitchFamily="18" charset="0"/>
              <a:ea typeface="楷体_GB2312"/>
              <a:cs typeface="Times New Roman" panose="02020603050405020304" pitchFamily="18" charset="0"/>
            </a:endParaRPr>
          </a:p>
          <a:p>
            <a:pPr eaLnBrk="1" hangingPunct="1">
              <a:lnSpc>
                <a:spcPct val="120000"/>
              </a:lnSpc>
              <a:spcBef>
                <a:spcPct val="0"/>
              </a:spcBef>
              <a:buNone/>
            </a:pPr>
            <a:r>
              <a:rPr lang="en-US" altLang="zh-CN" sz="1800" dirty="0" smtClean="0">
                <a:latin typeface="Times New Roman" panose="02020603050405020304" pitchFamily="18" charset="0"/>
                <a:ea typeface="楷体_GB2312"/>
                <a:cs typeface="Times New Roman" panose="02020603050405020304" pitchFamily="18" charset="0"/>
              </a:rPr>
              <a:t>	</a:t>
            </a:r>
            <a:r>
              <a:rPr lang="zh-CN" altLang="en-US" sz="1800" dirty="0">
                <a:latin typeface="Times New Roman" panose="02020603050405020304" pitchFamily="18" charset="0"/>
                <a:ea typeface="楷体_GB2312"/>
                <a:cs typeface="Times New Roman" panose="02020603050405020304" pitchFamily="18" charset="0"/>
              </a:rPr>
              <a:t>文本内容获取：网络爬虫、网络</a:t>
            </a:r>
            <a:r>
              <a:rPr lang="zh-CN" altLang="en-US" sz="1800" dirty="0" smtClean="0">
                <a:latin typeface="Times New Roman" panose="02020603050405020304" pitchFamily="18" charset="0"/>
                <a:ea typeface="楷体_GB2312"/>
                <a:cs typeface="Times New Roman" panose="02020603050405020304" pitchFamily="18" charset="0"/>
              </a:rPr>
              <a:t>监听；文本</a:t>
            </a:r>
            <a:r>
              <a:rPr lang="zh-CN" altLang="en-US" sz="1800" dirty="0">
                <a:latin typeface="Times New Roman" panose="02020603050405020304" pitchFamily="18" charset="0"/>
                <a:ea typeface="楷体_GB2312"/>
                <a:cs typeface="Times New Roman" panose="02020603050405020304" pitchFamily="18" charset="0"/>
              </a:rPr>
              <a:t>内容表示：</a:t>
            </a:r>
            <a:r>
              <a:rPr lang="zh-CN" altLang="en-US" sz="1800" b="1" dirty="0">
                <a:solidFill>
                  <a:srgbClr val="FF0000"/>
                </a:solidFill>
                <a:latin typeface="Times New Roman" panose="02020603050405020304" pitchFamily="18" charset="0"/>
                <a:ea typeface="楷体_GB2312"/>
                <a:cs typeface="Times New Roman" panose="02020603050405020304" pitchFamily="18" charset="0"/>
              </a:rPr>
              <a:t>中文分词法</a:t>
            </a:r>
            <a:r>
              <a:rPr lang="zh-CN" altLang="en-US" sz="1800" dirty="0">
                <a:latin typeface="Times New Roman" panose="02020603050405020304" pitchFamily="18" charset="0"/>
                <a:ea typeface="楷体_GB2312"/>
                <a:cs typeface="Times New Roman" panose="02020603050405020304" pitchFamily="18" charset="0"/>
              </a:rPr>
              <a:t>、</a:t>
            </a:r>
            <a:r>
              <a:rPr lang="zh-CN" altLang="en-US" sz="1800" b="1" dirty="0">
                <a:solidFill>
                  <a:srgbClr val="FF0000"/>
                </a:solidFill>
                <a:latin typeface="Times New Roman" panose="02020603050405020304" pitchFamily="18" charset="0"/>
                <a:ea typeface="楷体_GB2312"/>
                <a:cs typeface="Times New Roman" panose="02020603050405020304" pitchFamily="18" charset="0"/>
              </a:rPr>
              <a:t>向量空间模型</a:t>
            </a:r>
            <a:r>
              <a:rPr lang="zh-CN" altLang="en-US" sz="1800" dirty="0">
                <a:latin typeface="Times New Roman" panose="02020603050405020304" pitchFamily="18" charset="0"/>
                <a:ea typeface="楷体_GB2312"/>
                <a:cs typeface="Times New Roman" panose="02020603050405020304" pitchFamily="18" charset="0"/>
              </a:rPr>
              <a:t>、词向量</a:t>
            </a:r>
            <a:r>
              <a:rPr lang="zh-CN" altLang="en-US" sz="1800" dirty="0" smtClean="0">
                <a:latin typeface="Times New Roman" panose="02020603050405020304" pitchFamily="18" charset="0"/>
                <a:ea typeface="楷体_GB2312"/>
                <a:cs typeface="Times New Roman" panose="02020603050405020304" pitchFamily="18" charset="0"/>
              </a:rPr>
              <a:t>模型；</a:t>
            </a:r>
            <a:r>
              <a:rPr lang="zh-CN" altLang="en-US" sz="1800" b="1" dirty="0">
                <a:solidFill>
                  <a:srgbClr val="FF0000"/>
                </a:solidFill>
                <a:latin typeface="Times New Roman" panose="02020603050405020304" pitchFamily="18" charset="0"/>
                <a:ea typeface="楷体_GB2312"/>
                <a:cs typeface="Times New Roman" panose="02020603050405020304" pitchFamily="18" charset="0"/>
              </a:rPr>
              <a:t>贝叶斯分类算法</a:t>
            </a:r>
            <a:r>
              <a:rPr lang="zh-CN" altLang="en-US" sz="1800" dirty="0">
                <a:latin typeface="Times New Roman" panose="02020603050405020304" pitchFamily="18" charset="0"/>
                <a:ea typeface="楷体_GB2312"/>
                <a:cs typeface="Times New Roman" panose="02020603050405020304" pitchFamily="18" charset="0"/>
              </a:rPr>
              <a:t>、</a:t>
            </a:r>
            <a:r>
              <a:rPr lang="en-US" altLang="zh-CN" sz="1800" b="1" dirty="0">
                <a:solidFill>
                  <a:srgbClr val="FF0000"/>
                </a:solidFill>
                <a:latin typeface="Times New Roman" panose="02020603050405020304" pitchFamily="18" charset="0"/>
                <a:ea typeface="楷体_GB2312"/>
                <a:cs typeface="Times New Roman" panose="02020603050405020304" pitchFamily="18" charset="0"/>
              </a:rPr>
              <a:t>K-means</a:t>
            </a:r>
            <a:r>
              <a:rPr lang="zh-CN" altLang="en-US" sz="1800" b="1" dirty="0">
                <a:solidFill>
                  <a:srgbClr val="FF0000"/>
                </a:solidFill>
                <a:latin typeface="Times New Roman" panose="02020603050405020304" pitchFamily="18" charset="0"/>
                <a:ea typeface="楷体_GB2312"/>
                <a:cs typeface="Times New Roman" panose="02020603050405020304" pitchFamily="18" charset="0"/>
              </a:rPr>
              <a:t>聚类</a:t>
            </a:r>
            <a:r>
              <a:rPr lang="zh-CN" altLang="en-US" sz="1800" b="1" dirty="0" smtClean="0">
                <a:solidFill>
                  <a:srgbClr val="FF0000"/>
                </a:solidFill>
                <a:latin typeface="Times New Roman" panose="02020603050405020304" pitchFamily="18" charset="0"/>
                <a:ea typeface="楷体_GB2312"/>
                <a:cs typeface="Times New Roman" panose="02020603050405020304" pitchFamily="18" charset="0"/>
              </a:rPr>
              <a:t>算法</a:t>
            </a:r>
            <a:endParaRPr lang="zh-CN" altLang="en-US" sz="1800" dirty="0">
              <a:latin typeface="Times New Roman" panose="02020603050405020304" pitchFamily="18" charset="0"/>
              <a:ea typeface="楷体_GB2312"/>
              <a:cs typeface="Times New Roman" panose="02020603050405020304" pitchFamily="18" charset="0"/>
            </a:endParaRPr>
          </a:p>
          <a:p>
            <a:pPr eaLnBrk="1" hangingPunct="1">
              <a:lnSpc>
                <a:spcPct val="120000"/>
              </a:lnSpc>
              <a:spcBef>
                <a:spcPct val="0"/>
              </a:spcBef>
              <a:buNone/>
            </a:pPr>
            <a:r>
              <a:rPr lang="en-US" altLang="zh-CN" sz="2800" dirty="0" smtClean="0">
                <a:latin typeface="Times New Roman" panose="02020603050405020304" pitchFamily="18" charset="0"/>
                <a:ea typeface="楷体_GB2312"/>
                <a:cs typeface="Times New Roman" panose="02020603050405020304" pitchFamily="18" charset="0"/>
              </a:rPr>
              <a:t>7.3</a:t>
            </a:r>
            <a:r>
              <a:rPr lang="zh-CN" altLang="en-US" sz="2800" dirty="0" smtClean="0">
                <a:latin typeface="Times New Roman" panose="02020603050405020304" pitchFamily="18" charset="0"/>
                <a:ea typeface="楷体_GB2312"/>
                <a:cs typeface="Times New Roman" panose="02020603050405020304" pitchFamily="18" charset="0"/>
              </a:rPr>
              <a:t>舆情</a:t>
            </a:r>
            <a:r>
              <a:rPr lang="zh-CN" altLang="en-US" sz="2800" dirty="0">
                <a:latin typeface="Times New Roman" panose="02020603050405020304" pitchFamily="18" charset="0"/>
                <a:ea typeface="楷体_GB2312"/>
                <a:cs typeface="Times New Roman" panose="02020603050405020304" pitchFamily="18" charset="0"/>
              </a:rPr>
              <a:t>分析</a:t>
            </a:r>
            <a:endParaRPr lang="zh-CN" altLang="en-US" sz="2800" dirty="0">
              <a:latin typeface="Times New Roman" panose="02020603050405020304" pitchFamily="18" charset="0"/>
              <a:ea typeface="楷体_GB2312"/>
              <a:cs typeface="Times New Roman" panose="02020603050405020304" pitchFamily="18" charset="0"/>
            </a:endParaRPr>
          </a:p>
          <a:p>
            <a:pPr eaLnBrk="1" hangingPunct="1">
              <a:lnSpc>
                <a:spcPct val="120000"/>
              </a:lnSpc>
              <a:spcBef>
                <a:spcPct val="0"/>
              </a:spcBef>
              <a:buNone/>
            </a:pPr>
            <a:r>
              <a:rPr lang="en-US" altLang="zh-CN" sz="1800" dirty="0" smtClean="0">
                <a:latin typeface="Times New Roman" panose="02020603050405020304" pitchFamily="18" charset="0"/>
                <a:ea typeface="楷体_GB2312"/>
                <a:cs typeface="Times New Roman" panose="02020603050405020304" pitchFamily="18" charset="0"/>
              </a:rPr>
              <a:t>	</a:t>
            </a:r>
            <a:r>
              <a:rPr lang="zh-CN" altLang="en-US" sz="1800" dirty="0">
                <a:latin typeface="Times New Roman" panose="02020603050405020304" pitchFamily="18" charset="0"/>
                <a:ea typeface="楷体_GB2312"/>
                <a:cs typeface="Times New Roman" panose="02020603050405020304" pitchFamily="18" charset="0"/>
              </a:rPr>
              <a:t>网络舆情监测与预警</a:t>
            </a:r>
            <a:endParaRPr lang="en-US" altLang="zh-CN" sz="1800" dirty="0">
              <a:latin typeface="Times New Roman" panose="02020603050405020304" pitchFamily="18" charset="0"/>
              <a:ea typeface="楷体_GB2312"/>
              <a:cs typeface="Times New Roman" panose="02020603050405020304" pitchFamily="18" charset="0"/>
            </a:endParaRPr>
          </a:p>
          <a:p>
            <a:pPr eaLnBrk="1" hangingPunct="1">
              <a:lnSpc>
                <a:spcPct val="120000"/>
              </a:lnSpc>
              <a:spcBef>
                <a:spcPct val="0"/>
              </a:spcBef>
              <a:buNone/>
            </a:pPr>
            <a:r>
              <a:rPr lang="en-US" altLang="zh-CN" sz="2800" dirty="0">
                <a:latin typeface="Times New Roman" panose="02020603050405020304" pitchFamily="18" charset="0"/>
                <a:ea typeface="楷体_GB2312"/>
                <a:cs typeface="Times New Roman" panose="02020603050405020304" pitchFamily="18" charset="0"/>
              </a:rPr>
              <a:t>7</a:t>
            </a:r>
            <a:r>
              <a:rPr lang="en-US" altLang="zh-CN" sz="2800" dirty="0" smtClean="0">
                <a:latin typeface="Times New Roman" panose="02020603050405020304" pitchFamily="18" charset="0"/>
                <a:ea typeface="楷体_GB2312"/>
                <a:cs typeface="Times New Roman" panose="02020603050405020304" pitchFamily="18" charset="0"/>
              </a:rPr>
              <a:t>.4</a:t>
            </a:r>
            <a:r>
              <a:rPr lang="zh-CN" altLang="en-US" sz="2800" dirty="0">
                <a:latin typeface="Times New Roman" panose="02020603050405020304" pitchFamily="18" charset="0"/>
                <a:ea typeface="楷体_GB2312"/>
                <a:cs typeface="Times New Roman" panose="02020603050405020304" pitchFamily="18" charset="0"/>
              </a:rPr>
              <a:t>应用案例</a:t>
            </a:r>
            <a:r>
              <a:rPr lang="zh-CN" altLang="en-US" sz="2800" dirty="0" smtClean="0">
                <a:latin typeface="Times New Roman" panose="02020603050405020304" pitchFamily="18" charset="0"/>
                <a:ea typeface="楷体_GB2312"/>
                <a:cs typeface="Times New Roman" panose="02020603050405020304" pitchFamily="18" charset="0"/>
              </a:rPr>
              <a:t>分析</a:t>
            </a:r>
            <a:endParaRPr lang="zh-CN" altLang="en-US" sz="2800" dirty="0">
              <a:latin typeface="Times New Roman" panose="02020603050405020304" pitchFamily="18" charset="0"/>
              <a:ea typeface="楷体_GB2312"/>
              <a:cs typeface="Times New Roman" panose="02020603050405020304" pitchFamily="18" charset="0"/>
            </a:endParaRPr>
          </a:p>
          <a:p>
            <a:pPr eaLnBrk="1" hangingPunct="1">
              <a:lnSpc>
                <a:spcPct val="120000"/>
              </a:lnSpc>
              <a:spcBef>
                <a:spcPct val="0"/>
              </a:spcBef>
              <a:buNone/>
            </a:pPr>
            <a:r>
              <a:rPr lang="en-US" altLang="zh-CN" sz="1800" dirty="0" smtClean="0">
                <a:latin typeface="Times New Roman" panose="02020603050405020304" pitchFamily="18" charset="0"/>
                <a:ea typeface="楷体_GB2312"/>
                <a:cs typeface="Times New Roman" panose="02020603050405020304" pitchFamily="18" charset="0"/>
              </a:rPr>
              <a:t>	</a:t>
            </a:r>
            <a:r>
              <a:rPr lang="zh-CN" altLang="en-US" sz="1800" dirty="0">
                <a:latin typeface="Times New Roman" panose="02020603050405020304" pitchFamily="18" charset="0"/>
                <a:ea typeface="楷体_GB2312"/>
                <a:cs typeface="Times New Roman" panose="02020603050405020304" pitchFamily="18" charset="0"/>
              </a:rPr>
              <a:t>内容</a:t>
            </a:r>
            <a:r>
              <a:rPr lang="zh-CN" altLang="en-US" sz="1800" dirty="0" smtClean="0">
                <a:latin typeface="Times New Roman" panose="02020603050405020304" pitchFamily="18" charset="0"/>
                <a:ea typeface="楷体_GB2312"/>
                <a:cs typeface="Times New Roman" panose="02020603050405020304" pitchFamily="18" charset="0"/>
              </a:rPr>
              <a:t>监控系统、舆情</a:t>
            </a:r>
            <a:r>
              <a:rPr lang="zh-CN" altLang="en-US" sz="1800" dirty="0">
                <a:latin typeface="Times New Roman" panose="02020603050405020304" pitchFamily="18" charset="0"/>
                <a:ea typeface="楷体_GB2312"/>
                <a:cs typeface="Times New Roman" panose="02020603050405020304" pitchFamily="18" charset="0"/>
              </a:rPr>
              <a:t>分析系统</a:t>
            </a:r>
            <a:endParaRPr lang="zh-CN" altLang="en-US" sz="1800" dirty="0">
              <a:latin typeface="Times New Roman" panose="02020603050405020304" pitchFamily="18" charset="0"/>
              <a:ea typeface="楷体_GB2312"/>
              <a:cs typeface="Times New Roman" panose="02020603050405020304" pitchFamily="18" charset="0"/>
            </a:endParaRPr>
          </a:p>
        </p:txBody>
      </p:sp>
      <p:sp>
        <p:nvSpPr>
          <p:cNvPr id="10" name="灯片编号占位符 3"/>
          <p:cNvSpPr>
            <a:spLocks noGrp="1"/>
          </p:cNvSpPr>
          <p:nvPr>
            <p:ph type="sldNum" sz="quarter" idx="12"/>
          </p:nvPr>
        </p:nvSpPr>
        <p:spPr>
          <a:xfrm>
            <a:off x="6553200" y="6381750"/>
            <a:ext cx="1981200" cy="339725"/>
          </a:xfrm>
        </p:spPr>
        <p:txBody>
          <a:bodyPr/>
          <a:lstStyle/>
          <a:p>
            <a:pPr>
              <a:defRPr/>
            </a:pPr>
            <a:r>
              <a:rPr lang="zh-CN" altLang="en-US" dirty="0" smtClean="0"/>
              <a:t>第</a:t>
            </a:r>
            <a:r>
              <a:rPr lang="en-US" altLang="zh-CN" dirty="0" smtClean="0"/>
              <a:t>51</a:t>
            </a:r>
            <a:r>
              <a:rPr lang="zh-CN" altLang="en-US" dirty="0" smtClean="0"/>
              <a:t>页</a:t>
            </a:r>
            <a:endParaRPr lang="en-US" altLang="zh-CN" dirty="0"/>
          </a:p>
        </p:txBody>
      </p:sp>
    </p:spTree>
  </p:cSld>
  <p:clrMapOvr>
    <a:masterClrMapping/>
  </p:clrMapOvr>
  <p:transition spd="med" advClick="0">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p:txBody>
          <a:bodyPr anchor="t"/>
          <a:lstStyle/>
          <a:p>
            <a:r>
              <a:rPr lang="zh-CN" altLang="en-US" dirty="0"/>
              <a:t>内容阻塞</a:t>
            </a:r>
            <a:endParaRPr lang="en-US" altLang="zh-CN" dirty="0"/>
          </a:p>
          <a:p>
            <a:pPr lvl="1"/>
            <a:r>
              <a:rPr lang="zh-CN" altLang="en-US" dirty="0"/>
              <a:t>目的</a:t>
            </a:r>
            <a:endParaRPr lang="en-US" altLang="zh-CN" dirty="0"/>
          </a:p>
          <a:p>
            <a:pPr lvl="2"/>
            <a:r>
              <a:rPr lang="zh-CN" altLang="en-US" dirty="0">
                <a:cs typeface="Arial" panose="020B0604020202020204" pitchFamily="34" charset="0"/>
              </a:rPr>
              <a:t>对不良信息从源头进行控制，阻塞这些信息的传入通道</a:t>
            </a:r>
            <a:endParaRPr lang="en-US" altLang="zh-CN" dirty="0"/>
          </a:p>
          <a:p>
            <a:pPr lvl="1"/>
            <a:r>
              <a:rPr lang="zh-CN" altLang="en-US" dirty="0"/>
              <a:t>两种方式</a:t>
            </a:r>
            <a:endParaRPr lang="en-US" altLang="zh-CN" dirty="0"/>
          </a:p>
          <a:p>
            <a:pPr lvl="2"/>
            <a:r>
              <a:rPr lang="zh-CN" altLang="en-US" dirty="0">
                <a:cs typeface="Arial" panose="020B0604020202020204" pitchFamily="34" charset="0"/>
              </a:rPr>
              <a:t>网络层阻塞</a:t>
            </a:r>
            <a:endParaRPr lang="en-US" altLang="zh-CN" dirty="0"/>
          </a:p>
          <a:p>
            <a:pPr lvl="2"/>
            <a:r>
              <a:rPr lang="zh-CN" altLang="en-US" dirty="0">
                <a:cs typeface="Arial" panose="020B0604020202020204" pitchFamily="34" charset="0"/>
              </a:rPr>
              <a:t>应用层阻塞</a:t>
            </a:r>
            <a:endParaRPr lang="en-US" altLang="zh-CN" dirty="0"/>
          </a:p>
          <a:p>
            <a:pPr lvl="1"/>
            <a:r>
              <a:rPr lang="zh-CN" altLang="en-US" dirty="0"/>
              <a:t>部署位置</a:t>
            </a:r>
            <a:endParaRPr lang="en-US" altLang="zh-CN" dirty="0"/>
          </a:p>
          <a:p>
            <a:pPr lvl="2"/>
            <a:r>
              <a:rPr lang="zh-CN" altLang="en-US" dirty="0">
                <a:cs typeface="Arial" panose="020B0604020202020204" pitchFamily="34" charset="0"/>
              </a:rPr>
              <a:t>互联网骨干节点</a:t>
            </a:r>
            <a:endParaRPr lang="en-US" altLang="zh-CN" dirty="0"/>
          </a:p>
          <a:p>
            <a:pPr lvl="2"/>
            <a:r>
              <a:rPr lang="zh-CN" altLang="en-US" dirty="0">
                <a:cs typeface="Arial" panose="020B0604020202020204" pitchFamily="34" charset="0"/>
              </a:rPr>
              <a:t>企业网</a:t>
            </a:r>
            <a:r>
              <a:rPr lang="en-US" altLang="zh-CN" dirty="0"/>
              <a:t>/</a:t>
            </a:r>
            <a:r>
              <a:rPr lang="zh-CN" altLang="en-US" dirty="0">
                <a:cs typeface="Arial" panose="020B0604020202020204" pitchFamily="34" charset="0"/>
              </a:rPr>
              <a:t>园区网出口</a:t>
            </a:r>
            <a:endParaRPr lang="zh-CN" altLang="en-US" dirty="0">
              <a:ea typeface="Arial" panose="020B0604020202020204" pitchFamily="34" charset="0"/>
            </a:endParaRPr>
          </a:p>
        </p:txBody>
      </p:sp>
      <p:sp>
        <p:nvSpPr>
          <p:cNvPr id="6" name="标题 1"/>
          <p:cNvSpPr>
            <a:spLocks noGrp="1"/>
          </p:cNvSpPr>
          <p:nvPr>
            <p:ph type="title"/>
          </p:nvPr>
        </p:nvSpPr>
        <p:spPr>
          <a:xfrm>
            <a:off x="574675" y="304801"/>
            <a:ext cx="8001000" cy="891952"/>
          </a:xfrm>
        </p:spPr>
        <p:txBody>
          <a:bodyPr/>
          <a:lstStyle/>
          <a:p>
            <a:r>
              <a:rPr lang="en-US" altLang="zh-CN" dirty="0" err="1" smtClean="0"/>
              <a:t>7.1</a:t>
            </a:r>
            <a:r>
              <a:rPr lang="en-US" altLang="zh-CN" dirty="0" err="1"/>
              <a:t>网络内容监管</a:t>
            </a:r>
            <a:r>
              <a:rPr lang="en-US" altLang="zh-CN" dirty="0"/>
              <a:t>-</a:t>
            </a:r>
            <a:r>
              <a:rPr lang="zh-CN" altLang="en-US" dirty="0"/>
              <a:t>内容阻断</a:t>
            </a:r>
            <a:endParaRPr lang="zh-CN" altLang="en-US"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113665" y="1393780"/>
            <a:ext cx="8943975" cy="5275580"/>
          </a:xfrm>
        </p:spPr>
        <p:txBody>
          <a:bodyPr anchor="t"/>
          <a:lstStyle/>
          <a:p>
            <a:r>
              <a:rPr lang="zh-CN" altLang="en-US" sz="2000" dirty="0">
                <a:latin typeface="+mj-lt"/>
              </a:rPr>
              <a:t>网络层阻塞技术</a:t>
            </a:r>
            <a:endParaRPr lang="en-US" altLang="zh-CN" sz="2000" dirty="0">
              <a:latin typeface="+mj-lt"/>
            </a:endParaRPr>
          </a:p>
          <a:p>
            <a:pPr lvl="1"/>
            <a:r>
              <a:rPr lang="en-US" altLang="zh-CN" sz="2000" dirty="0">
                <a:latin typeface="+mj-lt"/>
              </a:rPr>
              <a:t>DNS</a:t>
            </a:r>
            <a:r>
              <a:rPr lang="zh-CN" altLang="en-US" sz="2000" dirty="0">
                <a:latin typeface="+mj-lt"/>
                <a:cs typeface="Arial" panose="020B0604020202020204" pitchFamily="34" charset="0"/>
              </a:rPr>
              <a:t>过滤（</a:t>
            </a:r>
            <a:r>
              <a:rPr lang="en-US" altLang="zh-CN" sz="2000" dirty="0">
                <a:latin typeface="+mj-lt"/>
              </a:rPr>
              <a:t>DNS</a:t>
            </a:r>
            <a:r>
              <a:rPr lang="zh-CN" altLang="en-US" sz="2000" dirty="0">
                <a:latin typeface="+mj-lt"/>
                <a:cs typeface="Arial" panose="020B0604020202020204" pitchFamily="34" charset="0"/>
              </a:rPr>
              <a:t>劫持）</a:t>
            </a:r>
            <a:endParaRPr lang="en-US" altLang="zh-CN" sz="2000" dirty="0">
              <a:latin typeface="+mj-lt"/>
            </a:endParaRPr>
          </a:p>
          <a:p>
            <a:pPr lvl="2"/>
            <a:r>
              <a:rPr lang="zh-CN" altLang="en-US" sz="2000" dirty="0">
                <a:latin typeface="+mj-lt"/>
                <a:cs typeface="Arial" panose="020B0604020202020204" pitchFamily="34" charset="0"/>
              </a:rPr>
              <a:t>指在特定的网络范围内，拦截域名解析的请求，分析请求的域名，把审查范围以外的请求放行，否则返回假的</a:t>
            </a:r>
            <a:r>
              <a:rPr lang="en-US" altLang="zh-CN" sz="2000" dirty="0">
                <a:latin typeface="+mj-lt"/>
              </a:rPr>
              <a:t>IP</a:t>
            </a:r>
            <a:r>
              <a:rPr lang="zh-CN" altLang="en-US" sz="2000" dirty="0">
                <a:latin typeface="+mj-lt"/>
                <a:cs typeface="Arial" panose="020B0604020202020204" pitchFamily="34" charset="0"/>
              </a:rPr>
              <a:t>地址或者什么都不做使请求失去响应，其效果就是对特定的网络不能反应或访问的是假网址。</a:t>
            </a:r>
            <a:endParaRPr lang="en-US" altLang="zh-CN" sz="2000" dirty="0">
              <a:latin typeface="+mj-lt"/>
            </a:endParaRPr>
          </a:p>
          <a:p>
            <a:pPr lvl="2"/>
            <a:r>
              <a:rPr lang="zh-CN" altLang="en-US" sz="2000" dirty="0">
                <a:latin typeface="+mj-lt"/>
                <a:cs typeface="Arial" panose="020B0604020202020204" pitchFamily="34" charset="0"/>
              </a:rPr>
              <a:t>一般部署在互联网骨干节点</a:t>
            </a:r>
            <a:endParaRPr lang="en-US" altLang="zh-CN" sz="2000" dirty="0">
              <a:latin typeface="+mj-lt"/>
            </a:endParaRPr>
          </a:p>
          <a:p>
            <a:pPr lvl="2"/>
            <a:r>
              <a:rPr lang="zh-CN" altLang="en-US" sz="2000" dirty="0">
                <a:latin typeface="+mj-lt"/>
                <a:cs typeface="Arial" panose="020B0604020202020204" pitchFamily="34" charset="0"/>
              </a:rPr>
              <a:t>可以通过指定</a:t>
            </a:r>
            <a:r>
              <a:rPr lang="en-US" altLang="zh-CN" sz="2000" dirty="0">
                <a:latin typeface="+mj-lt"/>
              </a:rPr>
              <a:t>DNS</a:t>
            </a:r>
            <a:r>
              <a:rPr lang="zh-CN" altLang="en-US" sz="2000" dirty="0">
                <a:latin typeface="+mj-lt"/>
                <a:cs typeface="Arial" panose="020B0604020202020204" pitchFamily="34" charset="0"/>
              </a:rPr>
              <a:t>服务器来绕过审查 </a:t>
            </a:r>
            <a:endParaRPr lang="en-US" altLang="zh-CN" sz="2000" dirty="0">
              <a:latin typeface="+mj-lt"/>
            </a:endParaRPr>
          </a:p>
          <a:p>
            <a:pPr lvl="1"/>
            <a:r>
              <a:rPr lang="en-US" altLang="zh-CN" sz="2000" dirty="0">
                <a:latin typeface="+mj-lt"/>
                <a:sym typeface="+mn-ea"/>
              </a:rPr>
              <a:t>IP</a:t>
            </a:r>
            <a:r>
              <a:rPr lang="zh-CN" altLang="en-US" sz="2000" dirty="0">
                <a:latin typeface="+mj-lt"/>
                <a:cs typeface="Arial" panose="020B0604020202020204" pitchFamily="34" charset="0"/>
                <a:sym typeface="+mn-ea"/>
              </a:rPr>
              <a:t>地址过滤</a:t>
            </a:r>
            <a:endParaRPr lang="en-US" altLang="zh-CN" sz="2000" dirty="0">
              <a:latin typeface="+mj-lt"/>
            </a:endParaRPr>
          </a:p>
          <a:p>
            <a:pPr lvl="2"/>
            <a:r>
              <a:rPr lang="zh-CN" altLang="en-US" sz="2000" dirty="0">
                <a:latin typeface="+mj-lt"/>
                <a:cs typeface="Arial" panose="020B0604020202020204" pitchFamily="34" charset="0"/>
                <a:sym typeface="+mn-ea"/>
              </a:rPr>
              <a:t>利用网络设备的数据包过滤或访问控制功能，检查</a:t>
            </a:r>
            <a:r>
              <a:rPr lang="en-US" altLang="zh-CN" sz="2000" dirty="0">
                <a:latin typeface="+mj-lt"/>
                <a:sym typeface="+mn-ea"/>
              </a:rPr>
              <a:t>IP</a:t>
            </a:r>
            <a:r>
              <a:rPr lang="zh-CN" altLang="en-US" sz="2000" dirty="0">
                <a:latin typeface="+mj-lt"/>
                <a:cs typeface="Arial" panose="020B0604020202020204" pitchFamily="34" charset="0"/>
                <a:sym typeface="+mn-ea"/>
              </a:rPr>
              <a:t>包的来源或目的，通过审核的才予以放行，否则将进行阻断</a:t>
            </a:r>
            <a:endParaRPr lang="en-US" altLang="zh-CN" sz="2000" dirty="0">
              <a:latin typeface="+mj-lt"/>
            </a:endParaRPr>
          </a:p>
          <a:p>
            <a:pPr lvl="2"/>
            <a:r>
              <a:rPr lang="zh-CN" altLang="en-US" sz="2000" dirty="0">
                <a:latin typeface="+mj-lt"/>
                <a:cs typeface="Arial" panose="020B0604020202020204" pitchFamily="34" charset="0"/>
                <a:sym typeface="+mn-ea"/>
              </a:rPr>
              <a:t>一般部署在互联网骨干节点，或是企业网</a:t>
            </a:r>
            <a:r>
              <a:rPr lang="en-US" altLang="zh-CN" sz="2000" dirty="0">
                <a:latin typeface="+mj-lt"/>
                <a:sym typeface="+mn-ea"/>
              </a:rPr>
              <a:t>/</a:t>
            </a:r>
            <a:r>
              <a:rPr lang="zh-CN" altLang="en-US" sz="2000" dirty="0">
                <a:latin typeface="+mj-lt"/>
                <a:cs typeface="Arial" panose="020B0604020202020204" pitchFamily="34" charset="0"/>
                <a:sym typeface="+mn-ea"/>
              </a:rPr>
              <a:t>园区网的出口部分，通过防火墙、路由器等设备来实现</a:t>
            </a:r>
            <a:endParaRPr lang="en-US" altLang="zh-CN" sz="2000" dirty="0">
              <a:latin typeface="+mj-lt"/>
            </a:endParaRPr>
          </a:p>
          <a:p>
            <a:pPr lvl="2"/>
            <a:r>
              <a:rPr lang="en-US" altLang="zh-CN" sz="2000" dirty="0">
                <a:latin typeface="+mj-lt"/>
                <a:sym typeface="+mn-ea"/>
              </a:rPr>
              <a:t>IP</a:t>
            </a:r>
            <a:r>
              <a:rPr lang="zh-CN" altLang="en-US" sz="2000" dirty="0">
                <a:latin typeface="+mj-lt"/>
                <a:cs typeface="Arial" panose="020B0604020202020204" pitchFamily="34" charset="0"/>
                <a:sym typeface="+mn-ea"/>
              </a:rPr>
              <a:t>地址的过滤名单更新太慢，且容易“误伤无辜”</a:t>
            </a:r>
            <a:endParaRPr lang="zh-CN" altLang="en-US" sz="2000" dirty="0">
              <a:latin typeface="+mj-lt"/>
              <a:ea typeface="Arial" panose="020B0604020202020204" pitchFamily="34" charset="0"/>
            </a:endParaRPr>
          </a:p>
        </p:txBody>
      </p:sp>
      <p:sp>
        <p:nvSpPr>
          <p:cNvPr id="6" name="标题 1"/>
          <p:cNvSpPr txBox="1"/>
          <p:nvPr/>
        </p:nvSpPr>
        <p:spPr bwMode="auto">
          <a:xfrm>
            <a:off x="727075" y="332656"/>
            <a:ext cx="8001000" cy="89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华文隶书" panose="02010800040101010101" pitchFamily="2" charset="-122"/>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en-US" altLang="zh-CN" b="0" kern="0" dirty="0" err="1" smtClean="0"/>
              <a:t>7.1</a:t>
            </a:r>
            <a:r>
              <a:rPr lang="en-US" altLang="zh-CN" b="0" kern="0" dirty="0" err="1"/>
              <a:t>网络内容监管</a:t>
            </a:r>
            <a:r>
              <a:rPr lang="en-US" altLang="zh-CN" b="0" kern="0" dirty="0"/>
              <a:t>-</a:t>
            </a:r>
            <a:r>
              <a:rPr lang="zh-CN" altLang="en-US" b="0" kern="0" dirty="0"/>
              <a:t>内容阻断</a:t>
            </a:r>
            <a:endParaRPr lang="zh-CN" altLang="en-US" b="0" kern="0"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113030" y="1250315"/>
            <a:ext cx="8862695" cy="5106035"/>
          </a:xfrm>
        </p:spPr>
        <p:txBody>
          <a:bodyPr>
            <a:noAutofit/>
          </a:bodyPr>
          <a:lstStyle/>
          <a:p>
            <a: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pPr>
            <a:r>
              <a:rPr kumimoji="0" lang="zh-CN" altLang="en-US" sz="1600" b="0" i="0" u="none" strike="noStrike" kern="0" cap="none" spc="0" normalizeH="0" baseline="0" noProof="1">
                <a:solidFill>
                  <a:schemeClr val="tx1"/>
                </a:solidFill>
                <a:latin typeface="+mj-lt"/>
              </a:rPr>
              <a:t>应用层阻塞技术</a:t>
            </a:r>
            <a:endParaRPr kumimoji="0" lang="en-US" altLang="zh-CN" sz="1600" b="0" i="0" u="none" strike="noStrike" kern="0" cap="none" spc="0" normalizeH="0" baseline="0" noProof="1">
              <a:solidFill>
                <a:schemeClr val="tx1"/>
              </a:solidFill>
              <a:latin typeface="+mj-lt"/>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en-US" altLang="zh-CN" sz="1600" b="0" i="0" u="none" strike="noStrike" kern="0" cap="none" spc="0" normalizeH="0" baseline="0" noProof="1">
                <a:solidFill>
                  <a:schemeClr val="tx1"/>
                </a:solidFill>
                <a:latin typeface="+mj-lt"/>
                <a:cs typeface="+mn-ea"/>
              </a:rPr>
              <a:t>URL</a:t>
            </a:r>
            <a:r>
              <a:rPr kumimoji="0" lang="zh-CN" altLang="en-US" sz="1600" b="0" i="0" u="none" strike="noStrike" kern="0" cap="none" spc="0" normalizeH="0" baseline="0" noProof="1">
                <a:solidFill>
                  <a:schemeClr val="tx1"/>
                </a:solidFill>
                <a:latin typeface="+mj-lt"/>
                <a:cs typeface="+mn-ea"/>
              </a:rPr>
              <a:t>阻塞</a:t>
            </a:r>
            <a:endParaRPr kumimoji="0" lang="en-US" altLang="zh-CN" sz="1600" b="0" i="0" u="none" strike="noStrike" kern="0" cap="none" spc="0" normalizeH="0" baseline="0" noProof="1">
              <a:solidFill>
                <a:schemeClr val="tx1"/>
              </a:solidFill>
              <a:latin typeface="+mj-lt"/>
              <a:cs typeface="+mn-ea"/>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1600" b="0" i="0" u="none" strike="noStrike" kern="0" cap="none" spc="0" normalizeH="0" baseline="0" noProof="1">
                <a:solidFill>
                  <a:schemeClr val="tx1"/>
                </a:solidFill>
                <a:latin typeface="+mj-lt"/>
                <a:cs typeface="+mn-ea"/>
              </a:rPr>
              <a:t>制定不能访问</a:t>
            </a:r>
            <a:r>
              <a:rPr kumimoji="0" lang="en-US" altLang="zh-CN" sz="1600" b="0" i="0" u="none" strike="noStrike" kern="0" cap="none" spc="0" normalizeH="0" baseline="0" noProof="1">
                <a:solidFill>
                  <a:schemeClr val="tx1"/>
                </a:solidFill>
                <a:latin typeface="+mj-lt"/>
                <a:cs typeface="+mn-ea"/>
              </a:rPr>
              <a:t>URL</a:t>
            </a:r>
            <a:r>
              <a:rPr kumimoji="0" lang="zh-CN" altLang="en-US" sz="1600" b="0" i="0" u="none" strike="noStrike" kern="0" cap="none" spc="0" normalizeH="0" baseline="0" noProof="1">
                <a:solidFill>
                  <a:schemeClr val="tx1"/>
                </a:solidFill>
                <a:latin typeface="+mj-lt"/>
                <a:cs typeface="+mn-ea"/>
              </a:rPr>
              <a:t>地址，以黑名单的形式存放在代理服务器或应用层网关中。在进行</a:t>
            </a:r>
            <a:r>
              <a:rPr kumimoji="0" lang="en-US" altLang="zh-CN" sz="1600" b="0" i="0" u="none" strike="noStrike" kern="0" cap="none" spc="0" normalizeH="0" baseline="0" noProof="1">
                <a:solidFill>
                  <a:schemeClr val="tx1"/>
                </a:solidFill>
                <a:latin typeface="+mj-lt"/>
                <a:cs typeface="+mn-ea"/>
              </a:rPr>
              <a:t>HTTP</a:t>
            </a:r>
            <a:r>
              <a:rPr kumimoji="0" lang="zh-CN" altLang="en-US" sz="1600" b="0" i="0" u="none" strike="noStrike" kern="0" cap="none" spc="0" normalizeH="0" baseline="0" noProof="1">
                <a:solidFill>
                  <a:schemeClr val="tx1"/>
                </a:solidFill>
                <a:latin typeface="+mj-lt"/>
                <a:cs typeface="+mn-ea"/>
              </a:rPr>
              <a:t>请求的时候，代理服务器或应用层网关会对</a:t>
            </a:r>
            <a:r>
              <a:rPr kumimoji="0" lang="en-US" altLang="zh-CN" sz="1600" b="0" i="0" u="none" strike="noStrike" kern="0" cap="none" spc="0" normalizeH="0" baseline="0" noProof="1">
                <a:solidFill>
                  <a:schemeClr val="tx1"/>
                </a:solidFill>
                <a:latin typeface="+mj-lt"/>
                <a:cs typeface="+mn-ea"/>
              </a:rPr>
              <a:t>URL</a:t>
            </a:r>
            <a:r>
              <a:rPr kumimoji="0" lang="zh-CN" altLang="en-US" sz="1600" b="0" i="0" u="none" strike="noStrike" kern="0" cap="none" spc="0" normalizeH="0" baseline="0" noProof="1">
                <a:solidFill>
                  <a:schemeClr val="tx1"/>
                </a:solidFill>
                <a:latin typeface="+mj-lt"/>
                <a:cs typeface="+mn-ea"/>
              </a:rPr>
              <a:t>进行审查，如果在黑名单中将予以阻塞</a:t>
            </a:r>
            <a:endParaRPr kumimoji="0" lang="en-US" altLang="zh-CN" sz="1600" b="0" i="0" u="none" strike="noStrike" kern="0" cap="none" spc="0" normalizeH="0" baseline="0" noProof="1">
              <a:solidFill>
                <a:schemeClr val="tx1"/>
              </a:solidFill>
              <a:latin typeface="+mj-lt"/>
              <a:cs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1600" b="0" i="0" u="none" strike="noStrike" kern="0" cap="none" spc="0" normalizeH="0" baseline="0" noProof="1">
                <a:solidFill>
                  <a:schemeClr val="tx1"/>
                </a:solidFill>
                <a:latin typeface="+mj-lt"/>
                <a:cs typeface="+mn-ea"/>
              </a:rPr>
              <a:t>关键字审查</a:t>
            </a:r>
            <a:endParaRPr kumimoji="0" lang="en-US" altLang="zh-CN" sz="1600" b="0" i="0" u="none" strike="noStrike" kern="0" cap="none" spc="0" normalizeH="0" baseline="0" noProof="1">
              <a:solidFill>
                <a:schemeClr val="tx1"/>
              </a:solidFill>
              <a:latin typeface="+mj-lt"/>
              <a:cs typeface="+mn-ea"/>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1600" b="0" i="0" u="none" strike="noStrike" kern="0" cap="none" spc="0" normalizeH="0" baseline="0" noProof="1">
                <a:solidFill>
                  <a:schemeClr val="tx1"/>
                </a:solidFill>
                <a:latin typeface="+mj-lt"/>
                <a:cs typeface="+mn-ea"/>
              </a:rPr>
              <a:t>在互联网出口网关处收集信息，过滤、嗅探制定的关键字，针对包含关键字的通信过程进行阻断</a:t>
            </a:r>
            <a:endParaRPr kumimoji="0" lang="en-US" altLang="zh-CN" sz="1600" b="0" i="0" u="none" strike="noStrike" kern="0" cap="none" spc="0" normalizeH="0" baseline="0" noProof="1">
              <a:solidFill>
                <a:schemeClr val="tx1"/>
              </a:solidFill>
              <a:latin typeface="+mj-lt"/>
              <a:cs typeface="+mn-ea"/>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en-US" altLang="zh-CN" sz="1600" b="0" i="0" u="none" strike="noStrike" kern="0" cap="none" spc="0" normalizeH="0" baseline="0" noProof="1">
                <a:solidFill>
                  <a:schemeClr val="tx1"/>
                </a:solidFill>
                <a:latin typeface="+mj-lt"/>
                <a:cs typeface="+mn-ea"/>
              </a:rPr>
              <a:t>HTTP</a:t>
            </a:r>
            <a:r>
              <a:rPr kumimoji="0" lang="zh-CN" altLang="en-US" sz="1600" b="0" i="0" u="none" strike="noStrike" kern="0" cap="none" spc="0" normalizeH="0" baseline="0" noProof="1">
                <a:solidFill>
                  <a:schemeClr val="tx1"/>
                </a:solidFill>
                <a:latin typeface="+mj-lt"/>
                <a:cs typeface="+mn-ea"/>
              </a:rPr>
              <a:t>报文头部关键词</a:t>
            </a:r>
            <a:endParaRPr kumimoji="0" lang="en-US" altLang="zh-CN" sz="1600" b="0" i="0" u="none" strike="noStrike" kern="0" cap="none" spc="0" normalizeH="0" baseline="0" noProof="1">
              <a:solidFill>
                <a:schemeClr val="tx1"/>
              </a:solidFill>
              <a:latin typeface="+mj-lt"/>
              <a:cs typeface="+mn-ea"/>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1600" b="0" i="0" u="none" strike="noStrike" kern="0" cap="none" spc="0" normalizeH="0" baseline="0" noProof="1">
                <a:solidFill>
                  <a:schemeClr val="tx1"/>
                </a:solidFill>
                <a:latin typeface="+mj-lt"/>
                <a:cs typeface="+mn-ea"/>
              </a:rPr>
              <a:t>数据流内文关键词</a:t>
            </a:r>
            <a:endParaRPr kumimoji="0" lang="zh-CN" altLang="en-US" sz="1600" b="0" i="0" u="none" strike="noStrike" kern="0" cap="none" spc="0" normalizeH="0" baseline="0" noProof="1">
              <a:solidFill>
                <a:schemeClr val="tx1"/>
              </a:solidFill>
              <a:latin typeface="+mj-lt"/>
              <a:cs typeface="+mn-ea"/>
            </a:endParaRPr>
          </a:p>
          <a:p>
            <a: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pPr>
            <a:r>
              <a:rPr lang="zh-CN" altLang="en-US" sz="1600" dirty="0">
                <a:latin typeface="+mj-lt"/>
                <a:cs typeface="Arial" panose="020B0604020202020204" pitchFamily="34" charset="0"/>
                <a:sym typeface="+mn-ea"/>
              </a:rPr>
              <a:t>应用层阻塞技术的部署方式</a:t>
            </a:r>
            <a:endParaRPr kumimoji="0" lang="en-US" altLang="zh-CN" sz="1600" b="0" i="0" u="none" strike="noStrike" kern="0" cap="none" spc="0" normalizeH="0" baseline="0" noProof="1">
              <a:solidFill>
                <a:schemeClr val="tx1"/>
              </a:solidFill>
              <a:latin typeface="+mj-lt"/>
              <a:cs typeface="Arial" panose="020B0604020202020204" pitchFamily="34" charset="0"/>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lang="zh-CN" altLang="en-US" sz="1600" dirty="0">
                <a:latin typeface="+mj-lt"/>
                <a:cs typeface="Arial" panose="020B0604020202020204" pitchFamily="34" charset="0"/>
                <a:sym typeface="+mn-ea"/>
              </a:rPr>
              <a:t>旁路式（</a:t>
            </a:r>
            <a:r>
              <a:rPr lang="en-US" altLang="zh-CN" sz="1600" dirty="0" err="1">
                <a:latin typeface="+mj-lt"/>
                <a:cs typeface="Arial" panose="020B0604020202020204" pitchFamily="34" charset="0"/>
                <a:sym typeface="+mn-ea"/>
              </a:rPr>
              <a:t>Passby</a:t>
            </a:r>
            <a:r>
              <a:rPr lang="zh-CN" altLang="en-US" sz="1600" dirty="0">
                <a:latin typeface="+mj-lt"/>
                <a:cs typeface="Arial" panose="020B0604020202020204" pitchFamily="34" charset="0"/>
                <a:sym typeface="+mn-ea"/>
              </a:rPr>
              <a:t>）</a:t>
            </a:r>
            <a:endParaRPr kumimoji="0" lang="en-US" altLang="zh-CN" sz="1600" b="0" i="0" u="none" strike="noStrike" kern="0" cap="none" spc="0" normalizeH="0" baseline="0" noProof="1">
              <a:solidFill>
                <a:schemeClr val="tx1"/>
              </a:solidFill>
              <a:latin typeface="+mj-lt"/>
              <a:cs typeface="Arial" panose="020B0604020202020204" pitchFamily="34" charset="0"/>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lang="zh-CN" altLang="en-US" sz="1600" dirty="0">
                <a:latin typeface="+mj-lt"/>
                <a:cs typeface="Arial" panose="020B0604020202020204" pitchFamily="34" charset="0"/>
                <a:sym typeface="+mn-ea"/>
              </a:rPr>
              <a:t>监听网络上所有信息，并有选择的对基于</a:t>
            </a:r>
            <a:r>
              <a:rPr lang="en-US" altLang="zh-CN" sz="1600" dirty="0">
                <a:latin typeface="+mj-lt"/>
                <a:cs typeface="Arial" panose="020B0604020202020204" pitchFamily="34" charset="0"/>
                <a:sym typeface="+mn-ea"/>
              </a:rPr>
              <a:t>TCP</a:t>
            </a:r>
            <a:r>
              <a:rPr lang="zh-CN" altLang="en-US" sz="1600" dirty="0">
                <a:latin typeface="+mj-lt"/>
                <a:cs typeface="Arial" panose="020B0604020202020204" pitchFamily="34" charset="0"/>
                <a:sym typeface="+mn-ea"/>
              </a:rPr>
              <a:t>的连接（如</a:t>
            </a:r>
            <a:r>
              <a:rPr lang="en-US" altLang="zh-CN" sz="1600" dirty="0">
                <a:latin typeface="+mj-lt"/>
                <a:cs typeface="Arial" panose="020B0604020202020204" pitchFamily="34" charset="0"/>
                <a:sym typeface="+mn-ea"/>
              </a:rPr>
              <a:t>HTTP/HTTPS/FTP/TELNET/POP3/SMTP</a:t>
            </a:r>
            <a:r>
              <a:rPr lang="zh-CN" altLang="en-US" sz="1600" dirty="0">
                <a:latin typeface="+mj-lt"/>
                <a:cs typeface="Arial" panose="020B0604020202020204" pitchFamily="34" charset="0"/>
                <a:sym typeface="+mn-ea"/>
              </a:rPr>
              <a:t>等）进行阻断</a:t>
            </a:r>
            <a:endParaRPr kumimoji="0" lang="en-US" altLang="zh-CN" sz="1600" b="0" i="0" u="none" strike="noStrike" kern="0" cap="none" spc="0" normalizeH="0" baseline="0" noProof="1">
              <a:solidFill>
                <a:schemeClr val="tx1"/>
              </a:solidFill>
              <a:latin typeface="+mj-lt"/>
              <a:cs typeface="Arial" panose="020B0604020202020204" pitchFamily="34" charset="0"/>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lang="zh-CN" altLang="en-US" sz="1600" dirty="0">
                <a:latin typeface="+mj-lt"/>
                <a:cs typeface="Arial" panose="020B0604020202020204" pitchFamily="34" charset="0"/>
                <a:sym typeface="+mn-ea"/>
              </a:rPr>
              <a:t>旁路式过滤的原理基于</a:t>
            </a:r>
            <a:r>
              <a:rPr lang="en-US" altLang="zh-CN" sz="1600" dirty="0">
                <a:latin typeface="+mj-lt"/>
                <a:cs typeface="Arial" panose="020B0604020202020204" pitchFamily="34" charset="0"/>
                <a:sym typeface="+mn-ea"/>
              </a:rPr>
              <a:t>TCP</a:t>
            </a:r>
            <a:r>
              <a:rPr lang="zh-CN" altLang="en-US" sz="1600" dirty="0">
                <a:latin typeface="+mj-lt"/>
                <a:cs typeface="Arial" panose="020B0604020202020204" pitchFamily="34" charset="0"/>
                <a:sym typeface="+mn-ea"/>
              </a:rPr>
              <a:t>的连接性：跟踪所有</a:t>
            </a:r>
            <a:r>
              <a:rPr lang="en-US" altLang="zh-CN" sz="1600" dirty="0">
                <a:latin typeface="+mj-lt"/>
                <a:cs typeface="Arial" panose="020B0604020202020204" pitchFamily="34" charset="0"/>
                <a:sym typeface="+mn-ea"/>
              </a:rPr>
              <a:t>TCP</a:t>
            </a:r>
            <a:r>
              <a:rPr lang="zh-CN" altLang="en-US" sz="1600" dirty="0">
                <a:latin typeface="+mj-lt"/>
                <a:cs typeface="Arial" panose="020B0604020202020204" pitchFamily="34" charset="0"/>
                <a:sym typeface="+mn-ea"/>
              </a:rPr>
              <a:t>连接，阻断时以服务器身份向客户端发送</a:t>
            </a:r>
            <a:r>
              <a:rPr lang="en-US" altLang="zh-CN" sz="1600" dirty="0">
                <a:latin typeface="+mj-lt"/>
                <a:cs typeface="Arial" panose="020B0604020202020204" pitchFamily="34" charset="0"/>
                <a:sym typeface="+mn-ea"/>
              </a:rPr>
              <a:t>HTTP ACK PSH FIN</a:t>
            </a:r>
            <a:r>
              <a:rPr lang="zh-CN" altLang="en-US" sz="1600" dirty="0">
                <a:latin typeface="+mj-lt"/>
                <a:cs typeface="Arial" panose="020B0604020202020204" pitchFamily="34" charset="0"/>
                <a:sym typeface="+mn-ea"/>
              </a:rPr>
              <a:t>，同时以客户端身份向服务器发送</a:t>
            </a:r>
            <a:r>
              <a:rPr lang="en-US" altLang="zh-CN" sz="1600" dirty="0">
                <a:latin typeface="+mj-lt"/>
                <a:cs typeface="Arial" panose="020B0604020202020204" pitchFamily="34" charset="0"/>
                <a:sym typeface="+mn-ea"/>
              </a:rPr>
              <a:t>HTTP RST</a:t>
            </a:r>
            <a:r>
              <a:rPr lang="zh-CN" altLang="en-US" sz="1600" dirty="0">
                <a:latin typeface="+mj-lt"/>
                <a:cs typeface="Arial" panose="020B0604020202020204" pitchFamily="34" charset="0"/>
                <a:sym typeface="+mn-ea"/>
              </a:rPr>
              <a:t>。</a:t>
            </a:r>
            <a:endParaRPr kumimoji="0" lang="en-US" altLang="zh-CN" sz="1600" b="0" i="0" u="none" strike="noStrike" kern="0" cap="none" spc="0" normalizeH="0" baseline="0" noProof="1">
              <a:solidFill>
                <a:schemeClr val="tx1"/>
              </a:solidFill>
              <a:latin typeface="+mj-lt"/>
              <a:cs typeface="Arial" panose="020B0604020202020204" pitchFamily="34" charset="0"/>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lang="zh-CN" altLang="en-US" sz="1600" dirty="0">
                <a:latin typeface="+mj-lt"/>
                <a:cs typeface="Arial" panose="020B0604020202020204" pitchFamily="34" charset="0"/>
                <a:sym typeface="+mn-ea"/>
              </a:rPr>
              <a:t>穿透式（</a:t>
            </a:r>
            <a:r>
              <a:rPr lang="en-US" altLang="zh-CN" sz="1600" dirty="0">
                <a:latin typeface="+mj-lt"/>
                <a:cs typeface="Arial" panose="020B0604020202020204" pitchFamily="34" charset="0"/>
                <a:sym typeface="+mn-ea"/>
              </a:rPr>
              <a:t>Passthrough</a:t>
            </a:r>
            <a:r>
              <a:rPr lang="zh-CN" altLang="en-US" sz="1600" dirty="0">
                <a:latin typeface="+mj-lt"/>
                <a:cs typeface="Arial" panose="020B0604020202020204" pitchFamily="34" charset="0"/>
                <a:sym typeface="+mn-ea"/>
              </a:rPr>
              <a:t>）</a:t>
            </a:r>
            <a:endParaRPr kumimoji="0" lang="en-US" altLang="zh-CN" sz="1600" b="0" i="0" u="none" strike="noStrike" kern="0" cap="none" spc="0" normalizeH="0" baseline="0" noProof="1">
              <a:solidFill>
                <a:schemeClr val="tx1"/>
              </a:solidFill>
              <a:latin typeface="+mj-lt"/>
              <a:cs typeface="Arial" panose="020B0604020202020204" pitchFamily="34" charset="0"/>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lang="zh-CN" altLang="en-US" sz="1600" dirty="0">
                <a:latin typeface="+mj-lt"/>
                <a:cs typeface="Arial" panose="020B0604020202020204" pitchFamily="34" charset="0"/>
                <a:sym typeface="+mn-ea"/>
              </a:rPr>
              <a:t>依赖于代理服务器或应用层网关，直接禁止通信过程</a:t>
            </a:r>
            <a:endParaRPr kumimoji="0" lang="zh-CN" altLang="en-US" sz="1600" b="0" i="0" u="none" strike="noStrike" kern="0" cap="none" spc="0" normalizeH="0" baseline="0" noProof="1">
              <a:solidFill>
                <a:schemeClr val="tx1"/>
              </a:solidFill>
              <a:latin typeface="+mj-lt"/>
              <a:cs typeface="Arial" panose="020B0604020202020204" pitchFamily="34" charset="0"/>
              <a:sym typeface="+mn-ea"/>
            </a:endParaRPr>
          </a:p>
        </p:txBody>
      </p:sp>
      <p:sp>
        <p:nvSpPr>
          <p:cNvPr id="6" name="标题 1"/>
          <p:cNvSpPr>
            <a:spLocks noGrp="1"/>
          </p:cNvSpPr>
          <p:nvPr>
            <p:ph type="title"/>
          </p:nvPr>
        </p:nvSpPr>
        <p:spPr>
          <a:xfrm>
            <a:off x="574675" y="304801"/>
            <a:ext cx="8001000" cy="891952"/>
          </a:xfrm>
        </p:spPr>
        <p:txBody>
          <a:bodyPr/>
          <a:lstStyle/>
          <a:p>
            <a:r>
              <a:rPr lang="en-US" altLang="zh-CN" dirty="0" err="1" smtClean="0"/>
              <a:t>7.1</a:t>
            </a:r>
            <a:r>
              <a:rPr lang="en-US" altLang="zh-CN" dirty="0" err="1"/>
              <a:t>网络内容监管</a:t>
            </a:r>
            <a:r>
              <a:rPr lang="en-US" altLang="zh-CN" dirty="0"/>
              <a:t>-</a:t>
            </a:r>
            <a:r>
              <a:rPr lang="zh-CN" altLang="en-US" dirty="0"/>
              <a:t>内容阻断</a:t>
            </a:r>
            <a:endParaRPr lang="zh-CN" altLang="en-US" dirty="0"/>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567055" y="1435948"/>
            <a:ext cx="8001000" cy="4945380"/>
          </a:xfrm>
        </p:spPr>
        <p:txBody>
          <a:bodyPr>
            <a:normAutofit fontScale="85000" lnSpcReduction="20000"/>
          </a:bodyPr>
          <a:lstStyle/>
          <a:p>
            <a: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pPr>
            <a:r>
              <a:rPr kumimoji="0" lang="zh-CN" altLang="en-US" sz="2220" b="0" i="0" u="none" strike="noStrike" kern="0" cap="none" spc="0" normalizeH="0" baseline="0" noProof="1">
                <a:solidFill>
                  <a:schemeClr val="tx1"/>
                </a:solidFill>
                <a:latin typeface="+mj-lt"/>
              </a:rPr>
              <a:t>内容阻塞最典型的例子：</a:t>
            </a:r>
            <a:r>
              <a:rPr kumimoji="0" lang="en-US" altLang="zh-CN" sz="2220" b="0" i="0" u="none" strike="noStrike" kern="0" cap="none" spc="0" normalizeH="0" baseline="0" noProof="1">
                <a:solidFill>
                  <a:schemeClr val="tx1"/>
                </a:solidFill>
                <a:latin typeface="+mj-lt"/>
              </a:rPr>
              <a:t>GFW</a:t>
            </a:r>
            <a:endParaRPr kumimoji="0" lang="en-US" altLang="zh-CN" sz="2220" b="0" i="0" u="none" strike="noStrike" kern="0" cap="none" spc="0" normalizeH="0" baseline="0" noProof="1">
              <a:solidFill>
                <a:schemeClr val="tx1"/>
              </a:solidFill>
              <a:latin typeface="+mj-lt"/>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en-US" altLang="zh-CN" sz="2220" b="0" i="0" u="none" strike="noStrike" kern="0" cap="none" spc="0" normalizeH="0" baseline="0" noProof="1">
                <a:solidFill>
                  <a:schemeClr val="tx1"/>
                </a:solidFill>
                <a:latin typeface="+mj-lt"/>
                <a:cs typeface="+mn-ea"/>
              </a:rPr>
              <a:t>Great Firewall</a:t>
            </a:r>
            <a:r>
              <a:rPr kumimoji="0" lang="zh-CN" altLang="en-US" sz="2220" b="0" i="0" u="none" strike="noStrike" kern="0" cap="none" spc="0" normalizeH="0" baseline="0" noProof="1">
                <a:solidFill>
                  <a:schemeClr val="tx1"/>
                </a:solidFill>
                <a:latin typeface="+mj-lt"/>
                <a:cs typeface="+mn-ea"/>
              </a:rPr>
              <a:t>，防火长城，也称“中国防火墙”或“中国国家防火墙”，指中华人民共和国政府在其管辖互联网内部建立的多套网络审查系统的总称，包括金盾系统和相关行政审查系统。</a:t>
            </a:r>
            <a:endParaRPr kumimoji="0" lang="en-US" altLang="zh-CN" sz="2220" b="0" i="0" u="none" strike="noStrike" kern="0" cap="none" spc="0" normalizeH="0" baseline="0" noProof="1">
              <a:solidFill>
                <a:schemeClr val="tx1"/>
              </a:solidFill>
              <a:latin typeface="+mj-lt"/>
              <a:cs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2220" b="0" i="0" u="none" strike="noStrike" kern="0" cap="none" spc="0" normalizeH="0" baseline="0" noProof="1">
                <a:solidFill>
                  <a:schemeClr val="tx1"/>
                </a:solidFill>
                <a:latin typeface="+mj-lt"/>
                <a:cs typeface="+mn-ea"/>
              </a:rPr>
              <a:t>一般所说的</a:t>
            </a:r>
            <a:r>
              <a:rPr kumimoji="0" lang="en-US" altLang="zh-CN" sz="2220" b="0" i="0" u="none" strike="noStrike" kern="0" cap="none" spc="0" normalizeH="0" baseline="0" noProof="1">
                <a:solidFill>
                  <a:schemeClr val="tx1"/>
                </a:solidFill>
                <a:latin typeface="+mj-lt"/>
                <a:cs typeface="+mn-ea"/>
              </a:rPr>
              <a:t>GFW</a:t>
            </a:r>
            <a:r>
              <a:rPr kumimoji="0" lang="zh-CN" altLang="en-US" sz="2220" b="0" i="0" u="none" strike="noStrike" kern="0" cap="none" spc="0" normalizeH="0" baseline="0" noProof="1">
                <a:solidFill>
                  <a:schemeClr val="tx1"/>
                </a:solidFill>
                <a:latin typeface="+mj-lt"/>
                <a:cs typeface="+mn-ea"/>
              </a:rPr>
              <a:t>，主要指公共网络监控系统，尤其是指对境外涉及敏感内容的网站、</a:t>
            </a:r>
            <a:r>
              <a:rPr kumimoji="0" lang="en-US" altLang="zh-CN" sz="2220" b="0" i="0" u="none" strike="noStrike" kern="0" cap="none" spc="0" normalizeH="0" baseline="0" noProof="1">
                <a:solidFill>
                  <a:schemeClr val="tx1"/>
                </a:solidFill>
                <a:latin typeface="+mj-lt"/>
                <a:cs typeface="+mn-ea"/>
              </a:rPr>
              <a:t>IP</a:t>
            </a:r>
            <a:r>
              <a:rPr kumimoji="0" lang="zh-CN" altLang="en-US" sz="2220" b="0" i="0" u="none" strike="noStrike" kern="0" cap="none" spc="0" normalizeH="0" baseline="0" noProof="1">
                <a:solidFill>
                  <a:schemeClr val="tx1"/>
                </a:solidFill>
                <a:latin typeface="+mj-lt"/>
                <a:cs typeface="+mn-ea"/>
              </a:rPr>
              <a:t>地址、关键词、网址等的过滤。</a:t>
            </a:r>
            <a:endParaRPr kumimoji="0" lang="en-US" altLang="zh-CN" sz="2220" b="0" i="0" u="none" strike="noStrike" kern="0" cap="none" spc="0" normalizeH="0" baseline="0" noProof="1">
              <a:solidFill>
                <a:schemeClr val="tx1"/>
              </a:solidFill>
              <a:latin typeface="+mj-lt"/>
              <a:cs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2220" b="0" i="0" u="none" strike="noStrike" kern="0" cap="none" spc="0" normalizeH="0" baseline="0" noProof="1">
                <a:solidFill>
                  <a:schemeClr val="tx1"/>
                </a:solidFill>
                <a:latin typeface="+mj-lt"/>
                <a:cs typeface="+mn-ea"/>
              </a:rPr>
              <a:t>国家防火墙并非中国的专利。实际上，美国也有国家网络监控系统，对进出美国的每一封电子邮件进行内容扫描。不同的是，中国的国家防火墙会直接切断一些敏感连接，而美国的国家防火墙则只是做数据监控记录。</a:t>
            </a:r>
            <a:endParaRPr kumimoji="0" lang="zh-CN" altLang="en-US" sz="2220" b="0" i="0" u="none" strike="noStrike" kern="0" cap="none" spc="0" normalizeH="0" baseline="0" noProof="1">
              <a:solidFill>
                <a:schemeClr val="tx1"/>
              </a:solidFill>
              <a:latin typeface="+mj-lt"/>
              <a:cs typeface="+mn-ea"/>
            </a:endParaRPr>
          </a:p>
          <a:p>
            <a:pPr marL="285750" marR="0" lvl="0"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lang="en-US" altLang="zh-CN" sz="2585" dirty="0">
                <a:latin typeface="+mj-lt"/>
                <a:sym typeface="+mn-ea"/>
              </a:rPr>
              <a:t>GFW</a:t>
            </a:r>
            <a:r>
              <a:rPr lang="zh-CN" altLang="en-US" sz="2585" dirty="0">
                <a:latin typeface="+mj-lt"/>
                <a:sym typeface="+mn-ea"/>
              </a:rPr>
              <a:t>的主要技术</a:t>
            </a:r>
            <a:endParaRPr lang="en-US" altLang="zh-CN" sz="2585" dirty="0">
              <a:latin typeface="+mj-lt"/>
            </a:endParaRPr>
          </a:p>
          <a:p>
            <a:pPr lvl="1"/>
            <a:r>
              <a:rPr lang="zh-CN" altLang="en-US" sz="2585" dirty="0">
                <a:latin typeface="+mj-lt"/>
                <a:cs typeface="Arial" panose="020B0604020202020204" pitchFamily="34" charset="0"/>
                <a:sym typeface="+mn-ea"/>
              </a:rPr>
              <a:t>域名劫持</a:t>
            </a:r>
            <a:endParaRPr lang="en-US" altLang="zh-CN" sz="2585" dirty="0">
              <a:latin typeface="+mj-lt"/>
            </a:endParaRPr>
          </a:p>
          <a:p>
            <a:pPr lvl="1"/>
            <a:r>
              <a:rPr lang="en-US" altLang="zh-CN" sz="2585" dirty="0">
                <a:latin typeface="+mj-lt"/>
                <a:sym typeface="+mn-ea"/>
              </a:rPr>
              <a:t>IP</a:t>
            </a:r>
            <a:r>
              <a:rPr lang="zh-CN" altLang="en-US" sz="2585" dirty="0">
                <a:latin typeface="+mj-lt"/>
                <a:cs typeface="Arial" panose="020B0604020202020204" pitchFamily="34" charset="0"/>
                <a:sym typeface="+mn-ea"/>
              </a:rPr>
              <a:t>封锁</a:t>
            </a:r>
            <a:endParaRPr lang="zh-CN" altLang="en-US" sz="2585" dirty="0">
              <a:latin typeface="+mj-lt"/>
              <a:cs typeface="Arial" panose="020B0604020202020204" pitchFamily="34" charset="0"/>
            </a:endParaRPr>
          </a:p>
          <a:p>
            <a:pPr lvl="1"/>
            <a:r>
              <a:rPr lang="zh-CN" altLang="en-US" sz="2585" dirty="0">
                <a:latin typeface="+mj-lt"/>
                <a:cs typeface="Arial" panose="020B0604020202020204" pitchFamily="34" charset="0"/>
                <a:sym typeface="+mn-ea"/>
              </a:rPr>
              <a:t>关键字过滤阻断</a:t>
            </a:r>
            <a:endParaRPr lang="zh-CN" altLang="en-US" sz="2585" dirty="0">
              <a:latin typeface="+mj-lt"/>
              <a:cs typeface="Arial" panose="020B0604020202020204" pitchFamily="34" charset="0"/>
            </a:endParaRPr>
          </a:p>
          <a:p>
            <a:pPr lvl="1"/>
            <a:r>
              <a:rPr lang="en-US" altLang="zh-CN" sz="2585" dirty="0">
                <a:latin typeface="+mj-lt"/>
                <a:sym typeface="+mn-ea"/>
              </a:rPr>
              <a:t>HTTPS</a:t>
            </a:r>
            <a:r>
              <a:rPr lang="zh-CN" altLang="en-US" sz="2585" dirty="0">
                <a:latin typeface="+mj-lt"/>
                <a:cs typeface="Arial" panose="020B0604020202020204" pitchFamily="34" charset="0"/>
                <a:sym typeface="+mn-ea"/>
              </a:rPr>
              <a:t>证书过滤</a:t>
            </a:r>
            <a:endParaRPr lang="zh-CN" altLang="en-US" sz="2585" dirty="0">
              <a:latin typeface="+mj-lt"/>
              <a:cs typeface="Arial" panose="020B0604020202020204" pitchFamily="34" charset="0"/>
            </a:endParaRPr>
          </a:p>
          <a:p>
            <a:pPr lvl="1"/>
            <a:r>
              <a:rPr lang="zh-CN" altLang="en-US" sz="2585" dirty="0">
                <a:latin typeface="+mj-lt"/>
                <a:cs typeface="Arial" panose="020B0604020202020204" pitchFamily="34" charset="0"/>
                <a:sym typeface="+mn-ea"/>
              </a:rPr>
              <a:t>对破网软件的反制</a:t>
            </a:r>
            <a:endParaRPr kumimoji="0" lang="zh-CN" altLang="en-US" sz="2590" b="0" i="0" u="none" strike="noStrike" kern="0" cap="none" spc="0" normalizeH="0" baseline="0" noProof="1">
              <a:solidFill>
                <a:schemeClr val="tx1"/>
              </a:solidFill>
              <a:latin typeface="+mj-lt"/>
              <a:cs typeface="+mn-ea"/>
            </a:endParaRPr>
          </a:p>
        </p:txBody>
      </p:sp>
      <p:sp>
        <p:nvSpPr>
          <p:cNvPr id="6" name="标题 1"/>
          <p:cNvSpPr>
            <a:spLocks noGrp="1"/>
          </p:cNvSpPr>
          <p:nvPr>
            <p:ph type="title"/>
          </p:nvPr>
        </p:nvSpPr>
        <p:spPr>
          <a:xfrm>
            <a:off x="574675" y="304801"/>
            <a:ext cx="8001000" cy="891952"/>
          </a:xfrm>
        </p:spPr>
        <p:txBody>
          <a:bodyPr/>
          <a:lstStyle/>
          <a:p>
            <a:r>
              <a:rPr lang="en-US" altLang="zh-CN" dirty="0" err="1" smtClean="0"/>
              <a:t>7.1</a:t>
            </a:r>
            <a:r>
              <a:rPr lang="en-US" altLang="zh-CN" dirty="0" err="1"/>
              <a:t>网络内容监管</a:t>
            </a:r>
            <a:r>
              <a:rPr lang="en-US" altLang="zh-CN" dirty="0"/>
              <a:t>-</a:t>
            </a:r>
            <a:r>
              <a:rPr lang="zh-CN" altLang="en-US" dirty="0"/>
              <a:t>内容阻断</a:t>
            </a:r>
            <a:endParaRPr lang="zh-CN" altLang="en-US" dirty="0"/>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p:txBody>
          <a:bodyPr anchor="b"/>
          <a:lstStyle/>
          <a:p>
            <a:r>
              <a:rPr lang="en-US" altLang="zh-CN" dirty="0" err="1" smtClean="0"/>
              <a:t>7.1</a:t>
            </a:r>
            <a:r>
              <a:rPr lang="en-US" altLang="zh-CN" dirty="0" err="1"/>
              <a:t>网络内容监管</a:t>
            </a:r>
            <a:r>
              <a:rPr lang="en-US" altLang="zh-CN" dirty="0"/>
              <a:t>-</a:t>
            </a:r>
            <a:r>
              <a:rPr lang="zh-CN" altLang="en-US" dirty="0"/>
              <a:t>内容分级审查</a:t>
            </a:r>
            <a:endParaRPr lang="zh-CN" altLang="en-US" dirty="0"/>
          </a:p>
        </p:txBody>
      </p:sp>
      <p:sp>
        <p:nvSpPr>
          <p:cNvPr id="30722" name="内容占位符 2"/>
          <p:cNvSpPr>
            <a:spLocks noGrp="1"/>
          </p:cNvSpPr>
          <p:nvPr>
            <p:ph idx="1"/>
          </p:nvPr>
        </p:nvSpPr>
        <p:spPr>
          <a:xfrm>
            <a:off x="566738" y="1322070"/>
            <a:ext cx="8001000" cy="4267200"/>
          </a:xfrm>
        </p:spPr>
        <p:txBody>
          <a:bodyPr anchor="t"/>
          <a:lstStyle/>
          <a:p>
            <a:r>
              <a:rPr lang="zh-CN" altLang="en-US" sz="2000"/>
              <a:t>内容安全分级审查是一种主动的安全技术。</a:t>
            </a:r>
            <a:endParaRPr lang="en-US" altLang="zh-CN" sz="2000"/>
          </a:p>
          <a:p>
            <a:r>
              <a:rPr lang="zh-CN" altLang="en-US" sz="2000"/>
              <a:t>旨在内容发布前，在内容中嵌入分级标识，随后的各种审查措施基于分级标识进行。</a:t>
            </a:r>
            <a:endParaRPr lang="en-US" altLang="zh-CN" sz="2000"/>
          </a:p>
          <a:p>
            <a:r>
              <a:rPr lang="zh-CN" altLang="en-US" sz="2000"/>
              <a:t>这种监管技术可以对信息提供的过程（信源、信息服务和信息的中转等环节）实施主动的审查，以避免不必要的信息及不良信息的传播，通过监管来净化网络环境。</a:t>
            </a:r>
            <a:endParaRPr lang="zh-CN" altLang="en-US" sz="2000"/>
          </a:p>
        </p:txBody>
      </p:sp>
      <p:pic>
        <p:nvPicPr>
          <p:cNvPr id="2" name="图片 1"/>
          <p:cNvPicPr>
            <a:picLocks noChangeAspect="1"/>
          </p:cNvPicPr>
          <p:nvPr>
            <p:custDataLst>
              <p:tags r:id="rId1"/>
            </p:custDataLst>
          </p:nvPr>
        </p:nvPicPr>
        <p:blipFill>
          <a:blip r:embed="rId2"/>
          <a:stretch>
            <a:fillRect/>
          </a:stretch>
        </p:blipFill>
        <p:spPr>
          <a:xfrm>
            <a:off x="2015490" y="3395345"/>
            <a:ext cx="4667250" cy="2683510"/>
          </a:xfrm>
          <a:prstGeom prst="rect">
            <a:avLst/>
          </a:prstGeom>
        </p:spPr>
      </p:pic>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p:cNvSpPr>
            <a:spLocks noGrp="1"/>
          </p:cNvSpPr>
          <p:nvPr>
            <p:ph idx="1"/>
          </p:nvPr>
        </p:nvSpPr>
        <p:spPr>
          <a:xfrm>
            <a:off x="566738" y="1680845"/>
            <a:ext cx="8001000" cy="4267200"/>
          </a:xfrm>
        </p:spPr>
        <p:txBody>
          <a:bodyPr anchor="t"/>
          <a:lstStyle/>
          <a:p>
            <a:r>
              <a:rPr lang="zh-CN" altLang="en-US" sz="2000" dirty="0">
                <a:latin typeface="+mj-lt"/>
              </a:rPr>
              <a:t>内容分级</a:t>
            </a:r>
            <a:endParaRPr lang="en-US" altLang="zh-CN" sz="2000" dirty="0">
              <a:latin typeface="+mj-lt"/>
            </a:endParaRPr>
          </a:p>
          <a:p>
            <a:pPr lvl="1"/>
            <a:r>
              <a:rPr lang="zh-CN" altLang="en-US" sz="1800" dirty="0">
                <a:latin typeface="+mj-lt"/>
              </a:rPr>
              <a:t>任何接受监管的内容必须要按照统一的标准被分级，内容分级标准是整个审查体系的基础，一般一个信息包括内容类别标志和等级标志，如“暴力 </a:t>
            </a:r>
            <a:r>
              <a:rPr lang="en-US" altLang="zh-CN" sz="1800" dirty="0">
                <a:latin typeface="+mj-lt"/>
              </a:rPr>
              <a:t>2</a:t>
            </a:r>
            <a:r>
              <a:rPr lang="zh-CN" altLang="en-US" sz="1800" dirty="0">
                <a:latin typeface="+mj-lt"/>
              </a:rPr>
              <a:t>级”。</a:t>
            </a:r>
            <a:endParaRPr lang="zh-CN" altLang="en-US" sz="1800" dirty="0">
              <a:latin typeface="+mj-lt"/>
            </a:endParaRPr>
          </a:p>
          <a:p>
            <a:pPr lvl="1"/>
            <a:r>
              <a:rPr lang="zh-CN" altLang="en-US" sz="1800" dirty="0">
                <a:latin typeface="+mj-lt"/>
              </a:rPr>
              <a:t>目前，</a:t>
            </a:r>
            <a:r>
              <a:rPr lang="en-US" altLang="zh-CN" sz="1800" dirty="0">
                <a:latin typeface="+mj-lt"/>
              </a:rPr>
              <a:t>W3C</a:t>
            </a:r>
            <a:r>
              <a:rPr lang="zh-CN" altLang="en-US" sz="1800" dirty="0">
                <a:latin typeface="+mj-lt"/>
              </a:rPr>
              <a:t>提出的 </a:t>
            </a:r>
            <a:r>
              <a:rPr lang="en-US" altLang="zh-CN" sz="1800" dirty="0">
                <a:latin typeface="+mj-lt"/>
              </a:rPr>
              <a:t>Internet</a:t>
            </a:r>
            <a:r>
              <a:rPr lang="zh-CN" altLang="en-US" sz="1800" dirty="0">
                <a:latin typeface="+mj-lt"/>
              </a:rPr>
              <a:t>内容选择平台（</a:t>
            </a:r>
            <a:r>
              <a:rPr lang="en-US" altLang="zh-CN" sz="1800" dirty="0">
                <a:latin typeface="+mj-lt"/>
              </a:rPr>
              <a:t>PICS</a:t>
            </a:r>
            <a:r>
              <a:rPr lang="zh-CN" altLang="en-US" sz="1800" dirty="0">
                <a:latin typeface="+mj-lt"/>
              </a:rPr>
              <a:t>，</a:t>
            </a:r>
            <a:r>
              <a:rPr lang="en-US" altLang="zh-CN" sz="1800" dirty="0">
                <a:latin typeface="+mj-lt"/>
              </a:rPr>
              <a:t>Platform for  Internet  Content Selection</a:t>
            </a:r>
            <a:r>
              <a:rPr lang="zh-CN" altLang="en-US" sz="1800" dirty="0">
                <a:latin typeface="+mj-lt"/>
              </a:rPr>
              <a:t>）标准是一个比较完整的分级标准体系</a:t>
            </a:r>
            <a:endParaRPr lang="zh-CN" altLang="en-US" sz="1800" dirty="0">
              <a:latin typeface="+mj-lt"/>
            </a:endParaRPr>
          </a:p>
          <a:p>
            <a:pPr lvl="1"/>
            <a:r>
              <a:rPr lang="en-US" altLang="zh-CN" sz="1600" dirty="0">
                <a:latin typeface="+mj-lt"/>
                <a:sym typeface="+mn-ea"/>
              </a:rPr>
              <a:t>PICS</a:t>
            </a:r>
            <a:endParaRPr lang="en-US" altLang="zh-CN" sz="1600" dirty="0">
              <a:latin typeface="+mj-lt"/>
            </a:endParaRPr>
          </a:p>
          <a:p>
            <a:pPr lvl="2"/>
            <a:r>
              <a:rPr lang="en-US" altLang="zh-CN" sz="1800" dirty="0">
                <a:solidFill>
                  <a:srgbClr val="000000"/>
                </a:solidFill>
                <a:latin typeface="+mj-lt"/>
                <a:sym typeface="+mn-ea"/>
              </a:rPr>
              <a:t>PICS</a:t>
            </a:r>
            <a:r>
              <a:rPr lang="zh-CN" altLang="en-US" sz="1800" dirty="0">
                <a:solidFill>
                  <a:srgbClr val="000000"/>
                </a:solidFill>
                <a:latin typeface="+mj-lt"/>
                <a:cs typeface="Arial" panose="020B0604020202020204" pitchFamily="34" charset="0"/>
                <a:sym typeface="+mn-ea"/>
              </a:rPr>
              <a:t>提供了对互联网上信息的内容进行标记的一个开放平台</a:t>
            </a:r>
            <a:endParaRPr lang="en-US" altLang="zh-CN" sz="1800" dirty="0">
              <a:solidFill>
                <a:srgbClr val="000000"/>
              </a:solidFill>
              <a:latin typeface="+mj-lt"/>
            </a:endParaRPr>
          </a:p>
          <a:p>
            <a:pPr lvl="2"/>
            <a:r>
              <a:rPr lang="en-US" altLang="zh-CN" sz="1800" dirty="0">
                <a:solidFill>
                  <a:srgbClr val="000000"/>
                </a:solidFill>
                <a:latin typeface="+mj-lt"/>
                <a:sym typeface="+mn-ea"/>
              </a:rPr>
              <a:t>PICS</a:t>
            </a:r>
            <a:r>
              <a:rPr lang="zh-CN" altLang="en-US" sz="1800" dirty="0">
                <a:solidFill>
                  <a:srgbClr val="000000"/>
                </a:solidFill>
                <a:latin typeface="+mj-lt"/>
                <a:cs typeface="Arial" panose="020B0604020202020204" pitchFamily="34" charset="0"/>
                <a:sym typeface="+mn-ea"/>
              </a:rPr>
              <a:t>提供了有关内容分级的元数据和一种方便于任何独立群体开发自己元数据词汇的机制</a:t>
            </a:r>
            <a:endParaRPr lang="en-US" altLang="zh-CN" sz="1800" dirty="0">
              <a:solidFill>
                <a:srgbClr val="000000"/>
              </a:solidFill>
              <a:latin typeface="+mj-lt"/>
            </a:endParaRPr>
          </a:p>
          <a:p>
            <a:pPr lvl="2"/>
            <a:r>
              <a:rPr lang="zh-CN" altLang="en-US" sz="1800" dirty="0">
                <a:solidFill>
                  <a:srgbClr val="000000"/>
                </a:solidFill>
                <a:latin typeface="+mj-lt"/>
                <a:cs typeface="Arial" panose="020B0604020202020204" pitchFamily="34" charset="0"/>
                <a:sym typeface="+mn-ea"/>
              </a:rPr>
              <a:t>元数据包括</a:t>
            </a:r>
            <a:r>
              <a:rPr lang="en-US" altLang="zh-CN" sz="1800" dirty="0">
                <a:solidFill>
                  <a:srgbClr val="000000"/>
                </a:solidFill>
                <a:latin typeface="+mj-lt"/>
                <a:sym typeface="+mn-ea"/>
              </a:rPr>
              <a:t>PICS</a:t>
            </a:r>
            <a:r>
              <a:rPr lang="zh-CN" altLang="en-US" sz="1800" dirty="0">
                <a:solidFill>
                  <a:srgbClr val="000000"/>
                </a:solidFill>
                <a:latin typeface="+mj-lt"/>
                <a:cs typeface="Arial" panose="020B0604020202020204" pitchFamily="34" charset="0"/>
                <a:sym typeface="+mn-ea"/>
              </a:rPr>
              <a:t>标记词汇和</a:t>
            </a:r>
            <a:r>
              <a:rPr lang="en-US" altLang="zh-CN" sz="1800" dirty="0">
                <a:solidFill>
                  <a:srgbClr val="000000"/>
                </a:solidFill>
                <a:latin typeface="+mj-lt"/>
                <a:sym typeface="+mn-ea"/>
              </a:rPr>
              <a:t>PICS</a:t>
            </a:r>
            <a:r>
              <a:rPr lang="zh-CN" altLang="en-US" sz="1800" dirty="0">
                <a:solidFill>
                  <a:srgbClr val="000000"/>
                </a:solidFill>
                <a:latin typeface="+mj-lt"/>
                <a:cs typeface="Arial" panose="020B0604020202020204" pitchFamily="34" charset="0"/>
                <a:sym typeface="+mn-ea"/>
              </a:rPr>
              <a:t>分级服务描述词汇</a:t>
            </a:r>
            <a:endParaRPr lang="zh-CN" altLang="en-US" sz="1800" dirty="0">
              <a:latin typeface="+mj-lt"/>
            </a:endParaRPr>
          </a:p>
        </p:txBody>
      </p:sp>
      <p:sp>
        <p:nvSpPr>
          <p:cNvPr id="6" name="标题 1"/>
          <p:cNvSpPr>
            <a:spLocks noGrp="1"/>
          </p:cNvSpPr>
          <p:nvPr>
            <p:ph type="title"/>
          </p:nvPr>
        </p:nvSpPr>
        <p:spPr>
          <a:xfrm>
            <a:off x="574675" y="304801"/>
            <a:ext cx="8001000" cy="891952"/>
          </a:xfrm>
        </p:spPr>
        <p:txBody>
          <a:bodyPr anchor="b"/>
          <a:lstStyle/>
          <a:p>
            <a:r>
              <a:rPr lang="en-US" altLang="zh-CN" dirty="0" err="1" smtClean="0"/>
              <a:t>7.1</a:t>
            </a:r>
            <a:r>
              <a:rPr lang="en-US" altLang="zh-CN" dirty="0" err="1"/>
              <a:t>网络内容监管</a:t>
            </a:r>
            <a:r>
              <a:rPr lang="en-US" altLang="zh-CN" dirty="0"/>
              <a:t>-</a:t>
            </a:r>
            <a:r>
              <a:rPr lang="zh-CN" altLang="en-US" dirty="0"/>
              <a:t>内容分级审查</a:t>
            </a:r>
            <a:endParaRPr lang="zh-CN" altLang="en-US"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574040" y="1316990"/>
            <a:ext cx="7994015" cy="4272280"/>
          </a:xfrm>
        </p:spPr>
        <p:txBody>
          <a:bodyPr>
            <a:normAutofit/>
          </a:bodyPr>
          <a:lstStyle/>
          <a:p>
            <a: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pPr>
            <a:r>
              <a:rPr kumimoji="0" lang="en-US" altLang="zh-CN" sz="2050" b="0" i="0" u="none" strike="noStrike" kern="0" cap="none" spc="0" normalizeH="0" baseline="0" noProof="1">
                <a:solidFill>
                  <a:schemeClr val="tx1"/>
                </a:solidFill>
                <a:latin typeface="+mj-lt"/>
              </a:rPr>
              <a:t>RSACi</a:t>
            </a:r>
            <a:r>
              <a:rPr kumimoji="0" lang="zh-CN" altLang="en-US" sz="2050" b="0" i="0" u="none" strike="noStrike" kern="0" cap="none" spc="0" normalizeH="0" baseline="0" noProof="1">
                <a:solidFill>
                  <a:schemeClr val="tx1"/>
                </a:solidFill>
                <a:latin typeface="+mj-lt"/>
              </a:rPr>
              <a:t>分级系统</a:t>
            </a:r>
            <a:endParaRPr kumimoji="0" lang="en-US" altLang="zh-CN" sz="2050" b="0" i="0" u="none" strike="noStrike" kern="0" cap="none" spc="0" normalizeH="0" baseline="0" noProof="1">
              <a:solidFill>
                <a:schemeClr val="tx1"/>
              </a:solidFill>
              <a:latin typeface="+mj-lt"/>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2050" b="0" i="0" u="none" strike="noStrike" kern="0" cap="none" spc="0" normalizeH="0" baseline="0" noProof="1">
                <a:solidFill>
                  <a:srgbClr val="000000"/>
                </a:solidFill>
                <a:latin typeface="+mj-lt"/>
                <a:cs typeface="+mn-ea"/>
              </a:rPr>
              <a:t>类似于电影分级制度，原先由娱乐厂商向购买者提供产品的等级信息</a:t>
            </a:r>
            <a:endParaRPr kumimoji="0" lang="en-US" altLang="zh-CN" sz="2050" b="0" i="0" u="none" strike="noStrike" kern="0" cap="none" spc="0" normalizeH="0" baseline="0" noProof="1">
              <a:solidFill>
                <a:srgbClr val="000000"/>
              </a:solidFill>
              <a:latin typeface="+mj-lt"/>
              <a:cs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2050" b="0" i="0" u="none" strike="noStrike" kern="0" cap="none" spc="0" normalizeH="0" baseline="0" noProof="1">
                <a:solidFill>
                  <a:srgbClr val="000000"/>
                </a:solidFill>
                <a:latin typeface="+mj-lt"/>
                <a:cs typeface="+mn-ea"/>
              </a:rPr>
              <a:t>在互联网内容等级协会（</a:t>
            </a:r>
            <a:r>
              <a:rPr kumimoji="0" lang="en-US" altLang="zh-CN" sz="2050" b="0" i="0" u="none" strike="noStrike" kern="0" cap="none" spc="0" normalizeH="0" baseline="0" noProof="1">
                <a:solidFill>
                  <a:srgbClr val="000000"/>
                </a:solidFill>
                <a:latin typeface="+mj-lt"/>
                <a:cs typeface="+mn-ea"/>
              </a:rPr>
              <a:t>Internet Content Rating Association</a:t>
            </a:r>
            <a:r>
              <a:rPr kumimoji="0" lang="zh-CN" altLang="en-US" sz="2050" b="0" i="0" u="none" strike="noStrike" kern="0" cap="none" spc="0" normalizeH="0" baseline="0" noProof="1">
                <a:solidFill>
                  <a:srgbClr val="000000"/>
                </a:solidFill>
                <a:latin typeface="+mj-lt"/>
                <a:cs typeface="+mn-ea"/>
              </a:rPr>
              <a:t>，</a:t>
            </a:r>
            <a:r>
              <a:rPr kumimoji="0" lang="en-US" altLang="zh-CN" sz="2050" b="0" i="0" u="none" strike="noStrike" kern="0" cap="none" spc="0" normalizeH="0" baseline="0" noProof="1">
                <a:solidFill>
                  <a:srgbClr val="000000"/>
                </a:solidFill>
                <a:latin typeface="+mj-lt"/>
                <a:cs typeface="+mn-ea"/>
              </a:rPr>
              <a:t>ICRA</a:t>
            </a:r>
            <a:r>
              <a:rPr kumimoji="0" lang="zh-CN" altLang="en-US" sz="2050" b="0" i="0" u="none" strike="noStrike" kern="0" cap="none" spc="0" normalizeH="0" baseline="0" noProof="1">
                <a:solidFill>
                  <a:srgbClr val="000000"/>
                </a:solidFill>
                <a:latin typeface="+mj-lt"/>
                <a:cs typeface="+mn-ea"/>
              </a:rPr>
              <a:t>）倡导下，形成了</a:t>
            </a:r>
            <a:r>
              <a:rPr kumimoji="0" lang="en-US" altLang="zh-CN" sz="2050" b="0" i="0" u="none" strike="noStrike" kern="0" cap="none" spc="0" normalizeH="0" baseline="0" noProof="1">
                <a:solidFill>
                  <a:srgbClr val="000000"/>
                </a:solidFill>
                <a:latin typeface="+mj-lt"/>
                <a:cs typeface="+mn-ea"/>
              </a:rPr>
              <a:t>RSACi</a:t>
            </a:r>
            <a:r>
              <a:rPr kumimoji="0" lang="zh-CN" altLang="en-US" sz="2050" b="0" i="0" u="none" strike="noStrike" kern="0" cap="none" spc="0" normalizeH="0" baseline="0" noProof="1">
                <a:solidFill>
                  <a:srgbClr val="000000"/>
                </a:solidFill>
                <a:latin typeface="+mj-lt"/>
                <a:cs typeface="+mn-ea"/>
              </a:rPr>
              <a:t>分级服务（</a:t>
            </a:r>
            <a:r>
              <a:rPr kumimoji="0" lang="en-US" altLang="zh-CN" sz="2050" b="0" i="0" u="none" strike="noStrike" kern="0" cap="none" spc="0" normalizeH="0" baseline="0" noProof="1">
                <a:solidFill>
                  <a:srgbClr val="000000"/>
                </a:solidFill>
                <a:latin typeface="+mj-lt"/>
                <a:cs typeface="+mn-ea"/>
              </a:rPr>
              <a:t> Recreational Software Advisory Council on the Internet</a:t>
            </a:r>
            <a:r>
              <a:rPr kumimoji="0" lang="zh-CN" altLang="en-US" sz="2050" b="0" i="0" u="none" strike="noStrike" kern="0" cap="none" spc="0" normalizeH="0" baseline="0" noProof="1">
                <a:solidFill>
                  <a:srgbClr val="000000"/>
                </a:solidFill>
                <a:latin typeface="+mj-lt"/>
                <a:cs typeface="+mn-ea"/>
              </a:rPr>
              <a:t>）</a:t>
            </a:r>
            <a:endParaRPr kumimoji="0" lang="en-US" altLang="zh-CN" sz="2050" b="0" i="0" u="none" strike="noStrike" kern="0" cap="none" spc="0" normalizeH="0" baseline="0" noProof="1">
              <a:solidFill>
                <a:srgbClr val="000000"/>
              </a:solidFill>
              <a:latin typeface="+mj-lt"/>
              <a:cs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2050" b="0" i="0" u="none" strike="noStrike" kern="0" cap="none" spc="0" normalizeH="0" baseline="0" noProof="1">
                <a:solidFill>
                  <a:srgbClr val="000000"/>
                </a:solidFill>
                <a:latin typeface="+mj-lt"/>
                <a:cs typeface="+mn-ea"/>
              </a:rPr>
              <a:t>将互联网上的信息大致分为性、暴力、语言和裸体</a:t>
            </a:r>
            <a:r>
              <a:rPr kumimoji="0" lang="en-US" altLang="zh-CN" sz="2050" b="0" i="0" u="none" strike="noStrike" kern="0" cap="none" spc="0" normalizeH="0" baseline="0" noProof="1">
                <a:solidFill>
                  <a:srgbClr val="000000"/>
                </a:solidFill>
                <a:latin typeface="+mj-lt"/>
                <a:cs typeface="+mn-ea"/>
              </a:rPr>
              <a:t>4</a:t>
            </a:r>
            <a:r>
              <a:rPr kumimoji="0" lang="zh-CN" altLang="en-US" sz="2050" b="0" i="0" u="none" strike="noStrike" kern="0" cap="none" spc="0" normalizeH="0" baseline="0" noProof="1">
                <a:solidFill>
                  <a:srgbClr val="000000"/>
                </a:solidFill>
                <a:latin typeface="+mj-lt"/>
                <a:cs typeface="+mn-ea"/>
              </a:rPr>
              <a:t>个方面，每个方面的信息又分为</a:t>
            </a:r>
            <a:r>
              <a:rPr kumimoji="0" lang="en-US" altLang="zh-CN" sz="2050" b="0" i="0" u="none" strike="noStrike" kern="0" cap="none" spc="0" normalizeH="0" baseline="0" noProof="1">
                <a:solidFill>
                  <a:srgbClr val="000000"/>
                </a:solidFill>
                <a:latin typeface="+mj-lt"/>
                <a:cs typeface="+mn-ea"/>
              </a:rPr>
              <a:t>0</a:t>
            </a:r>
            <a:r>
              <a:rPr kumimoji="0" lang="zh-CN" altLang="en-US" sz="2050" b="0" i="0" u="none" strike="noStrike" kern="0" cap="none" spc="0" normalizeH="0" baseline="0" noProof="1">
                <a:solidFill>
                  <a:srgbClr val="000000"/>
                </a:solidFill>
                <a:latin typeface="+mj-lt"/>
                <a:cs typeface="+mn-ea"/>
              </a:rPr>
              <a:t>～</a:t>
            </a:r>
            <a:r>
              <a:rPr kumimoji="0" lang="en-US" altLang="zh-CN" sz="2050" b="0" i="0" u="none" strike="noStrike" kern="0" cap="none" spc="0" normalizeH="0" baseline="0" noProof="1">
                <a:solidFill>
                  <a:srgbClr val="000000"/>
                </a:solidFill>
                <a:latin typeface="+mj-lt"/>
                <a:cs typeface="+mn-ea"/>
              </a:rPr>
              <a:t>4</a:t>
            </a:r>
            <a:r>
              <a:rPr kumimoji="0" lang="zh-CN" altLang="en-US" sz="2050" b="0" i="0" u="none" strike="noStrike" kern="0" cap="none" spc="0" normalizeH="0" baseline="0" noProof="1">
                <a:solidFill>
                  <a:srgbClr val="000000"/>
                </a:solidFill>
                <a:latin typeface="+mj-lt"/>
                <a:cs typeface="+mn-ea"/>
              </a:rPr>
              <a:t>级。</a:t>
            </a:r>
            <a:r>
              <a:rPr kumimoji="0" lang="en-US" altLang="zh-CN" sz="2050" b="0" i="0" u="none" strike="noStrike" kern="0" cap="none" spc="0" normalizeH="0" baseline="0" noProof="1">
                <a:solidFill>
                  <a:srgbClr val="000000"/>
                </a:solidFill>
                <a:latin typeface="+mj-lt"/>
                <a:cs typeface="+mn-ea"/>
              </a:rPr>
              <a:t>0</a:t>
            </a:r>
            <a:r>
              <a:rPr kumimoji="0" lang="zh-CN" altLang="en-US" sz="2050" b="0" i="0" u="none" strike="noStrike" kern="0" cap="none" spc="0" normalizeH="0" baseline="0" noProof="1">
                <a:solidFill>
                  <a:srgbClr val="000000"/>
                </a:solidFill>
                <a:latin typeface="+mj-lt"/>
                <a:cs typeface="+mn-ea"/>
              </a:rPr>
              <a:t>级表示无害， 级别越高，危害越大。</a:t>
            </a:r>
            <a:endParaRPr kumimoji="0" lang="zh-CN" altLang="en-US" sz="2050" b="0" i="0" u="none" strike="noStrike" kern="0" cap="none" spc="0" normalizeH="0" baseline="0" noProof="1">
              <a:solidFill>
                <a:schemeClr val="tx1"/>
              </a:solidFill>
              <a:latin typeface="+mj-lt"/>
              <a:cs typeface="+mn-ea"/>
            </a:endParaRPr>
          </a:p>
        </p:txBody>
      </p:sp>
      <p:sp>
        <p:nvSpPr>
          <p:cNvPr id="6" name="标题 1"/>
          <p:cNvSpPr>
            <a:spLocks noGrp="1"/>
          </p:cNvSpPr>
          <p:nvPr>
            <p:ph type="title"/>
          </p:nvPr>
        </p:nvSpPr>
        <p:spPr>
          <a:xfrm>
            <a:off x="574675" y="304801"/>
            <a:ext cx="8001000" cy="891952"/>
          </a:xfrm>
        </p:spPr>
        <p:txBody>
          <a:bodyPr anchor="b"/>
          <a:lstStyle/>
          <a:p>
            <a:r>
              <a:rPr lang="en-US" altLang="zh-CN" dirty="0" err="1" smtClean="0"/>
              <a:t>7.1</a:t>
            </a:r>
            <a:r>
              <a:rPr lang="en-US" altLang="zh-CN" dirty="0" err="1"/>
              <a:t>网络内容监管</a:t>
            </a:r>
            <a:r>
              <a:rPr lang="en-US" altLang="zh-CN" dirty="0"/>
              <a:t>-</a:t>
            </a:r>
            <a:r>
              <a:rPr lang="zh-CN" altLang="en-US" dirty="0"/>
              <a:t>内容分级审查</a:t>
            </a:r>
            <a:endParaRPr lang="zh-CN" altLang="en-US" dirty="0"/>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467544" y="1387683"/>
            <a:ext cx="8399780" cy="5353685"/>
          </a:xfrm>
        </p:spPr>
        <p:txBody>
          <a:bodyPr>
            <a:normAutofit fontScale="87500" lnSpcReduction="20000"/>
          </a:bodyPr>
          <a:lstStyle/>
          <a:p>
            <a: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pPr>
            <a:r>
              <a:rPr kumimoji="0" lang="en-US" altLang="zh-CN" sz="2050" b="0" i="0" u="none" strike="noStrike" kern="0" cap="none" spc="0" normalizeH="0" baseline="0" noProof="1">
                <a:solidFill>
                  <a:schemeClr val="tx1"/>
                </a:solidFill>
                <a:latin typeface="+mj-lt"/>
              </a:rPr>
              <a:t>PICS</a:t>
            </a:r>
            <a:r>
              <a:rPr kumimoji="0" lang="zh-CN" altLang="en-US" sz="2050" b="0" i="0" u="none" strike="noStrike" kern="0" cap="none" spc="0" normalizeH="0" baseline="0" noProof="1">
                <a:solidFill>
                  <a:schemeClr val="tx1"/>
                </a:solidFill>
                <a:latin typeface="+mj-lt"/>
              </a:rPr>
              <a:t>技术的实现</a:t>
            </a:r>
            <a:endParaRPr kumimoji="0" lang="en-US" altLang="zh-CN" sz="2050" b="0" i="0" u="none" strike="noStrike" kern="0" cap="none" spc="0" normalizeH="0" baseline="0" noProof="1">
              <a:solidFill>
                <a:schemeClr val="tx1"/>
              </a:solidFill>
              <a:latin typeface="+mj-lt"/>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2050" b="0" i="0" u="none" strike="noStrike" kern="0" cap="none" spc="0" normalizeH="0" baseline="0" noProof="1">
                <a:solidFill>
                  <a:schemeClr val="tx1"/>
                </a:solidFill>
                <a:latin typeface="+mj-lt"/>
                <a:cs typeface="+mn-ea"/>
              </a:rPr>
              <a:t>资源描述框</a:t>
            </a:r>
            <a:r>
              <a:rPr kumimoji="0" lang="en-US" altLang="zh-CN" sz="2050" b="0" i="0" u="none" strike="noStrike" kern="0" cap="none" spc="0" normalizeH="0" baseline="0" noProof="1">
                <a:solidFill>
                  <a:schemeClr val="tx1"/>
                </a:solidFill>
                <a:latin typeface="+mj-lt"/>
                <a:cs typeface="+mn-ea"/>
              </a:rPr>
              <a:t>RDF</a:t>
            </a:r>
            <a:r>
              <a:rPr kumimoji="0" lang="zh-CN" altLang="en-US" sz="2050" b="0" i="0" u="none" strike="noStrike" kern="0" cap="none" spc="0" normalizeH="0" baseline="0" noProof="1">
                <a:solidFill>
                  <a:schemeClr val="tx1"/>
                </a:solidFill>
                <a:latin typeface="+mj-lt"/>
                <a:cs typeface="+mn-ea"/>
              </a:rPr>
              <a:t>（</a:t>
            </a:r>
            <a:r>
              <a:rPr kumimoji="0" lang="en-US" altLang="zh-CN" sz="2050" b="0" i="0" u="none" strike="noStrike" kern="0" cap="none" spc="0" normalizeH="0" baseline="0" noProof="1">
                <a:solidFill>
                  <a:schemeClr val="tx1"/>
                </a:solidFill>
                <a:latin typeface="+mj-lt"/>
                <a:cs typeface="+mn-ea"/>
              </a:rPr>
              <a:t>Resource Description Framework</a:t>
            </a:r>
            <a:r>
              <a:rPr kumimoji="0" lang="zh-CN" altLang="en-US" sz="2050" b="0" i="0" u="none" strike="noStrike" kern="0" cap="none" spc="0" normalizeH="0" baseline="0" noProof="1">
                <a:solidFill>
                  <a:schemeClr val="tx1"/>
                </a:solidFill>
                <a:latin typeface="+mj-lt"/>
                <a:cs typeface="+mn-ea"/>
              </a:rPr>
              <a:t>）</a:t>
            </a:r>
            <a:endParaRPr kumimoji="0" lang="en-US" altLang="zh-CN" sz="2050" b="0" i="0" u="none" strike="noStrike" kern="0" cap="none" spc="0" normalizeH="0" baseline="0" noProof="1">
              <a:solidFill>
                <a:schemeClr val="tx1"/>
              </a:solidFill>
              <a:latin typeface="+mj-lt"/>
              <a:cs typeface="+mn-ea"/>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2050" b="0" i="0" u="none" strike="noStrike" kern="0" cap="none" spc="0" normalizeH="0" baseline="0" noProof="1">
                <a:solidFill>
                  <a:srgbClr val="000000"/>
                </a:solidFill>
                <a:latin typeface="+mj-lt"/>
                <a:cs typeface="+mn-ea"/>
              </a:rPr>
              <a:t>同时携带多种元数据在网络上传播</a:t>
            </a:r>
            <a:endParaRPr kumimoji="0" lang="en-US" altLang="zh-CN" sz="2050" b="0" i="0" u="none" strike="noStrike" kern="0" cap="none" spc="0" normalizeH="0" baseline="0" noProof="1">
              <a:solidFill>
                <a:srgbClr val="000000"/>
              </a:solidFill>
              <a:latin typeface="+mj-lt"/>
              <a:cs typeface="+mn-ea"/>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2050" b="0" i="0" u="none" strike="noStrike" kern="0" cap="none" spc="0" normalizeH="0" baseline="0" noProof="1">
                <a:solidFill>
                  <a:srgbClr val="000000"/>
                </a:solidFill>
                <a:latin typeface="+mj-lt"/>
                <a:cs typeface="+mn-ea"/>
              </a:rPr>
              <a:t>一个基础结构来支持彼此独立而又互补的元数据的共存</a:t>
            </a:r>
            <a:endParaRPr kumimoji="0" lang="en-US" altLang="zh-CN" sz="2050" b="0" i="0" u="none" strike="noStrike" kern="0" cap="none" spc="0" normalizeH="0" baseline="0" noProof="1">
              <a:solidFill>
                <a:srgbClr val="000000"/>
              </a:solidFill>
              <a:latin typeface="+mj-lt"/>
              <a:cs typeface="+mn-ea"/>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2050" b="0" i="0" u="none" strike="noStrike" kern="0" cap="none" spc="0" normalizeH="0" baseline="0" noProof="1">
                <a:solidFill>
                  <a:srgbClr val="000000"/>
                </a:solidFill>
                <a:latin typeface="+mj-lt"/>
                <a:cs typeface="+mn-ea"/>
              </a:rPr>
              <a:t>可以满足许多不同信息提供者对元数据的要求</a:t>
            </a:r>
            <a:endParaRPr kumimoji="0" lang="en-US" altLang="zh-CN" sz="2050" b="0" i="0" u="none" strike="noStrike" kern="0" cap="none" spc="0" normalizeH="0" baseline="0" noProof="1">
              <a:solidFill>
                <a:srgbClr val="000000"/>
              </a:solidFill>
              <a:latin typeface="+mj-lt"/>
              <a:cs typeface="+mn-ea"/>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en-US" altLang="zh-CN" sz="2050" b="0" i="0" u="none" strike="noStrike" kern="0" cap="none" spc="0" normalizeH="0" baseline="0" noProof="1">
                <a:solidFill>
                  <a:srgbClr val="000000"/>
                </a:solidFill>
                <a:latin typeface="+mj-lt"/>
                <a:cs typeface="+mn-ea"/>
              </a:rPr>
              <a:t>RDF</a:t>
            </a:r>
            <a:r>
              <a:rPr kumimoji="0" lang="zh-CN" altLang="en-US" sz="2050" b="0" i="0" u="none" strike="noStrike" kern="0" cap="none" spc="0" normalizeH="0" baseline="0" noProof="1">
                <a:solidFill>
                  <a:srgbClr val="000000"/>
                </a:solidFill>
                <a:latin typeface="+mj-lt"/>
                <a:cs typeface="+mn-ea"/>
              </a:rPr>
              <a:t>的核心定义基于以下假设：任一个可被标识的“资源”都可以被一些可选择的”属性”描述，每一个属性的描述都有一个“值”</a:t>
            </a:r>
            <a:endParaRPr kumimoji="0" lang="zh-CN" altLang="en-US" sz="2050" b="0" i="0" u="none" strike="noStrike" kern="0" cap="none" spc="0" normalizeH="0" baseline="0" noProof="1">
              <a:solidFill>
                <a:srgbClr val="000000"/>
              </a:solidFill>
              <a:latin typeface="+mj-lt"/>
              <a:cs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lang="en-US" altLang="zh-CN" sz="2235" dirty="0">
                <a:latin typeface="+mj-lt"/>
                <a:cs typeface="+mn-ea"/>
                <a:sym typeface="+mn-ea"/>
              </a:rPr>
              <a:t>RDF</a:t>
            </a:r>
            <a:r>
              <a:rPr lang="zh-CN" altLang="en-US" sz="2235" dirty="0">
                <a:latin typeface="+mj-lt"/>
                <a:cs typeface="+mn-ea"/>
                <a:sym typeface="+mn-ea"/>
              </a:rPr>
              <a:t>的例子</a:t>
            </a:r>
            <a:endParaRPr kumimoji="0" lang="en-US" altLang="zh-CN" sz="2235" b="0" i="0" u="none" strike="noStrike" kern="0" cap="none" spc="0" normalizeH="0" baseline="0" noProof="1">
              <a:solidFill>
                <a:schemeClr val="tx1"/>
              </a:solidFill>
              <a:latin typeface="+mj-lt"/>
              <a:cs typeface="+mn-ea"/>
            </a:endParaRPr>
          </a:p>
          <a:p>
            <a:pPr marL="768350" marR="0" lvl="2"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lang="en-US" altLang="zh-CN" sz="2235" dirty="0">
                <a:latin typeface="+mj-lt"/>
                <a:cs typeface="+mn-ea"/>
                <a:sym typeface="+mn-ea"/>
              </a:rPr>
              <a:t>&lt;</a:t>
            </a:r>
            <a:r>
              <a:rPr lang="en-US" altLang="zh-CN" sz="2235" dirty="0" err="1">
                <a:latin typeface="+mj-lt"/>
                <a:cs typeface="+mn-ea"/>
                <a:sym typeface="+mn-ea"/>
              </a:rPr>
              <a:t>rdf</a:t>
            </a:r>
            <a:r>
              <a:rPr lang="en-US" altLang="zh-CN" sz="2235" dirty="0">
                <a:latin typeface="+mj-lt"/>
                <a:cs typeface="+mn-ea"/>
                <a:sym typeface="+mn-ea"/>
              </a:rPr>
              <a:t> : Description about=‘http://www.textuality. com/RDF/Why-RDF.html’&gt; </a:t>
            </a:r>
            <a:endParaRPr kumimoji="0" lang="en-US" altLang="zh-CN" sz="2235" b="0" i="0" u="none" strike="noStrike" kern="0" cap="none" spc="0" normalizeH="0" baseline="0" noProof="1">
              <a:solidFill>
                <a:schemeClr val="tx1"/>
              </a:solidFill>
              <a:latin typeface="+mj-lt"/>
              <a:cs typeface="+mn-ea"/>
            </a:endParaRPr>
          </a:p>
          <a:p>
            <a:pPr marL="768350" marR="0" lvl="2"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lang="en-US" altLang="zh-CN" sz="2235" dirty="0">
                <a:latin typeface="+mj-lt"/>
                <a:cs typeface="+mn-ea"/>
                <a:sym typeface="+mn-ea"/>
              </a:rPr>
              <a:t>      &lt;Author&gt; Liu &lt;/Author&gt;</a:t>
            </a:r>
            <a:endParaRPr kumimoji="0" lang="en-US" altLang="zh-CN" sz="2235" b="0" i="0" u="none" strike="noStrike" kern="0" cap="none" spc="0" normalizeH="0" baseline="0" noProof="1">
              <a:solidFill>
                <a:schemeClr val="tx1"/>
              </a:solidFill>
              <a:latin typeface="+mj-lt"/>
              <a:cs typeface="+mn-ea"/>
            </a:endParaRPr>
          </a:p>
          <a:p>
            <a:pPr marL="768350" marR="0" lvl="2"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lang="en-US" altLang="zh-CN" sz="2235" dirty="0">
                <a:latin typeface="+mj-lt"/>
                <a:cs typeface="+mn-ea"/>
                <a:sym typeface="+mn-ea"/>
              </a:rPr>
              <a:t>      &lt;Home-Page </a:t>
            </a:r>
            <a:r>
              <a:rPr lang="en-US" altLang="zh-CN" sz="2235" dirty="0" err="1">
                <a:latin typeface="+mj-lt"/>
                <a:cs typeface="+mn-ea"/>
                <a:sym typeface="+mn-ea"/>
              </a:rPr>
              <a:t>rdf:resource</a:t>
            </a:r>
            <a:r>
              <a:rPr lang="en-US" altLang="zh-CN" sz="2235" dirty="0">
                <a:latin typeface="+mj-lt"/>
                <a:cs typeface="+mn-ea"/>
                <a:sym typeface="+mn-ea"/>
              </a:rPr>
              <a:t>='http://www.textuality.com/'&gt; </a:t>
            </a:r>
            <a:br>
              <a:rPr lang="en-US" altLang="zh-CN" sz="2235" dirty="0">
                <a:latin typeface="+mj-lt"/>
                <a:sym typeface="+mn-ea"/>
              </a:rPr>
            </a:br>
            <a:r>
              <a:rPr lang="en-US" altLang="zh-CN" sz="2235" dirty="0">
                <a:latin typeface="+mj-lt"/>
                <a:cs typeface="+mn-ea"/>
                <a:sym typeface="+mn-ea"/>
              </a:rPr>
              <a:t>&lt;/</a:t>
            </a:r>
            <a:r>
              <a:rPr lang="en-US" altLang="zh-CN" sz="2235" dirty="0" err="1">
                <a:latin typeface="+mj-lt"/>
                <a:cs typeface="+mn-ea"/>
                <a:sym typeface="+mn-ea"/>
              </a:rPr>
              <a:t>rdf</a:t>
            </a:r>
            <a:r>
              <a:rPr lang="en-US" altLang="zh-CN" sz="2235" dirty="0">
                <a:latin typeface="+mj-lt"/>
                <a:cs typeface="+mn-ea"/>
                <a:sym typeface="+mn-ea"/>
              </a:rPr>
              <a:t>: Description&gt; </a:t>
            </a:r>
            <a:endParaRPr kumimoji="0" lang="en-US" altLang="zh-CN" sz="2235" b="0" i="0" u="none" strike="noStrike" kern="0" cap="none" spc="0" normalizeH="0" baseline="0" noProof="1">
              <a:solidFill>
                <a:schemeClr val="tx1"/>
              </a:solidFill>
              <a:latin typeface="+mj-lt"/>
              <a:cs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lang="zh-CN" altLang="en-US" sz="2235" dirty="0">
                <a:latin typeface="+mj-lt"/>
                <a:cs typeface="+mn-ea"/>
                <a:sym typeface="+mn-ea"/>
              </a:rPr>
              <a:t>解释：指明被描述资源的</a:t>
            </a:r>
            <a:r>
              <a:rPr lang="en-US" altLang="zh-CN" sz="2235" dirty="0">
                <a:latin typeface="+mj-lt"/>
                <a:cs typeface="+mn-ea"/>
                <a:sym typeface="+mn-ea"/>
              </a:rPr>
              <a:t>URI, </a:t>
            </a:r>
            <a:r>
              <a:rPr lang="zh-CN" altLang="en-US" sz="2235" dirty="0">
                <a:latin typeface="+mj-lt"/>
                <a:cs typeface="+mn-ea"/>
                <a:sym typeface="+mn-ea"/>
              </a:rPr>
              <a:t>它是</a:t>
            </a:r>
            <a:r>
              <a:rPr lang="en-US" altLang="zh-CN" sz="2235" dirty="0">
                <a:latin typeface="+mj-lt"/>
                <a:cs typeface="+mn-ea"/>
                <a:sym typeface="+mn-ea"/>
              </a:rPr>
              <a:t>Web</a:t>
            </a:r>
            <a:r>
              <a:rPr lang="zh-CN" altLang="en-US" sz="2235" dirty="0">
                <a:latin typeface="+mj-lt"/>
                <a:cs typeface="+mn-ea"/>
                <a:sym typeface="+mn-ea"/>
              </a:rPr>
              <a:t>资源的唯一标识，它是统一资源定位符</a:t>
            </a:r>
            <a:r>
              <a:rPr lang="en-US" altLang="zh-CN" sz="2235" dirty="0">
                <a:latin typeface="+mj-lt"/>
                <a:cs typeface="+mn-ea"/>
                <a:sym typeface="+mn-ea"/>
              </a:rPr>
              <a:t>URL</a:t>
            </a:r>
            <a:r>
              <a:rPr lang="zh-CN" altLang="en-US" sz="2235" dirty="0">
                <a:latin typeface="+mj-lt"/>
                <a:cs typeface="+mn-ea"/>
                <a:sym typeface="+mn-ea"/>
              </a:rPr>
              <a:t>的超集；被描述资源有一个叫</a:t>
            </a:r>
            <a:r>
              <a:rPr lang="en-US" altLang="zh-CN" sz="2235" dirty="0">
                <a:latin typeface="+mj-lt"/>
                <a:cs typeface="+mn-ea"/>
                <a:sym typeface="+mn-ea"/>
              </a:rPr>
              <a:t>Author</a:t>
            </a:r>
            <a:r>
              <a:rPr lang="zh-CN" altLang="en-US" sz="2235" dirty="0">
                <a:latin typeface="+mj-lt"/>
                <a:cs typeface="+mn-ea"/>
                <a:sym typeface="+mn-ea"/>
              </a:rPr>
              <a:t>即作者的属性，其值是</a:t>
            </a:r>
            <a:r>
              <a:rPr lang="en-US" altLang="zh-CN" sz="2235" dirty="0">
                <a:latin typeface="+mj-lt"/>
                <a:cs typeface="+mn-ea"/>
                <a:sym typeface="+mn-ea"/>
              </a:rPr>
              <a:t>Liu</a:t>
            </a:r>
            <a:r>
              <a:rPr lang="zh-CN" altLang="en-US" sz="2235" dirty="0">
                <a:latin typeface="+mj-lt"/>
                <a:cs typeface="+mn-ea"/>
                <a:sym typeface="+mn-ea"/>
              </a:rPr>
              <a:t>；被描述资源有一叫</a:t>
            </a:r>
            <a:r>
              <a:rPr lang="en-US" altLang="zh-CN" sz="2235" dirty="0">
                <a:latin typeface="+mj-lt"/>
                <a:cs typeface="+mn-ea"/>
                <a:sym typeface="+mn-ea"/>
              </a:rPr>
              <a:t>Home-Page</a:t>
            </a:r>
            <a:r>
              <a:rPr lang="zh-CN" altLang="en-US" sz="2235" dirty="0">
                <a:latin typeface="+mj-lt"/>
                <a:cs typeface="+mn-ea"/>
                <a:sym typeface="+mn-ea"/>
              </a:rPr>
              <a:t>即主页的属性，其值指向另一资源。</a:t>
            </a:r>
            <a:endParaRPr kumimoji="0" lang="en-US" altLang="zh-CN" sz="2235" b="0" i="0" u="none" strike="noStrike" kern="0" cap="none" spc="0" normalizeH="0" baseline="0" noProof="1">
              <a:solidFill>
                <a:schemeClr val="tx1"/>
              </a:solidFill>
              <a:latin typeface="+mj-lt"/>
              <a:cs typeface="+mn-ea"/>
            </a:endParaRPr>
          </a:p>
          <a:p>
            <a: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pPr>
            <a:endParaRPr kumimoji="0" lang="zh-CN" altLang="en-US" sz="2050" b="0" i="0" u="none" strike="noStrike" kern="0" cap="none" spc="0" normalizeH="0" baseline="0" noProof="1">
              <a:solidFill>
                <a:schemeClr val="tx1"/>
              </a:solidFill>
              <a:latin typeface="+mj-lt"/>
            </a:endParaRPr>
          </a:p>
        </p:txBody>
      </p:sp>
      <p:sp>
        <p:nvSpPr>
          <p:cNvPr id="6" name="标题 1"/>
          <p:cNvSpPr>
            <a:spLocks noGrp="1"/>
          </p:cNvSpPr>
          <p:nvPr>
            <p:ph type="title"/>
          </p:nvPr>
        </p:nvSpPr>
        <p:spPr>
          <a:xfrm>
            <a:off x="574675" y="304801"/>
            <a:ext cx="8001000" cy="891952"/>
          </a:xfrm>
        </p:spPr>
        <p:txBody>
          <a:bodyPr anchor="b"/>
          <a:lstStyle/>
          <a:p>
            <a:r>
              <a:rPr lang="en-US" altLang="zh-CN" dirty="0" err="1" smtClean="0"/>
              <a:t>7.1</a:t>
            </a:r>
            <a:r>
              <a:rPr lang="en-US" altLang="zh-CN" dirty="0" err="1"/>
              <a:t>网络内容监管</a:t>
            </a:r>
            <a:r>
              <a:rPr lang="en-US" altLang="zh-CN" dirty="0"/>
              <a:t>-</a:t>
            </a:r>
            <a:r>
              <a:rPr lang="zh-CN" altLang="en-US" dirty="0"/>
              <a:t>内容分级审查</a:t>
            </a:r>
            <a:endParaRPr lang="zh-CN" altLang="en-US" dirty="0"/>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a:xfrm>
            <a:off x="566738" y="1322070"/>
            <a:ext cx="8001000" cy="4267200"/>
          </a:xfrm>
        </p:spPr>
        <p:txBody>
          <a:bodyPr anchor="t"/>
          <a:lstStyle/>
          <a:p>
            <a:r>
              <a:rPr lang="zh-CN" altLang="en-US" dirty="0"/>
              <a:t>将制定的分级标签与发布的信息内容相结合，可以采用如下</a:t>
            </a:r>
            <a:r>
              <a:rPr lang="en-US" altLang="zh-CN" dirty="0"/>
              <a:t>3</a:t>
            </a:r>
            <a:r>
              <a:rPr lang="zh-CN" altLang="en-US" dirty="0"/>
              <a:t>种机制：</a:t>
            </a:r>
            <a:endParaRPr lang="zh-CN" altLang="en-US" dirty="0"/>
          </a:p>
          <a:p>
            <a:pPr lvl="1"/>
            <a:r>
              <a:rPr lang="en-US" altLang="zh-CN" dirty="0"/>
              <a:t>META</a:t>
            </a:r>
            <a:r>
              <a:rPr lang="zh-CN" altLang="en-US" dirty="0">
                <a:cs typeface="Arial" panose="020B0604020202020204" pitchFamily="34" charset="0"/>
              </a:rPr>
              <a:t>标签</a:t>
            </a:r>
            <a:endParaRPr lang="zh-CN" altLang="en-US" dirty="0">
              <a:cs typeface="Arial" panose="020B0604020202020204" pitchFamily="34" charset="0"/>
            </a:endParaRPr>
          </a:p>
          <a:p>
            <a:pPr lvl="1"/>
            <a:r>
              <a:rPr lang="en-US" altLang="zh-CN" dirty="0">
                <a:solidFill>
                  <a:srgbClr val="000000"/>
                </a:solidFill>
              </a:rPr>
              <a:t>RFC-822</a:t>
            </a:r>
            <a:endParaRPr lang="en-US" altLang="zh-CN" dirty="0">
              <a:solidFill>
                <a:srgbClr val="000000"/>
              </a:solidFill>
            </a:endParaRPr>
          </a:p>
          <a:p>
            <a:pPr lvl="1"/>
            <a:r>
              <a:rPr lang="zh-CN" altLang="en-US" dirty="0">
                <a:solidFill>
                  <a:srgbClr val="000000"/>
                </a:solidFill>
                <a:latin typeface="Times New Roman" panose="02020603050405020304" pitchFamily="18" charset="0"/>
                <a:cs typeface="Arial" panose="020B0604020202020204" pitchFamily="34" charset="0"/>
              </a:rPr>
              <a:t>“</a:t>
            </a:r>
            <a:r>
              <a:rPr lang="zh-CN" altLang="en-US" dirty="0">
                <a:solidFill>
                  <a:srgbClr val="000000"/>
                </a:solidFill>
                <a:cs typeface="Arial" panose="020B0604020202020204" pitchFamily="34" charset="0"/>
              </a:rPr>
              <a:t>标签局</a:t>
            </a:r>
            <a:r>
              <a:rPr lang="zh-CN" altLang="en-US" dirty="0">
                <a:solidFill>
                  <a:srgbClr val="000000"/>
                </a:solidFill>
                <a:latin typeface="Times New Roman" panose="02020603050405020304" pitchFamily="18" charset="0"/>
                <a:cs typeface="Arial" panose="020B0604020202020204" pitchFamily="34" charset="0"/>
              </a:rPr>
              <a:t>”</a:t>
            </a:r>
            <a:endParaRPr lang="zh-CN" altLang="en-US" dirty="0">
              <a:ea typeface="Arial" panose="020B0604020202020204" pitchFamily="34" charset="0"/>
            </a:endParaRPr>
          </a:p>
        </p:txBody>
      </p:sp>
      <p:sp>
        <p:nvSpPr>
          <p:cNvPr id="6" name="标题 1"/>
          <p:cNvSpPr>
            <a:spLocks noGrp="1"/>
          </p:cNvSpPr>
          <p:nvPr>
            <p:ph type="title"/>
          </p:nvPr>
        </p:nvSpPr>
        <p:spPr>
          <a:xfrm>
            <a:off x="574675" y="304801"/>
            <a:ext cx="8001000" cy="891952"/>
          </a:xfrm>
        </p:spPr>
        <p:txBody>
          <a:bodyPr anchor="b"/>
          <a:lstStyle/>
          <a:p>
            <a:r>
              <a:rPr lang="en-US" altLang="zh-CN" dirty="0" err="1" smtClean="0"/>
              <a:t>7.1</a:t>
            </a:r>
            <a:r>
              <a:rPr lang="en-US" altLang="zh-CN" dirty="0" err="1"/>
              <a:t>网络内容监管</a:t>
            </a:r>
            <a:r>
              <a:rPr lang="en-US" altLang="zh-CN" dirty="0"/>
              <a:t>-</a:t>
            </a:r>
            <a:r>
              <a:rPr lang="zh-CN" altLang="en-US" dirty="0"/>
              <a:t>内容分级审查</a:t>
            </a:r>
            <a:endParaRPr lang="zh-CN" altLang="en-US"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88085" y="1503174"/>
            <a:ext cx="3888105" cy="490220"/>
          </a:xfrm>
          <a:prstGeom prst="roundRect">
            <a:avLst/>
          </a:prstGeom>
          <a:solidFill>
            <a:schemeClr val="bg1">
              <a:lumMod val="85000"/>
            </a:schemeClr>
          </a:solid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zh-CN" altLang="en-US" sz="3200" b="1" dirty="0">
                <a:latin typeface="+mj-ea"/>
                <a:ea typeface="+mj-ea"/>
                <a:cs typeface="Tahoma" panose="020B0604030504040204" pitchFamily="34" charset="0"/>
              </a:rPr>
              <a:t>本章内容</a:t>
            </a:r>
            <a:endParaRPr lang="zh-CN" altLang="en-US" sz="3200" b="1" dirty="0">
              <a:latin typeface="+mj-ea"/>
              <a:ea typeface="+mj-ea"/>
              <a:cs typeface="Tahoma" panose="020B0604030504040204" pitchFamily="34" charset="0"/>
            </a:endParaRPr>
          </a:p>
        </p:txBody>
      </p:sp>
      <p:sp>
        <p:nvSpPr>
          <p:cNvPr id="8195" name="Rectangle 3"/>
          <p:cNvSpPr>
            <a:spLocks noGrp="1" noChangeArrowheads="1"/>
          </p:cNvSpPr>
          <p:nvPr>
            <p:ph type="body" idx="1"/>
          </p:nvPr>
        </p:nvSpPr>
        <p:spPr>
          <a:xfrm>
            <a:off x="683260" y="1029970"/>
            <a:ext cx="7772400" cy="3983206"/>
          </a:xfrm>
        </p:spPr>
        <p:txBody>
          <a:bodyPr/>
          <a:lstStyle/>
          <a:p>
            <a:pPr marL="0" indent="0">
              <a:lnSpc>
                <a:spcPct val="90000"/>
              </a:lnSpc>
              <a:buNone/>
            </a:pPr>
            <a:endParaRPr lang="zh-CN" altLang="en-US" dirty="0"/>
          </a:p>
          <a:p>
            <a:pPr>
              <a:lnSpc>
                <a:spcPct val="90000"/>
              </a:lnSpc>
            </a:pPr>
            <a:r>
              <a:rPr lang="en-US" altLang="zh-CN" dirty="0"/>
              <a:t>7</a:t>
            </a:r>
            <a:r>
              <a:rPr lang="en-US" altLang="zh-CN" dirty="0" smtClean="0"/>
              <a:t>.1 </a:t>
            </a:r>
            <a:r>
              <a:rPr lang="zh-CN" altLang="en-US" dirty="0"/>
              <a:t>网络内容监管</a:t>
            </a:r>
            <a:endParaRPr lang="en-US" altLang="zh-CN" dirty="0"/>
          </a:p>
          <a:p>
            <a:pPr>
              <a:lnSpc>
                <a:spcPct val="90000"/>
              </a:lnSpc>
            </a:pPr>
            <a:r>
              <a:rPr lang="en-US" altLang="zh-CN" dirty="0"/>
              <a:t>7</a:t>
            </a:r>
            <a:r>
              <a:rPr lang="en-US" altLang="zh-CN" dirty="0" smtClean="0"/>
              <a:t>.2 </a:t>
            </a:r>
            <a:r>
              <a:rPr lang="zh-CN" altLang="en-US" dirty="0"/>
              <a:t>非法内容</a:t>
            </a:r>
            <a:r>
              <a:rPr lang="zh-CN" altLang="en-US" dirty="0">
                <a:sym typeface="+mn-ea"/>
              </a:rPr>
              <a:t>过滤</a:t>
            </a:r>
            <a:endParaRPr lang="zh-CN" altLang="en-US" dirty="0"/>
          </a:p>
          <a:p>
            <a:pPr>
              <a:lnSpc>
                <a:spcPct val="90000"/>
              </a:lnSpc>
            </a:pPr>
            <a:r>
              <a:rPr lang="en-US" altLang="zh-CN" dirty="0"/>
              <a:t>7</a:t>
            </a:r>
            <a:r>
              <a:rPr lang="en-US" altLang="zh-CN" dirty="0" smtClean="0"/>
              <a:t>.3 </a:t>
            </a:r>
            <a:r>
              <a:rPr lang="zh-CN" altLang="en-US" dirty="0">
                <a:sym typeface="+mn-ea"/>
              </a:rPr>
              <a:t>舆情分析</a:t>
            </a:r>
            <a:endParaRPr lang="zh-CN" altLang="en-US" dirty="0"/>
          </a:p>
          <a:p>
            <a:pPr>
              <a:lnSpc>
                <a:spcPct val="90000"/>
              </a:lnSpc>
            </a:pPr>
            <a:r>
              <a:rPr lang="en-US" altLang="zh-CN" dirty="0"/>
              <a:t>7</a:t>
            </a:r>
            <a:r>
              <a:rPr lang="en-US" altLang="zh-CN" dirty="0" smtClean="0"/>
              <a:t>.4 </a:t>
            </a:r>
            <a:r>
              <a:rPr lang="zh-CN" altLang="en-US" dirty="0"/>
              <a:t>应用案例分析</a:t>
            </a:r>
            <a:endParaRPr lang="zh-CN" altLang="en-US" dirty="0"/>
          </a:p>
          <a:p>
            <a:pPr lvl="1">
              <a:lnSpc>
                <a:spcPct val="90000"/>
              </a:lnSpc>
            </a:pP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p:cNvSpPr>
            <a:spLocks noGrp="1"/>
          </p:cNvSpPr>
          <p:nvPr>
            <p:ph idx="1"/>
          </p:nvPr>
        </p:nvSpPr>
        <p:spPr>
          <a:xfrm>
            <a:off x="301625" y="1322070"/>
            <a:ext cx="8701405" cy="5216525"/>
          </a:xfrm>
        </p:spPr>
        <p:txBody>
          <a:bodyPr anchor="t"/>
          <a:lstStyle/>
          <a:p>
            <a:pPr>
              <a:lnSpc>
                <a:spcPct val="90000"/>
              </a:lnSpc>
            </a:pPr>
            <a:r>
              <a:rPr lang="en-US" altLang="zh-CN" sz="2000" dirty="0">
                <a:latin typeface="+mj-lt"/>
              </a:rPr>
              <a:t>META</a:t>
            </a:r>
            <a:r>
              <a:rPr lang="zh-CN" altLang="en-US" sz="2000" dirty="0">
                <a:latin typeface="+mj-lt"/>
              </a:rPr>
              <a:t>标签</a:t>
            </a:r>
            <a:endParaRPr lang="zh-CN" altLang="en-US" sz="2000" dirty="0">
              <a:latin typeface="+mj-lt"/>
            </a:endParaRPr>
          </a:p>
          <a:p>
            <a:pPr lvl="1">
              <a:lnSpc>
                <a:spcPct val="90000"/>
              </a:lnSpc>
            </a:pPr>
            <a:r>
              <a:rPr lang="zh-CN" altLang="en-US" sz="1800" dirty="0">
                <a:solidFill>
                  <a:srgbClr val="000000"/>
                </a:solidFill>
                <a:latin typeface="+mj-lt"/>
                <a:cs typeface="Arial" panose="020B0604020202020204" pitchFamily="34" charset="0"/>
              </a:rPr>
              <a:t>利用</a:t>
            </a:r>
            <a:r>
              <a:rPr lang="en-US" altLang="zh-CN" sz="1800" dirty="0">
                <a:solidFill>
                  <a:srgbClr val="000000"/>
                </a:solidFill>
                <a:latin typeface="+mj-lt"/>
              </a:rPr>
              <a:t>HTML</a:t>
            </a:r>
            <a:r>
              <a:rPr lang="zh-CN" altLang="en-US" sz="1800" dirty="0">
                <a:solidFill>
                  <a:srgbClr val="000000"/>
                </a:solidFill>
                <a:latin typeface="+mj-lt"/>
                <a:cs typeface="Arial" panose="020B0604020202020204" pitchFamily="34" charset="0"/>
              </a:rPr>
              <a:t>格式的</a:t>
            </a:r>
            <a:r>
              <a:rPr lang="en-US" altLang="zh-CN" sz="1800" dirty="0">
                <a:solidFill>
                  <a:srgbClr val="000000"/>
                </a:solidFill>
                <a:latin typeface="+mj-lt"/>
              </a:rPr>
              <a:t>META</a:t>
            </a:r>
            <a:r>
              <a:rPr lang="zh-CN" altLang="en-US" sz="1800" dirty="0">
                <a:solidFill>
                  <a:srgbClr val="000000"/>
                </a:solidFill>
                <a:latin typeface="+mj-lt"/>
                <a:cs typeface="Arial" panose="020B0604020202020204" pitchFamily="34" charset="0"/>
              </a:rPr>
              <a:t>标记，将标签嵌入在</a:t>
            </a:r>
            <a:r>
              <a:rPr lang="en-US" altLang="zh-CN" sz="1800" dirty="0">
                <a:solidFill>
                  <a:srgbClr val="000000"/>
                </a:solidFill>
                <a:latin typeface="+mj-lt"/>
              </a:rPr>
              <a:t>HTML</a:t>
            </a:r>
            <a:r>
              <a:rPr lang="zh-CN" altLang="en-US" sz="1800" dirty="0">
                <a:solidFill>
                  <a:srgbClr val="000000"/>
                </a:solidFill>
                <a:latin typeface="+mj-lt"/>
                <a:cs typeface="Arial" panose="020B0604020202020204" pitchFamily="34" charset="0"/>
              </a:rPr>
              <a:t>头文件中</a:t>
            </a:r>
            <a:endParaRPr lang="en-US" altLang="zh-CN" sz="1800" dirty="0">
              <a:solidFill>
                <a:srgbClr val="000000"/>
              </a:solidFill>
              <a:latin typeface="+mj-lt"/>
            </a:endParaRPr>
          </a:p>
          <a:p>
            <a:pPr marL="768350" lvl="2" indent="0">
              <a:lnSpc>
                <a:spcPct val="90000"/>
              </a:lnSpc>
              <a:buNone/>
            </a:pPr>
            <a:r>
              <a:rPr lang="en-US" altLang="zh-CN" sz="1800" dirty="0">
                <a:latin typeface="+mj-lt"/>
              </a:rPr>
              <a:t>&lt;meta http-</a:t>
            </a:r>
            <a:r>
              <a:rPr lang="en-US" altLang="zh-CN" sz="1800" dirty="0" err="1">
                <a:latin typeface="+mj-lt"/>
              </a:rPr>
              <a:t>equiv</a:t>
            </a:r>
            <a:r>
              <a:rPr lang="en-US" altLang="zh-CN" sz="1800" dirty="0">
                <a:latin typeface="+mj-lt"/>
              </a:rPr>
              <a:t>=“PICS-Label” </a:t>
            </a:r>
            <a:endParaRPr lang="en-US" altLang="zh-CN" sz="1800" dirty="0">
              <a:latin typeface="+mj-lt"/>
            </a:endParaRPr>
          </a:p>
          <a:p>
            <a:pPr marL="768350" lvl="2" indent="0">
              <a:lnSpc>
                <a:spcPct val="90000"/>
              </a:lnSpc>
              <a:buNone/>
            </a:pPr>
            <a:r>
              <a:rPr lang="en-US" altLang="zh-CN" sz="1800" dirty="0">
                <a:latin typeface="+mj-lt"/>
              </a:rPr>
              <a:t>Content=‘(PICS-1.1 Http://pics-server/  by “XX”</a:t>
            </a:r>
            <a:endParaRPr lang="en-US" altLang="zh-CN" sz="1800" dirty="0">
              <a:latin typeface="+mj-lt"/>
            </a:endParaRPr>
          </a:p>
          <a:p>
            <a:pPr marL="768350" lvl="2" indent="0">
              <a:lnSpc>
                <a:spcPct val="90000"/>
              </a:lnSpc>
              <a:buNone/>
            </a:pPr>
            <a:r>
              <a:rPr lang="en-US" altLang="zh-CN" sz="1800" dirty="0">
                <a:latin typeface="+mj-lt"/>
              </a:rPr>
              <a:t>   Label on “2010.12.04”</a:t>
            </a:r>
            <a:endParaRPr lang="en-US" altLang="zh-CN" sz="1800" dirty="0">
              <a:latin typeface="+mj-lt"/>
            </a:endParaRPr>
          </a:p>
          <a:p>
            <a:pPr marL="768350" lvl="2" indent="0">
              <a:lnSpc>
                <a:spcPct val="90000"/>
              </a:lnSpc>
              <a:buNone/>
            </a:pPr>
            <a:r>
              <a:rPr lang="en-US" altLang="zh-CN" sz="1800" dirty="0">
                <a:latin typeface="+mj-lt"/>
              </a:rPr>
              <a:t>    Until “2012.12.04”</a:t>
            </a:r>
            <a:endParaRPr lang="en-US" altLang="zh-CN" sz="1800" dirty="0">
              <a:latin typeface="+mj-lt"/>
            </a:endParaRPr>
          </a:p>
          <a:p>
            <a:pPr marL="768350" lvl="2" indent="0">
              <a:lnSpc>
                <a:spcPct val="90000"/>
              </a:lnSpc>
              <a:buNone/>
            </a:pPr>
            <a:r>
              <a:rPr lang="en-US" altLang="zh-CN" sz="1800" dirty="0">
                <a:latin typeface="+mj-lt"/>
              </a:rPr>
              <a:t>   For http://</a:t>
            </a:r>
            <a:r>
              <a:rPr lang="en-US" altLang="zh-CN" sz="1800" dirty="0" err="1">
                <a:latin typeface="+mj-lt"/>
              </a:rPr>
              <a:t>someserver</a:t>
            </a:r>
            <a:r>
              <a:rPr lang="en-US" altLang="zh-CN" sz="1800" dirty="0">
                <a:latin typeface="+mj-lt"/>
              </a:rPr>
              <a:t>/</a:t>
            </a:r>
            <a:r>
              <a:rPr lang="en-US" altLang="zh-CN" sz="1800" dirty="0" err="1">
                <a:latin typeface="+mj-lt"/>
              </a:rPr>
              <a:t>somepage.html</a:t>
            </a:r>
            <a:endParaRPr lang="en-US" altLang="zh-CN" sz="1800" dirty="0">
              <a:latin typeface="+mj-lt"/>
            </a:endParaRPr>
          </a:p>
          <a:p>
            <a:pPr marL="768350" lvl="2" indent="0">
              <a:lnSpc>
                <a:spcPct val="90000"/>
              </a:lnSpc>
              <a:buNone/>
            </a:pPr>
            <a:r>
              <a:rPr lang="en-US" altLang="zh-CN" sz="1800" dirty="0">
                <a:latin typeface="+mj-lt"/>
              </a:rPr>
              <a:t>    Ratings(s 1 v 2 p 0))’&gt;</a:t>
            </a:r>
            <a:endParaRPr lang="en-US" altLang="zh-CN" sz="1800" dirty="0">
              <a:latin typeface="+mj-lt"/>
            </a:endParaRPr>
          </a:p>
          <a:p>
            <a:pPr lvl="1" algn="l">
              <a:lnSpc>
                <a:spcPct val="90000"/>
              </a:lnSpc>
              <a:buSzTx/>
            </a:pPr>
            <a:r>
              <a:rPr lang="zh-CN" altLang="en-US" sz="1800" dirty="0">
                <a:solidFill>
                  <a:srgbClr val="000000"/>
                </a:solidFill>
                <a:latin typeface="+mj-lt"/>
                <a:cs typeface="Arial" panose="020B0604020202020204" pitchFamily="34" charset="0"/>
                <a:sym typeface="+mn-ea"/>
              </a:rPr>
              <a:t>PICS标准的版本信息，所遵循的分级标准颁布的组织(http://pics-server)</a:t>
            </a:r>
            <a:endParaRPr lang="zh-CN" altLang="en-US" sz="1800" dirty="0">
              <a:solidFill>
                <a:srgbClr val="000000"/>
              </a:solidFill>
              <a:latin typeface="+mj-lt"/>
              <a:cs typeface="Arial" panose="020B0604020202020204" pitchFamily="34" charset="0"/>
              <a:sym typeface="+mn-ea"/>
            </a:endParaRPr>
          </a:p>
          <a:p>
            <a:pPr lvl="1" algn="l">
              <a:lnSpc>
                <a:spcPct val="90000"/>
              </a:lnSpc>
              <a:buSzTx/>
            </a:pPr>
            <a:r>
              <a:rPr lang="zh-CN" altLang="en-US" sz="1800" dirty="0">
                <a:solidFill>
                  <a:srgbClr val="000000"/>
                </a:solidFill>
                <a:latin typeface="+mj-lt"/>
                <a:cs typeface="Arial" panose="020B0604020202020204" pitchFamily="34" charset="0"/>
                <a:sym typeface="+mn-ea"/>
              </a:rPr>
              <a:t>标签的制定者；</a:t>
            </a:r>
            <a:endParaRPr lang="zh-CN" altLang="en-US" sz="1800" dirty="0">
              <a:solidFill>
                <a:srgbClr val="000000"/>
              </a:solidFill>
              <a:latin typeface="+mj-lt"/>
              <a:cs typeface="Arial" panose="020B0604020202020204" pitchFamily="34" charset="0"/>
              <a:sym typeface="+mn-ea"/>
            </a:endParaRPr>
          </a:p>
          <a:p>
            <a:pPr lvl="1" algn="l">
              <a:lnSpc>
                <a:spcPct val="90000"/>
              </a:lnSpc>
              <a:buSzTx/>
            </a:pPr>
            <a:r>
              <a:rPr lang="zh-CN" altLang="en-US" sz="1800" dirty="0">
                <a:solidFill>
                  <a:srgbClr val="000000"/>
                </a:solidFill>
                <a:latin typeface="+mj-lt"/>
                <a:cs typeface="+mn-ea"/>
                <a:sym typeface="+mn-ea"/>
              </a:rPr>
              <a:t>标签生成的时间和失效时间；</a:t>
            </a:r>
            <a:endParaRPr lang="zh-CN" altLang="en-US" sz="1800" dirty="0">
              <a:solidFill>
                <a:srgbClr val="000000"/>
              </a:solidFill>
              <a:latin typeface="+mj-lt"/>
              <a:cs typeface="+mn-ea"/>
              <a:sym typeface="+mn-ea"/>
            </a:endParaRPr>
          </a:p>
          <a:p>
            <a:pPr lvl="1" algn="l">
              <a:lnSpc>
                <a:spcPct val="90000"/>
              </a:lnSpc>
              <a:buSzTx/>
            </a:pPr>
            <a:r>
              <a:rPr lang="zh-CN" altLang="en-US" sz="1800" dirty="0">
                <a:solidFill>
                  <a:srgbClr val="000000"/>
                </a:solidFill>
                <a:latin typeface="+mj-lt"/>
                <a:cs typeface="+mn-ea"/>
                <a:sym typeface="+mn-ea"/>
              </a:rPr>
              <a:t>标签应用的</a:t>
            </a:r>
            <a:r>
              <a:rPr lang="en-US" altLang="zh-CN" sz="1800" dirty="0">
                <a:solidFill>
                  <a:srgbClr val="000000"/>
                </a:solidFill>
                <a:latin typeface="+mj-lt"/>
                <a:cs typeface="+mn-ea"/>
                <a:sym typeface="+mn-ea"/>
              </a:rPr>
              <a:t>HTML</a:t>
            </a:r>
            <a:r>
              <a:rPr lang="zh-CN" altLang="en-US" sz="1800" dirty="0">
                <a:solidFill>
                  <a:srgbClr val="000000"/>
                </a:solidFill>
                <a:latin typeface="+mj-lt"/>
                <a:cs typeface="+mn-ea"/>
                <a:sym typeface="+mn-ea"/>
              </a:rPr>
              <a:t>页面；</a:t>
            </a:r>
            <a:endParaRPr lang="zh-CN" altLang="en-US" sz="1800" dirty="0">
              <a:solidFill>
                <a:srgbClr val="000000"/>
              </a:solidFill>
              <a:latin typeface="+mj-lt"/>
              <a:cs typeface="+mn-ea"/>
              <a:sym typeface="+mn-ea"/>
            </a:endParaRPr>
          </a:p>
          <a:p>
            <a:pPr lvl="1" algn="l">
              <a:lnSpc>
                <a:spcPct val="90000"/>
              </a:lnSpc>
              <a:buSzTx/>
            </a:pPr>
            <a:r>
              <a:rPr lang="zh-CN" altLang="en-US" sz="1800" dirty="0">
                <a:solidFill>
                  <a:srgbClr val="000000"/>
                </a:solidFill>
                <a:latin typeface="+mj-lt"/>
                <a:cs typeface="+mn-ea"/>
                <a:sym typeface="+mn-ea"/>
              </a:rPr>
              <a:t>页面内容的评级信息</a:t>
            </a:r>
            <a:r>
              <a:rPr lang="en-US" altLang="zh-CN" sz="1800" dirty="0">
                <a:solidFill>
                  <a:srgbClr val="000000"/>
                </a:solidFill>
                <a:latin typeface="+mj-lt"/>
                <a:cs typeface="+mn-ea"/>
                <a:sym typeface="+mn-ea"/>
              </a:rPr>
              <a:t>Ratings</a:t>
            </a:r>
            <a:r>
              <a:rPr lang="zh-CN" altLang="en-US" sz="1800" dirty="0">
                <a:solidFill>
                  <a:srgbClr val="000000"/>
                </a:solidFill>
                <a:latin typeface="+mj-lt"/>
                <a:cs typeface="+mn-ea"/>
                <a:sym typeface="+mn-ea"/>
              </a:rPr>
              <a:t>，括号中</a:t>
            </a:r>
            <a:r>
              <a:rPr lang="en-US" altLang="zh-CN" sz="1800" dirty="0">
                <a:solidFill>
                  <a:srgbClr val="000000"/>
                </a:solidFill>
                <a:latin typeface="+mj-lt"/>
                <a:cs typeface="+mn-ea"/>
                <a:sym typeface="+mn-ea"/>
              </a:rPr>
              <a:t>s</a:t>
            </a:r>
            <a:r>
              <a:rPr lang="zh-CN" altLang="en-US" sz="1800" dirty="0">
                <a:solidFill>
                  <a:srgbClr val="000000"/>
                </a:solidFill>
                <a:latin typeface="+mj-lt"/>
                <a:cs typeface="+mn-ea"/>
                <a:sym typeface="+mn-ea"/>
              </a:rPr>
              <a:t>、</a:t>
            </a:r>
            <a:r>
              <a:rPr lang="en-US" altLang="zh-CN" sz="1800" dirty="0">
                <a:solidFill>
                  <a:srgbClr val="000000"/>
                </a:solidFill>
                <a:latin typeface="+mj-lt"/>
                <a:cs typeface="+mn-ea"/>
                <a:sym typeface="+mn-ea"/>
              </a:rPr>
              <a:t>v</a:t>
            </a:r>
            <a:r>
              <a:rPr lang="zh-CN" altLang="en-US" sz="1800" dirty="0">
                <a:solidFill>
                  <a:srgbClr val="000000"/>
                </a:solidFill>
                <a:latin typeface="+mj-lt"/>
                <a:cs typeface="+mn-ea"/>
                <a:sym typeface="+mn-ea"/>
              </a:rPr>
              <a:t>、</a:t>
            </a:r>
            <a:r>
              <a:rPr lang="en-US" altLang="zh-CN" sz="1800" dirty="0">
                <a:solidFill>
                  <a:srgbClr val="000000"/>
                </a:solidFill>
                <a:latin typeface="+mj-lt"/>
                <a:cs typeface="+mn-ea"/>
                <a:sym typeface="+mn-ea"/>
              </a:rPr>
              <a:t>p</a:t>
            </a:r>
            <a:r>
              <a:rPr lang="zh-CN" altLang="en-US" sz="1800" dirty="0">
                <a:solidFill>
                  <a:srgbClr val="000000"/>
                </a:solidFill>
                <a:latin typeface="+mj-lt"/>
                <a:cs typeface="+mn-ea"/>
                <a:sym typeface="+mn-ea"/>
              </a:rPr>
              <a:t>都是</a:t>
            </a:r>
            <a:r>
              <a:rPr lang="en-US" altLang="zh-CN" sz="1800" dirty="0">
                <a:solidFill>
                  <a:srgbClr val="000000"/>
                </a:solidFill>
                <a:latin typeface="+mj-lt"/>
                <a:cs typeface="+mn-ea"/>
                <a:sym typeface="+mn-ea"/>
              </a:rPr>
              <a:t>http://pics-server</a:t>
            </a:r>
            <a:r>
              <a:rPr lang="zh-CN" altLang="en-US" sz="1800" dirty="0">
                <a:solidFill>
                  <a:srgbClr val="000000"/>
                </a:solidFill>
                <a:latin typeface="+mj-lt"/>
                <a:cs typeface="+mn-ea"/>
                <a:sym typeface="+mn-ea"/>
              </a:rPr>
              <a:t>分级标准定义的关键词，分别代表“性</a:t>
            </a:r>
            <a:r>
              <a:rPr lang="en-US" altLang="zh-CN" sz="1800" dirty="0">
                <a:solidFill>
                  <a:srgbClr val="000000"/>
                </a:solidFill>
                <a:latin typeface="+mj-lt"/>
                <a:cs typeface="+mn-ea"/>
                <a:sym typeface="+mn-ea"/>
              </a:rPr>
              <a:t>sex</a:t>
            </a:r>
            <a:r>
              <a:rPr lang="zh-CN" altLang="en-US" sz="1800" dirty="0">
                <a:solidFill>
                  <a:srgbClr val="000000"/>
                </a:solidFill>
                <a:latin typeface="+mj-lt"/>
                <a:cs typeface="+mn-ea"/>
                <a:sym typeface="+mn-ea"/>
              </a:rPr>
              <a:t>、暴力</a:t>
            </a:r>
            <a:r>
              <a:rPr lang="en-US" altLang="zh-CN" sz="1800" dirty="0">
                <a:solidFill>
                  <a:srgbClr val="000000"/>
                </a:solidFill>
                <a:latin typeface="+mj-lt"/>
                <a:cs typeface="+mn-ea"/>
                <a:sym typeface="+mn-ea"/>
              </a:rPr>
              <a:t>violent</a:t>
            </a:r>
            <a:r>
              <a:rPr lang="zh-CN" altLang="en-US" sz="1800" dirty="0">
                <a:solidFill>
                  <a:srgbClr val="000000"/>
                </a:solidFill>
                <a:latin typeface="+mj-lt"/>
                <a:cs typeface="+mn-ea"/>
                <a:sym typeface="+mn-ea"/>
              </a:rPr>
              <a:t>、政治</a:t>
            </a:r>
            <a:r>
              <a:rPr lang="en-US" altLang="zh-CN" sz="1800" dirty="0">
                <a:solidFill>
                  <a:srgbClr val="000000"/>
                </a:solidFill>
                <a:latin typeface="+mj-lt"/>
                <a:cs typeface="+mn-ea"/>
                <a:sym typeface="+mn-ea"/>
              </a:rPr>
              <a:t>politics”</a:t>
            </a:r>
            <a:r>
              <a:rPr lang="zh-CN" altLang="en-US" sz="1800" dirty="0">
                <a:solidFill>
                  <a:srgbClr val="000000"/>
                </a:solidFill>
                <a:latin typeface="+mj-lt"/>
                <a:cs typeface="+mn-ea"/>
                <a:sym typeface="+mn-ea"/>
              </a:rPr>
              <a:t>，随后的数字是信息内容的评级</a:t>
            </a:r>
            <a:r>
              <a:rPr lang="en-US" altLang="zh-CN" sz="1800" dirty="0">
                <a:solidFill>
                  <a:srgbClr val="000000"/>
                </a:solidFill>
                <a:latin typeface="+mj-lt"/>
                <a:cs typeface="+mn-ea"/>
                <a:sym typeface="+mn-ea"/>
              </a:rPr>
              <a:t>(Level)</a:t>
            </a:r>
            <a:r>
              <a:rPr lang="zh-CN" altLang="en-US" sz="1800" dirty="0">
                <a:solidFill>
                  <a:srgbClr val="000000"/>
                </a:solidFill>
                <a:latin typeface="+mj-lt"/>
                <a:cs typeface="+mn-ea"/>
                <a:sym typeface="+mn-ea"/>
              </a:rPr>
              <a:t>信息。</a:t>
            </a:r>
            <a:endParaRPr kumimoji="0" lang="zh-CN" altLang="en-US" sz="1800" b="0" i="0" u="none" strike="noStrike" kern="0" cap="none" spc="0" normalizeH="0" baseline="0" noProof="1">
              <a:solidFill>
                <a:schemeClr val="tx1"/>
              </a:solidFill>
              <a:latin typeface="+mj-lt"/>
              <a:cs typeface="+mn-ea"/>
            </a:endParaRPr>
          </a:p>
          <a:p>
            <a:pPr marL="768350" lvl="2" indent="0">
              <a:lnSpc>
                <a:spcPct val="90000"/>
              </a:lnSpc>
              <a:buNone/>
            </a:pPr>
            <a:endParaRPr lang="zh-CN" altLang="en-US" sz="1800" dirty="0">
              <a:latin typeface="+mj-lt"/>
            </a:endParaRPr>
          </a:p>
        </p:txBody>
      </p:sp>
      <p:sp>
        <p:nvSpPr>
          <p:cNvPr id="6" name="标题 1"/>
          <p:cNvSpPr>
            <a:spLocks noGrp="1"/>
          </p:cNvSpPr>
          <p:nvPr>
            <p:ph type="title"/>
          </p:nvPr>
        </p:nvSpPr>
        <p:spPr>
          <a:xfrm>
            <a:off x="574675" y="304801"/>
            <a:ext cx="8001000" cy="891952"/>
          </a:xfrm>
        </p:spPr>
        <p:txBody>
          <a:bodyPr anchor="b"/>
          <a:lstStyle/>
          <a:p>
            <a:r>
              <a:rPr lang="en-US" altLang="zh-CN" dirty="0" err="1" smtClean="0"/>
              <a:t>7.1</a:t>
            </a:r>
            <a:r>
              <a:rPr lang="en-US" altLang="zh-CN" dirty="0" err="1"/>
              <a:t>网络内容监管</a:t>
            </a:r>
            <a:r>
              <a:rPr lang="en-US" altLang="zh-CN" dirty="0"/>
              <a:t>-</a:t>
            </a:r>
            <a:r>
              <a:rPr lang="zh-CN" altLang="en-US" dirty="0"/>
              <a:t>内容分级审查</a:t>
            </a:r>
            <a:endParaRPr lang="zh-CN" altLang="en-US"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p:cNvSpPr>
            <a:spLocks noGrp="1"/>
          </p:cNvSpPr>
          <p:nvPr>
            <p:ph idx="1"/>
          </p:nvPr>
        </p:nvSpPr>
        <p:spPr>
          <a:xfrm>
            <a:off x="566738" y="1250315"/>
            <a:ext cx="8001000" cy="4267200"/>
          </a:xfrm>
        </p:spPr>
        <p:txBody>
          <a:bodyPr anchor="t"/>
          <a:lstStyle/>
          <a:p>
            <a:r>
              <a:rPr lang="en-US" altLang="zh-CN" sz="2000"/>
              <a:t>RFC-822</a:t>
            </a:r>
            <a:endParaRPr lang="en-US" altLang="zh-CN" sz="2000"/>
          </a:p>
          <a:p>
            <a:pPr lvl="1"/>
            <a:r>
              <a:rPr lang="zh-CN" altLang="en-US" sz="1600">
                <a:cs typeface="Arial" panose="020B0604020202020204" pitchFamily="34" charset="0"/>
              </a:rPr>
              <a:t>它约定了</a:t>
            </a:r>
            <a:r>
              <a:rPr lang="en-US" altLang="zh-CN" sz="1600"/>
              <a:t>Internet</a:t>
            </a:r>
            <a:r>
              <a:rPr lang="zh-CN" altLang="en-US" sz="1600">
                <a:cs typeface="Arial" panose="020B0604020202020204" pitchFamily="34" charset="0"/>
              </a:rPr>
              <a:t>中一些文本消息的格式，如电子邮件、</a:t>
            </a:r>
            <a:r>
              <a:rPr lang="en-US" altLang="zh-CN" sz="1600"/>
              <a:t>HTTP</a:t>
            </a:r>
            <a:r>
              <a:rPr lang="zh-CN" altLang="en-US" sz="1600">
                <a:cs typeface="Arial" panose="020B0604020202020204" pitchFamily="34" charset="0"/>
              </a:rPr>
              <a:t>、</a:t>
            </a:r>
            <a:r>
              <a:rPr lang="en-US" altLang="zh-CN" sz="1600"/>
              <a:t>FTP</a:t>
            </a:r>
            <a:r>
              <a:rPr lang="zh-CN" altLang="en-US" sz="1600">
                <a:cs typeface="Arial" panose="020B0604020202020204" pitchFamily="34" charset="0"/>
              </a:rPr>
              <a:t>、</a:t>
            </a:r>
            <a:r>
              <a:rPr lang="en-US" altLang="zh-CN" sz="1600"/>
              <a:t>USENET</a:t>
            </a:r>
            <a:r>
              <a:rPr lang="zh-CN" altLang="en-US" sz="1600">
                <a:cs typeface="Arial" panose="020B0604020202020204" pitchFamily="34" charset="0"/>
              </a:rPr>
              <a:t>等应用协议。</a:t>
            </a:r>
            <a:endParaRPr lang="en-US" altLang="zh-CN" sz="1600"/>
          </a:p>
          <a:p>
            <a:pPr lvl="1"/>
            <a:r>
              <a:rPr lang="en-US" altLang="zh-CN" sz="1600"/>
              <a:t>PICS</a:t>
            </a:r>
            <a:r>
              <a:rPr lang="zh-CN" altLang="en-US" sz="1600">
                <a:cs typeface="Arial" panose="020B0604020202020204" pitchFamily="34" charset="0"/>
              </a:rPr>
              <a:t>定义了针对</a:t>
            </a:r>
            <a:r>
              <a:rPr lang="en-US" altLang="zh-CN" sz="1600"/>
              <a:t>HTTP</a:t>
            </a:r>
            <a:r>
              <a:rPr lang="zh-CN" altLang="en-US" sz="1600">
                <a:cs typeface="Arial" panose="020B0604020202020204" pitchFamily="34" charset="0"/>
              </a:rPr>
              <a:t>协议特定的扩展，允许一个</a:t>
            </a:r>
            <a:r>
              <a:rPr lang="en-US" altLang="zh-CN" sz="1600"/>
              <a:t>HTTP</a:t>
            </a:r>
            <a:r>
              <a:rPr lang="zh-CN" altLang="en-US" sz="1600">
                <a:cs typeface="Arial" panose="020B0604020202020204" pitchFamily="34" charset="0"/>
              </a:rPr>
              <a:t>客户</a:t>
            </a:r>
            <a:r>
              <a:rPr lang="en-US" altLang="zh-CN" sz="1600"/>
              <a:t>(</a:t>
            </a:r>
            <a:r>
              <a:rPr lang="zh-CN" altLang="en-US" sz="1600">
                <a:cs typeface="Arial" panose="020B0604020202020204" pitchFamily="34" charset="0"/>
              </a:rPr>
              <a:t>浏览器</a:t>
            </a:r>
            <a:r>
              <a:rPr lang="en-US" altLang="zh-CN" sz="1600"/>
              <a:t>)</a:t>
            </a:r>
            <a:r>
              <a:rPr lang="zh-CN" altLang="en-US" sz="1600">
                <a:cs typeface="Arial" panose="020B0604020202020204" pitchFamily="34" charset="0"/>
              </a:rPr>
              <a:t>请求与一个文件一起传送的它想要的那个标记。</a:t>
            </a:r>
            <a:endParaRPr lang="zh-CN" altLang="en-US" sz="1600">
              <a:cs typeface="Arial" panose="020B0604020202020204" pitchFamily="34" charset="0"/>
            </a:endParaRPr>
          </a:p>
          <a:p>
            <a:pPr lvl="0"/>
            <a:r>
              <a:rPr lang="zh-CN" altLang="en-US" sz="2000">
                <a:sym typeface="+mn-ea"/>
              </a:rPr>
              <a:t>“标签局”</a:t>
            </a:r>
            <a:endParaRPr lang="en-US" altLang="zh-CN" sz="2000"/>
          </a:p>
          <a:p>
            <a:pPr lvl="1"/>
            <a:r>
              <a:rPr lang="zh-CN" altLang="en-US" sz="1600">
                <a:cs typeface="Arial" panose="020B0604020202020204" pitchFamily="34" charset="0"/>
                <a:sym typeface="+mn-ea"/>
              </a:rPr>
              <a:t>首先它是一个数据库，存储了大量分级标签，每一个分级标签与标签来源的</a:t>
            </a:r>
            <a:r>
              <a:rPr lang="en-US" altLang="zh-CN" sz="1600">
                <a:sym typeface="+mn-ea"/>
              </a:rPr>
              <a:t>URL</a:t>
            </a:r>
            <a:r>
              <a:rPr lang="zh-CN" altLang="en-US" sz="1600">
                <a:cs typeface="Arial" panose="020B0604020202020204" pitchFamily="34" charset="0"/>
                <a:sym typeface="+mn-ea"/>
              </a:rPr>
              <a:t>对应。</a:t>
            </a:r>
            <a:endParaRPr lang="en-US" altLang="zh-CN" sz="1600"/>
          </a:p>
          <a:p>
            <a:pPr lvl="1"/>
            <a:r>
              <a:rPr lang="zh-CN" altLang="en-US" sz="1600">
                <a:cs typeface="Arial" panose="020B0604020202020204" pitchFamily="34" charset="0"/>
                <a:sym typeface="+mn-ea"/>
              </a:rPr>
              <a:t>对应方式有两种：</a:t>
            </a:r>
            <a:r>
              <a:rPr lang="en-US" altLang="zh-CN" sz="1600">
                <a:sym typeface="+mn-ea"/>
              </a:rPr>
              <a:t>1</a:t>
            </a:r>
            <a:r>
              <a:rPr lang="zh-CN" altLang="en-US" sz="1600">
                <a:cs typeface="Arial" panose="020B0604020202020204" pitchFamily="34" charset="0"/>
                <a:sym typeface="+mn-ea"/>
              </a:rPr>
              <a:t>个分级标签对应</a:t>
            </a:r>
            <a:r>
              <a:rPr lang="en-US" altLang="zh-CN" sz="1600">
                <a:sym typeface="+mn-ea"/>
              </a:rPr>
              <a:t>1</a:t>
            </a:r>
            <a:r>
              <a:rPr lang="zh-CN" altLang="en-US" sz="1600">
                <a:cs typeface="Arial" panose="020B0604020202020204" pitchFamily="34" charset="0"/>
                <a:sym typeface="+mn-ea"/>
              </a:rPr>
              <a:t>个文档，或者</a:t>
            </a:r>
            <a:r>
              <a:rPr lang="en-US" altLang="zh-CN" sz="1600">
                <a:sym typeface="+mn-ea"/>
              </a:rPr>
              <a:t>1</a:t>
            </a:r>
            <a:r>
              <a:rPr lang="zh-CN" altLang="en-US" sz="1600">
                <a:cs typeface="Arial" panose="020B0604020202020204" pitchFamily="34" charset="0"/>
                <a:sym typeface="+mn-ea"/>
              </a:rPr>
              <a:t>个分级标签对应特定</a:t>
            </a:r>
            <a:r>
              <a:rPr lang="en-US" altLang="zh-CN" sz="1600">
                <a:sym typeface="+mn-ea"/>
              </a:rPr>
              <a:t>URL</a:t>
            </a:r>
            <a:r>
              <a:rPr lang="zh-CN" altLang="en-US" sz="1600">
                <a:cs typeface="Arial" panose="020B0604020202020204" pitchFamily="34" charset="0"/>
                <a:sym typeface="+mn-ea"/>
              </a:rPr>
              <a:t>目录下的所有文档。</a:t>
            </a:r>
            <a:endParaRPr lang="zh-CN" altLang="en-US" sz="1600">
              <a:cs typeface="Arial" panose="020B0604020202020204" pitchFamily="34" charset="0"/>
              <a:sym typeface="+mn-ea"/>
            </a:endParaRPr>
          </a:p>
          <a:p>
            <a:pPr marL="914400" lvl="3"/>
            <a:r>
              <a:rPr lang="zh-CN" altLang="en-US" sz="1660">
                <a:cs typeface="Arial" panose="020B0604020202020204" pitchFamily="34" charset="0"/>
                <a:sym typeface="+mn-ea"/>
              </a:rPr>
              <a:t>标签局为用户提供分级标签的查询服务，用户向标签局发起</a:t>
            </a:r>
            <a:r>
              <a:rPr lang="en-US" altLang="zh-CN" sz="1660">
                <a:sym typeface="+mn-ea"/>
              </a:rPr>
              <a:t>URL</a:t>
            </a:r>
            <a:r>
              <a:rPr lang="zh-CN" altLang="en-US" sz="1660">
                <a:cs typeface="Arial" panose="020B0604020202020204" pitchFamily="34" charset="0"/>
                <a:sym typeface="+mn-ea"/>
              </a:rPr>
              <a:t>请求，标签局向用户返回该</a:t>
            </a:r>
            <a:r>
              <a:rPr lang="en-US" altLang="zh-CN" sz="1660">
                <a:sym typeface="+mn-ea"/>
              </a:rPr>
              <a:t>URL</a:t>
            </a:r>
            <a:r>
              <a:rPr lang="zh-CN" altLang="en-US" sz="1660">
                <a:cs typeface="Arial" panose="020B0604020202020204" pitchFamily="34" charset="0"/>
                <a:sym typeface="+mn-ea"/>
              </a:rPr>
              <a:t>对应的分级标签，然后监管中心可以根据标签局返回的分级标签，实施过滤行为。</a:t>
            </a:r>
            <a:endParaRPr lang="zh-CN" altLang="en-US" sz="1660">
              <a:cs typeface="Arial" panose="020B0604020202020204" pitchFamily="34" charset="0"/>
            </a:endParaRPr>
          </a:p>
          <a:p>
            <a:pPr lvl="1"/>
            <a:endParaRPr lang="zh-CN" altLang="en-US" sz="2000">
              <a:ea typeface="Arial" panose="020B0604020202020204" pitchFamily="34" charset="0"/>
            </a:endParaRPr>
          </a:p>
        </p:txBody>
      </p:sp>
      <p:pic>
        <p:nvPicPr>
          <p:cNvPr id="2" name="图片 1"/>
          <p:cNvPicPr>
            <a:picLocks noChangeAspect="1"/>
          </p:cNvPicPr>
          <p:nvPr/>
        </p:nvPicPr>
        <p:blipFill>
          <a:blip r:embed="rId1"/>
          <a:stretch>
            <a:fillRect/>
          </a:stretch>
        </p:blipFill>
        <p:spPr>
          <a:xfrm>
            <a:off x="2173605" y="4892675"/>
            <a:ext cx="5181600" cy="1621790"/>
          </a:xfrm>
          <a:prstGeom prst="rect">
            <a:avLst/>
          </a:prstGeom>
        </p:spPr>
      </p:pic>
      <p:sp>
        <p:nvSpPr>
          <p:cNvPr id="7" name="标题 1"/>
          <p:cNvSpPr>
            <a:spLocks noGrp="1"/>
          </p:cNvSpPr>
          <p:nvPr>
            <p:ph type="title"/>
          </p:nvPr>
        </p:nvSpPr>
        <p:spPr>
          <a:xfrm>
            <a:off x="574675" y="304801"/>
            <a:ext cx="8001000" cy="891952"/>
          </a:xfrm>
        </p:spPr>
        <p:txBody>
          <a:bodyPr anchor="b"/>
          <a:lstStyle/>
          <a:p>
            <a:r>
              <a:rPr lang="en-US" altLang="zh-CN" dirty="0" err="1" smtClean="0"/>
              <a:t>7.1</a:t>
            </a:r>
            <a:r>
              <a:rPr lang="en-US" altLang="zh-CN" dirty="0" err="1"/>
              <a:t>网络内容监管</a:t>
            </a:r>
            <a:r>
              <a:rPr lang="en-US" altLang="zh-CN" dirty="0"/>
              <a:t>-</a:t>
            </a:r>
            <a:r>
              <a:rPr lang="zh-CN" altLang="en-US" dirty="0"/>
              <a:t>内容分级审查</a:t>
            </a:r>
            <a:endParaRPr lang="zh-CN" altLang="en-US" dirty="0"/>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72390" y="1322070"/>
            <a:ext cx="8971915" cy="4267200"/>
          </a:xfrm>
        </p:spPr>
        <p:txBody>
          <a:bodyPr>
            <a:normAutofit/>
          </a:bodyPr>
          <a:lstStyle/>
          <a:p>
            <a: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pPr>
            <a:r>
              <a:rPr kumimoji="0" lang="zh-CN" altLang="en-US" sz="1800" b="0" i="0" u="none" strike="noStrike" kern="0" cap="none" spc="0" normalizeH="0" baseline="0" noProof="1">
                <a:solidFill>
                  <a:schemeClr val="tx1"/>
                </a:solidFill>
                <a:latin typeface="+mj-lt"/>
              </a:rPr>
              <a:t>对识别的标签实施审核</a:t>
            </a:r>
            <a:endParaRPr kumimoji="0" lang="en-US" altLang="zh-CN" sz="1800" b="0" i="0" u="none" strike="noStrike" kern="0" cap="none" spc="0" normalizeH="0" baseline="0" noProof="1">
              <a:solidFill>
                <a:schemeClr val="tx1"/>
              </a:solidFill>
              <a:latin typeface="+mj-lt"/>
            </a:endParaRPr>
          </a:p>
          <a:p>
            <a: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pPr>
            <a:r>
              <a:rPr kumimoji="0" lang="zh-CN" altLang="en-US" sz="1800" b="0" i="0" u="none" strike="noStrike" kern="0" cap="none" spc="0" normalizeH="0" baseline="0" noProof="1">
                <a:solidFill>
                  <a:schemeClr val="tx1"/>
                </a:solidFill>
                <a:latin typeface="+mj-lt"/>
              </a:rPr>
              <a:t>中间模式</a:t>
            </a:r>
            <a:endParaRPr kumimoji="0" lang="en-US" altLang="zh-CN" sz="1800" b="0" i="0" u="none" strike="noStrike" kern="0" cap="none" spc="0" normalizeH="0" baseline="0" noProof="1">
              <a:solidFill>
                <a:schemeClr val="tx1"/>
              </a:solidFill>
              <a:latin typeface="+mj-lt"/>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1600" b="0" i="0" u="none" strike="noStrike" kern="0" cap="none" spc="0" normalizeH="0" baseline="0" noProof="1">
                <a:solidFill>
                  <a:schemeClr val="tx1"/>
                </a:solidFill>
                <a:latin typeface="+mj-lt"/>
                <a:cs typeface="+mn-ea"/>
              </a:rPr>
              <a:t>包含过滤中心与监管中心两个机制，它们可以作为代理服务器配置于信息发布源和信息受众的信息通路上，管理流过的一切信息内容。</a:t>
            </a:r>
            <a:endParaRPr kumimoji="0" lang="en-US" altLang="zh-CN" sz="1600" b="0" i="0" u="none" strike="noStrike" kern="0" cap="none" spc="0" normalizeH="0" baseline="0" noProof="1">
              <a:solidFill>
                <a:schemeClr val="tx1"/>
              </a:solidFill>
              <a:latin typeface="+mj-lt"/>
              <a:cs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1600" b="0" i="0" u="none" strike="noStrike" kern="0" cap="none" spc="0" normalizeH="0" baseline="0" noProof="1">
                <a:solidFill>
                  <a:schemeClr val="tx1"/>
                </a:solidFill>
                <a:latin typeface="+mj-lt"/>
                <a:cs typeface="+mn-ea"/>
              </a:rPr>
              <a:t>过滤中心通过识别信息内容携带的分级标签，依照预先设置的过滤策略实现对信息的过滤管理。</a:t>
            </a:r>
            <a:endParaRPr kumimoji="0" lang="zh-CN" altLang="en-US" sz="1600" b="0" i="0" u="none" strike="noStrike" kern="0" cap="none" spc="0" normalizeH="0" baseline="0" noProof="1">
              <a:solidFill>
                <a:schemeClr val="tx1"/>
              </a:solidFill>
              <a:latin typeface="+mj-lt"/>
              <a:cs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kumimoji="0" lang="zh-CN" altLang="en-US" sz="1600" b="0" i="0" u="none" strike="noStrike" kern="0" cap="none" spc="0" normalizeH="0" baseline="0" noProof="1">
                <a:solidFill>
                  <a:schemeClr val="tx1"/>
                </a:solidFill>
                <a:latin typeface="+mj-lt"/>
                <a:cs typeface="+mn-ea"/>
              </a:rPr>
              <a:t>监管中心的主要职责是监控信息内容分级标签的准确性和合法性，先于过滤中心拦截含有非法分级标签的信息内容。</a:t>
            </a:r>
            <a:endParaRPr kumimoji="0" lang="zh-CN" altLang="en-US" sz="1600" b="0" i="0" u="none" strike="noStrike" kern="0" cap="none" spc="0" normalizeH="0" baseline="0" noProof="1">
              <a:solidFill>
                <a:schemeClr val="tx1"/>
              </a:solidFill>
              <a:latin typeface="+mj-lt"/>
              <a:cs typeface="+mn-ea"/>
            </a:endParaRPr>
          </a:p>
          <a:p>
            <a:pPr marL="285750" marR="0" lvl="0"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r>
              <a:rPr lang="zh-CN" altLang="en-US" sz="1800" dirty="0">
                <a:latin typeface="+mj-lt"/>
                <a:sym typeface="+mn-ea"/>
              </a:rPr>
              <a:t>客户端过滤模式</a:t>
            </a:r>
            <a:endParaRPr lang="en-US" altLang="zh-CN" sz="1800" dirty="0">
              <a:latin typeface="+mj-lt"/>
            </a:endParaRPr>
          </a:p>
          <a:p>
            <a:pPr marL="742950" lvl="1" indent="-285750" algn="l" defTabSz="914400" eaLnBrk="1" hangingPunct="1">
              <a:buSzPct val="55000"/>
            </a:pPr>
            <a:r>
              <a:rPr lang="zh-CN" altLang="en-US" sz="1600" dirty="0">
                <a:latin typeface="+mj-lt"/>
                <a:cs typeface="+mn-ea"/>
                <a:sym typeface="+mn-ea"/>
              </a:rPr>
              <a:t>客户端软件模式利用客户端的外插式软件或一些高级浏览器（如IE5.0以上版本）自带的分级审查工具，按照分级标准中心颁布的分级标准，对已添加分级标准的页面进行过滤，过滤之前同样需要监管中心进行安全监管。</a:t>
            </a:r>
            <a:endParaRPr lang="zh-CN" altLang="en-US" sz="1600" dirty="0">
              <a:latin typeface="+mj-lt"/>
              <a:cs typeface="+mn-ea"/>
            </a:endParaRPr>
          </a:p>
          <a:p>
            <a:pPr marL="285750" marR="0" lvl="0"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pPr>
            <a:endParaRPr kumimoji="0" lang="zh-CN" altLang="en-US" sz="1600" b="0" i="0" u="none" strike="noStrike" kern="0" cap="none" spc="0" normalizeH="0" baseline="0" noProof="1">
              <a:solidFill>
                <a:schemeClr val="tx1"/>
              </a:solidFill>
              <a:latin typeface="+mj-lt"/>
              <a:cs typeface="+mn-ea"/>
            </a:endParaRPr>
          </a:p>
        </p:txBody>
      </p:sp>
      <p:pic>
        <p:nvPicPr>
          <p:cNvPr id="23" name="图片 22"/>
          <p:cNvPicPr>
            <a:picLocks noChangeAspect="1"/>
          </p:cNvPicPr>
          <p:nvPr/>
        </p:nvPicPr>
        <p:blipFill>
          <a:blip r:embed="rId1"/>
          <a:stretch>
            <a:fillRect/>
          </a:stretch>
        </p:blipFill>
        <p:spPr>
          <a:xfrm>
            <a:off x="3563887" y="4531027"/>
            <a:ext cx="4351387" cy="2369518"/>
          </a:xfrm>
          <a:prstGeom prst="rect">
            <a:avLst/>
          </a:prstGeom>
        </p:spPr>
      </p:pic>
      <p:sp>
        <p:nvSpPr>
          <p:cNvPr id="7" name="标题 1"/>
          <p:cNvSpPr>
            <a:spLocks noGrp="1"/>
          </p:cNvSpPr>
          <p:nvPr>
            <p:ph type="title"/>
          </p:nvPr>
        </p:nvSpPr>
        <p:spPr>
          <a:xfrm>
            <a:off x="574675" y="304801"/>
            <a:ext cx="8001000" cy="891952"/>
          </a:xfrm>
        </p:spPr>
        <p:txBody>
          <a:bodyPr anchor="b"/>
          <a:lstStyle/>
          <a:p>
            <a:r>
              <a:rPr lang="en-US" altLang="zh-CN" dirty="0" err="1" smtClean="0"/>
              <a:t>7.1</a:t>
            </a:r>
            <a:r>
              <a:rPr lang="en-US" altLang="zh-CN" dirty="0" err="1"/>
              <a:t>网络内容监管</a:t>
            </a:r>
            <a:r>
              <a:rPr lang="en-US" altLang="zh-CN" dirty="0"/>
              <a:t>-</a:t>
            </a:r>
            <a:r>
              <a:rPr lang="zh-CN" altLang="en-US" dirty="0"/>
              <a:t>内容分级审查</a:t>
            </a:r>
            <a:endParaRPr lang="zh-CN" altLang="en-US" dirty="0"/>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88085" y="1941324"/>
            <a:ext cx="3888105" cy="490220"/>
          </a:xfrm>
          <a:prstGeom prst="roundRect">
            <a:avLst/>
          </a:prstGeom>
          <a:solidFill>
            <a:schemeClr val="bg1">
              <a:lumMod val="85000"/>
            </a:schemeClr>
          </a:solid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8195" name="Rectangle 3"/>
          <p:cNvSpPr>
            <a:spLocks noGrp="1" noChangeArrowheads="1"/>
          </p:cNvSpPr>
          <p:nvPr>
            <p:ph type="body" idx="1"/>
          </p:nvPr>
        </p:nvSpPr>
        <p:spPr>
          <a:xfrm>
            <a:off x="683260" y="1029970"/>
            <a:ext cx="7772400" cy="3983206"/>
          </a:xfrm>
        </p:spPr>
        <p:txBody>
          <a:bodyPr/>
          <a:lstStyle/>
          <a:p>
            <a:pPr marL="0" indent="0">
              <a:lnSpc>
                <a:spcPct val="90000"/>
              </a:lnSpc>
              <a:buNone/>
            </a:pPr>
            <a:endParaRPr lang="zh-CN" altLang="en-US" dirty="0"/>
          </a:p>
          <a:p>
            <a:pPr>
              <a:lnSpc>
                <a:spcPct val="90000"/>
              </a:lnSpc>
            </a:pPr>
            <a:r>
              <a:rPr lang="en-US" altLang="zh-CN" dirty="0"/>
              <a:t>7</a:t>
            </a:r>
            <a:r>
              <a:rPr lang="en-US" altLang="zh-CN" dirty="0" smtClean="0"/>
              <a:t>.1 </a:t>
            </a:r>
            <a:r>
              <a:rPr lang="zh-CN" altLang="en-US" dirty="0"/>
              <a:t>网络内容监管</a:t>
            </a:r>
            <a:endParaRPr lang="en-US" altLang="zh-CN" dirty="0"/>
          </a:p>
          <a:p>
            <a:pPr>
              <a:lnSpc>
                <a:spcPct val="90000"/>
              </a:lnSpc>
            </a:pPr>
            <a:r>
              <a:rPr lang="en-US" altLang="zh-CN" dirty="0"/>
              <a:t>7</a:t>
            </a:r>
            <a:r>
              <a:rPr lang="en-US" altLang="zh-CN" dirty="0" smtClean="0"/>
              <a:t>.2 </a:t>
            </a:r>
            <a:r>
              <a:rPr lang="zh-CN" altLang="en-US" dirty="0">
                <a:sym typeface="+mn-ea"/>
              </a:rPr>
              <a:t>非法内容过滤</a:t>
            </a:r>
            <a:endParaRPr lang="zh-CN" altLang="en-US" dirty="0"/>
          </a:p>
          <a:p>
            <a:pPr>
              <a:lnSpc>
                <a:spcPct val="90000"/>
              </a:lnSpc>
            </a:pPr>
            <a:r>
              <a:rPr lang="en-US" altLang="zh-CN" dirty="0"/>
              <a:t>7</a:t>
            </a:r>
            <a:r>
              <a:rPr lang="en-US" altLang="zh-CN" dirty="0" smtClean="0"/>
              <a:t>.3 </a:t>
            </a:r>
            <a:r>
              <a:rPr lang="zh-CN" altLang="en-US" dirty="0">
                <a:sym typeface="+mn-ea"/>
              </a:rPr>
              <a:t>舆情分析</a:t>
            </a:r>
            <a:endParaRPr lang="zh-CN" altLang="en-US" dirty="0"/>
          </a:p>
          <a:p>
            <a:pPr>
              <a:lnSpc>
                <a:spcPct val="90000"/>
              </a:lnSpc>
            </a:pPr>
            <a:r>
              <a:rPr lang="en-US" altLang="zh-CN" dirty="0"/>
              <a:t>7</a:t>
            </a:r>
            <a:r>
              <a:rPr lang="en-US" altLang="zh-CN" dirty="0" smtClean="0"/>
              <a:t>.4 </a:t>
            </a:r>
            <a:r>
              <a:rPr lang="zh-CN" altLang="en-US" dirty="0"/>
              <a:t>应用案例分析</a:t>
            </a:r>
            <a:endParaRPr lang="zh-CN" altLang="en-US" dirty="0"/>
          </a:p>
          <a:p>
            <a:pPr lvl="1">
              <a:lnSpc>
                <a:spcPct val="90000"/>
              </a:lnSpc>
            </a:pPr>
            <a:endParaRPr lang="zh-CN" altLang="en-US" dirty="0"/>
          </a:p>
        </p:txBody>
      </p:sp>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zh-CN" altLang="en-US" sz="3200" b="1" dirty="0">
                <a:latin typeface="+mj-ea"/>
                <a:ea typeface="+mj-ea"/>
                <a:cs typeface="Tahoma" panose="020B0604030504040204" pitchFamily="34" charset="0"/>
              </a:rPr>
              <a:t>本章内容</a:t>
            </a:r>
            <a:endParaRPr lang="zh-CN" altLang="en-US" sz="3200" b="1" dirty="0">
              <a:latin typeface="+mj-ea"/>
              <a:ea typeface="+mj-ea"/>
              <a:cs typeface="Tahoma" panose="020B060403050404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ChangeArrowheads="1"/>
          </p:cNvSpPr>
          <p:nvPr/>
        </p:nvSpPr>
        <p:spPr bwMode="auto">
          <a:xfrm>
            <a:off x="108520" y="1052736"/>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50884" name="Object 4"/>
          <p:cNvGraphicFramePr>
            <a:graphicFrameLocks noChangeAspect="1"/>
          </p:cNvGraphicFramePr>
          <p:nvPr/>
        </p:nvGraphicFramePr>
        <p:xfrm>
          <a:off x="791145" y="1214661"/>
          <a:ext cx="7489825" cy="4967288"/>
        </p:xfrm>
        <a:graphic>
          <a:graphicData uri="http://schemas.openxmlformats.org/presentationml/2006/ole">
            <mc:AlternateContent xmlns:mc="http://schemas.openxmlformats.org/markup-compatibility/2006">
              <mc:Choice xmlns:v="urn:schemas-microsoft-com:vml" Requires="v">
                <p:oleObj spid="_x0000_s64159" name="Visio" r:id="rId1" imgW="6412230" imgH="4255770" progId="Visio.Drawing.11">
                  <p:embed/>
                </p:oleObj>
              </mc:Choice>
              <mc:Fallback>
                <p:oleObj name="Visio" r:id="rId1" imgW="6412230" imgH="4255770" progId="Visio.Drawing.11">
                  <p:embed/>
                  <p:pic>
                    <p:nvPicPr>
                      <p:cNvPr id="0" name="图片 636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45" y="1214661"/>
                        <a:ext cx="74898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0888" name="Rectangle 8"/>
          <p:cNvSpPr>
            <a:spLocks noChangeArrowheads="1"/>
          </p:cNvSpPr>
          <p:nvPr/>
        </p:nvSpPr>
        <p:spPr bwMode="auto">
          <a:xfrm>
            <a:off x="733995" y="1548036"/>
            <a:ext cx="1871662" cy="4679950"/>
          </a:xfrm>
          <a:prstGeom prst="rect">
            <a:avLst/>
          </a:prstGeom>
          <a:noFill/>
          <a:ln w="38100" algn="ctr">
            <a:solidFill>
              <a:srgbClr val="FF0000"/>
            </a:solidFill>
            <a:prstDash val="dash"/>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0889" name="Rectangle 9"/>
          <p:cNvSpPr>
            <a:spLocks noChangeArrowheads="1"/>
          </p:cNvSpPr>
          <p:nvPr/>
        </p:nvSpPr>
        <p:spPr bwMode="auto">
          <a:xfrm>
            <a:off x="2808857" y="1575024"/>
            <a:ext cx="1871663" cy="4679950"/>
          </a:xfrm>
          <a:prstGeom prst="rect">
            <a:avLst/>
          </a:prstGeom>
          <a:noFill/>
          <a:ln w="38100" algn="ctr">
            <a:solidFill>
              <a:srgbClr val="FFFF00"/>
            </a:solidFill>
            <a:prstDash val="dash"/>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0890" name="Rectangle 10"/>
          <p:cNvSpPr>
            <a:spLocks noChangeArrowheads="1"/>
          </p:cNvSpPr>
          <p:nvPr/>
        </p:nvSpPr>
        <p:spPr bwMode="auto">
          <a:xfrm>
            <a:off x="4896420" y="1417861"/>
            <a:ext cx="1871662" cy="4824413"/>
          </a:xfrm>
          <a:prstGeom prst="rect">
            <a:avLst/>
          </a:prstGeom>
          <a:noFill/>
          <a:ln w="38100" algn="ctr">
            <a:solidFill>
              <a:srgbClr val="00FF00"/>
            </a:solidFill>
            <a:prstDash val="dash"/>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0892" name="Rectangle 12"/>
          <p:cNvSpPr>
            <a:spLocks noChangeArrowheads="1"/>
          </p:cNvSpPr>
          <p:nvPr/>
        </p:nvSpPr>
        <p:spPr bwMode="auto">
          <a:xfrm>
            <a:off x="7992045" y="1430561"/>
            <a:ext cx="865187" cy="4824413"/>
          </a:xfrm>
          <a:prstGeom prst="rect">
            <a:avLst/>
          </a:prstGeom>
          <a:noFill/>
          <a:ln w="38100" algn="ctr">
            <a:solidFill>
              <a:srgbClr val="00FF00"/>
            </a:solidFill>
            <a:prstDash val="dash"/>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r>
              <a:rPr lang="zh-CN" altLang="en-US">
                <a:effectLst>
                  <a:outerShdw blurRad="38100" dist="38100" dir="2700000" algn="tl">
                    <a:srgbClr val="000000"/>
                  </a:outerShdw>
                </a:effectLst>
              </a:rPr>
              <a:t>信</a:t>
            </a:r>
            <a:endParaRPr lang="zh-CN" altLang="en-US">
              <a:effectLst>
                <a:outerShdw blurRad="38100" dist="38100" dir="2700000" algn="tl">
                  <a:srgbClr val="000000"/>
                </a:outerShdw>
              </a:effectLst>
            </a:endParaRPr>
          </a:p>
          <a:p>
            <a:pPr>
              <a:defRPr/>
            </a:pPr>
            <a:r>
              <a:rPr lang="zh-CN" altLang="en-US">
                <a:effectLst>
                  <a:outerShdw blurRad="38100" dist="38100" dir="2700000" algn="tl">
                    <a:srgbClr val="000000"/>
                  </a:outerShdw>
                </a:effectLst>
              </a:rPr>
              <a:t>息</a:t>
            </a:r>
            <a:endParaRPr lang="zh-CN" altLang="en-US">
              <a:effectLst>
                <a:outerShdw blurRad="38100" dist="38100" dir="2700000" algn="tl">
                  <a:srgbClr val="000000"/>
                </a:outerShdw>
              </a:effectLst>
            </a:endParaRPr>
          </a:p>
          <a:p>
            <a:pPr>
              <a:defRPr/>
            </a:pPr>
            <a:r>
              <a:rPr lang="zh-CN" altLang="en-US">
                <a:effectLst>
                  <a:outerShdw blurRad="38100" dist="38100" dir="2700000" algn="tl">
                    <a:srgbClr val="000000"/>
                  </a:outerShdw>
                </a:effectLst>
              </a:rPr>
              <a:t>内</a:t>
            </a:r>
            <a:endParaRPr lang="zh-CN" altLang="en-US">
              <a:effectLst>
                <a:outerShdw blurRad="38100" dist="38100" dir="2700000" algn="tl">
                  <a:srgbClr val="000000"/>
                </a:outerShdw>
              </a:effectLst>
            </a:endParaRPr>
          </a:p>
          <a:p>
            <a:pPr>
              <a:defRPr/>
            </a:pPr>
            <a:r>
              <a:rPr lang="zh-CN" altLang="en-US">
                <a:effectLst>
                  <a:outerShdw blurRad="38100" dist="38100" dir="2700000" algn="tl">
                    <a:srgbClr val="000000"/>
                  </a:outerShdw>
                </a:effectLst>
              </a:rPr>
              <a:t>容</a:t>
            </a:r>
            <a:endParaRPr lang="zh-CN" altLang="en-US">
              <a:effectLst>
                <a:outerShdw blurRad="38100" dist="38100" dir="2700000" algn="tl">
                  <a:srgbClr val="000000"/>
                </a:outerShdw>
              </a:effectLst>
            </a:endParaRPr>
          </a:p>
          <a:p>
            <a:pPr>
              <a:defRPr/>
            </a:pPr>
            <a:r>
              <a:rPr lang="zh-CN" altLang="en-US">
                <a:effectLst>
                  <a:outerShdw blurRad="38100" dist="38100" dir="2700000" algn="tl">
                    <a:srgbClr val="000000"/>
                  </a:outerShdw>
                </a:effectLst>
              </a:rPr>
              <a:t>审</a:t>
            </a:r>
            <a:endParaRPr lang="zh-CN" altLang="en-US">
              <a:effectLst>
                <a:outerShdw blurRad="38100" dist="38100" dir="2700000" algn="tl">
                  <a:srgbClr val="000000"/>
                </a:outerShdw>
              </a:effectLst>
            </a:endParaRPr>
          </a:p>
          <a:p>
            <a:pPr>
              <a:defRPr/>
            </a:pPr>
            <a:r>
              <a:rPr lang="zh-CN" altLang="en-US">
                <a:effectLst>
                  <a:outerShdw blurRad="38100" dist="38100" dir="2700000" algn="tl">
                    <a:srgbClr val="000000"/>
                  </a:outerShdw>
                </a:effectLst>
              </a:rPr>
              <a:t>计</a:t>
            </a:r>
            <a:endParaRPr lang="zh-CN" altLang="en-US">
              <a:effectLst>
                <a:outerShdw blurRad="38100" dist="38100" dir="2700000" algn="tl">
                  <a:srgbClr val="000000"/>
                </a:outerShdw>
              </a:effectLst>
            </a:endParaRPr>
          </a:p>
        </p:txBody>
      </p:sp>
      <p:sp>
        <p:nvSpPr>
          <p:cNvPr id="9" name="Rectangle 2"/>
          <p:cNvSpPr txBox="1">
            <a:spLocks noChangeArrowheads="1"/>
          </p:cNvSpPr>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0884"/>
                                        </p:tgtEl>
                                        <p:attrNameLst>
                                          <p:attrName>style.visibility</p:attrName>
                                        </p:attrNameLst>
                                      </p:cBhvr>
                                      <p:to>
                                        <p:strVal val="visible"/>
                                      </p:to>
                                    </p:set>
                                    <p:anim calcmode="lin" valueType="num">
                                      <p:cBhvr>
                                        <p:cTn id="7" dur="500" fill="hold"/>
                                        <p:tgtEl>
                                          <p:spTgt spid="250884"/>
                                        </p:tgtEl>
                                        <p:attrNameLst>
                                          <p:attrName>ppt_w</p:attrName>
                                        </p:attrNameLst>
                                      </p:cBhvr>
                                      <p:tavLst>
                                        <p:tav tm="0">
                                          <p:val>
                                            <p:fltVal val="0"/>
                                          </p:val>
                                        </p:tav>
                                        <p:tav tm="100000">
                                          <p:val>
                                            <p:strVal val="#ppt_w"/>
                                          </p:val>
                                        </p:tav>
                                      </p:tavLst>
                                    </p:anim>
                                    <p:anim calcmode="lin" valueType="num">
                                      <p:cBhvr>
                                        <p:cTn id="8" dur="500" fill="hold"/>
                                        <p:tgtEl>
                                          <p:spTgt spid="25088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50888"/>
                                        </p:tgtEl>
                                        <p:attrNameLst>
                                          <p:attrName>style.visibility</p:attrName>
                                        </p:attrNameLst>
                                      </p:cBhvr>
                                      <p:to>
                                        <p:strVal val="visible"/>
                                      </p:to>
                                    </p:set>
                                    <p:anim calcmode="lin" valueType="num">
                                      <p:cBhvr additive="base">
                                        <p:cTn id="13" dur="500" fill="hold"/>
                                        <p:tgtEl>
                                          <p:spTgt spid="250888"/>
                                        </p:tgtEl>
                                        <p:attrNameLst>
                                          <p:attrName>ppt_x</p:attrName>
                                        </p:attrNameLst>
                                      </p:cBhvr>
                                      <p:tavLst>
                                        <p:tav tm="0">
                                          <p:val>
                                            <p:strVal val="#ppt_x"/>
                                          </p:val>
                                        </p:tav>
                                        <p:tav tm="100000">
                                          <p:val>
                                            <p:strVal val="#ppt_x"/>
                                          </p:val>
                                        </p:tav>
                                      </p:tavLst>
                                    </p:anim>
                                    <p:anim calcmode="lin" valueType="num">
                                      <p:cBhvr additive="base">
                                        <p:cTn id="14" dur="500" fill="hold"/>
                                        <p:tgtEl>
                                          <p:spTgt spid="25088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50889"/>
                                        </p:tgtEl>
                                        <p:attrNameLst>
                                          <p:attrName>style.visibility</p:attrName>
                                        </p:attrNameLst>
                                      </p:cBhvr>
                                      <p:to>
                                        <p:strVal val="visible"/>
                                      </p:to>
                                    </p:set>
                                    <p:anim calcmode="lin" valueType="num">
                                      <p:cBhvr additive="base">
                                        <p:cTn id="19" dur="500" fill="hold"/>
                                        <p:tgtEl>
                                          <p:spTgt spid="250889"/>
                                        </p:tgtEl>
                                        <p:attrNameLst>
                                          <p:attrName>ppt_x</p:attrName>
                                        </p:attrNameLst>
                                      </p:cBhvr>
                                      <p:tavLst>
                                        <p:tav tm="0">
                                          <p:val>
                                            <p:strVal val="#ppt_x"/>
                                          </p:val>
                                        </p:tav>
                                        <p:tav tm="100000">
                                          <p:val>
                                            <p:strVal val="#ppt_x"/>
                                          </p:val>
                                        </p:tav>
                                      </p:tavLst>
                                    </p:anim>
                                    <p:anim calcmode="lin" valueType="num">
                                      <p:cBhvr additive="base">
                                        <p:cTn id="20" dur="500" fill="hold"/>
                                        <p:tgtEl>
                                          <p:spTgt spid="25088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50890"/>
                                        </p:tgtEl>
                                        <p:attrNameLst>
                                          <p:attrName>style.visibility</p:attrName>
                                        </p:attrNameLst>
                                      </p:cBhvr>
                                      <p:to>
                                        <p:strVal val="visible"/>
                                      </p:to>
                                    </p:set>
                                    <p:anim calcmode="lin" valueType="num">
                                      <p:cBhvr additive="base">
                                        <p:cTn id="25" dur="500" fill="hold"/>
                                        <p:tgtEl>
                                          <p:spTgt spid="250890"/>
                                        </p:tgtEl>
                                        <p:attrNameLst>
                                          <p:attrName>ppt_x</p:attrName>
                                        </p:attrNameLst>
                                      </p:cBhvr>
                                      <p:tavLst>
                                        <p:tav tm="0">
                                          <p:val>
                                            <p:strVal val="#ppt_x"/>
                                          </p:val>
                                        </p:tav>
                                        <p:tav tm="100000">
                                          <p:val>
                                            <p:strVal val="#ppt_x"/>
                                          </p:val>
                                        </p:tav>
                                      </p:tavLst>
                                    </p:anim>
                                    <p:anim calcmode="lin" valueType="num">
                                      <p:cBhvr additive="base">
                                        <p:cTn id="26" dur="500" fill="hold"/>
                                        <p:tgtEl>
                                          <p:spTgt spid="25089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50892"/>
                                        </p:tgtEl>
                                        <p:attrNameLst>
                                          <p:attrName>style.visibility</p:attrName>
                                        </p:attrNameLst>
                                      </p:cBhvr>
                                      <p:to>
                                        <p:strVal val="visible"/>
                                      </p:to>
                                    </p:set>
                                    <p:anim calcmode="lin" valueType="num">
                                      <p:cBhvr additive="base">
                                        <p:cTn id="31" dur="500" fill="hold"/>
                                        <p:tgtEl>
                                          <p:spTgt spid="250892"/>
                                        </p:tgtEl>
                                        <p:attrNameLst>
                                          <p:attrName>ppt_x</p:attrName>
                                        </p:attrNameLst>
                                      </p:cBhvr>
                                      <p:tavLst>
                                        <p:tav tm="0">
                                          <p:val>
                                            <p:strVal val="#ppt_x"/>
                                          </p:val>
                                        </p:tav>
                                        <p:tav tm="100000">
                                          <p:val>
                                            <p:strVal val="#ppt_x"/>
                                          </p:val>
                                        </p:tav>
                                      </p:tavLst>
                                    </p:anim>
                                    <p:anim calcmode="lin" valueType="num">
                                      <p:cBhvr additive="base">
                                        <p:cTn id="32" dur="500" fill="hold"/>
                                        <p:tgtEl>
                                          <p:spTgt spid="2508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8" grpId="0" bldLvl="0" animBg="1"/>
      <p:bldP spid="250889" grpId="0" bldLvl="0" animBg="1"/>
      <p:bldP spid="250890" grpId="0" bldLvl="0" animBg="1"/>
      <p:bldP spid="25089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683260" y="836711"/>
            <a:ext cx="7772400" cy="5668739"/>
          </a:xfrm>
        </p:spPr>
        <p:txBody>
          <a:bodyPr/>
          <a:lstStyle/>
          <a:p>
            <a:pPr marL="0" indent="0">
              <a:lnSpc>
                <a:spcPct val="90000"/>
              </a:lnSpc>
              <a:buNone/>
            </a:pPr>
            <a:endParaRPr lang="zh-CN" altLang="en-US" dirty="0"/>
          </a:p>
          <a:p>
            <a:pPr>
              <a:lnSpc>
                <a:spcPct val="90000"/>
              </a:lnSpc>
            </a:pPr>
            <a:r>
              <a:rPr lang="zh-CN" altLang="en-US" dirty="0"/>
              <a:t>文本内容获取</a:t>
            </a:r>
            <a:endParaRPr lang="zh-CN" altLang="en-US" dirty="0"/>
          </a:p>
          <a:p>
            <a:pPr lvl="1" algn="l">
              <a:lnSpc>
                <a:spcPct val="90000"/>
              </a:lnSpc>
              <a:buSzTx/>
            </a:pPr>
            <a:r>
              <a:rPr lang="zh-CN" altLang="zh-CN" sz="2400" dirty="0">
                <a:cs typeface="+mn-ea"/>
                <a:sym typeface="+mn-ea"/>
              </a:rPr>
              <a:t>主动获取：</a:t>
            </a:r>
            <a:r>
              <a:rPr lang="zh-CN" altLang="en-US" sz="2400" dirty="0">
                <a:cs typeface="+mn-ea"/>
                <a:sym typeface="+mn-ea"/>
              </a:rPr>
              <a:t>网络</a:t>
            </a:r>
            <a:r>
              <a:rPr lang="zh-CN" altLang="zh-CN" sz="2400" dirty="0">
                <a:cs typeface="+mn-ea"/>
                <a:sym typeface="+mn-ea"/>
              </a:rPr>
              <a:t>爬虫算法</a:t>
            </a:r>
            <a:endParaRPr lang="zh-CN" altLang="zh-CN" sz="2400" dirty="0">
              <a:cs typeface="+mn-ea"/>
            </a:endParaRPr>
          </a:p>
          <a:p>
            <a:pPr lvl="1" algn="l">
              <a:lnSpc>
                <a:spcPct val="90000"/>
              </a:lnSpc>
              <a:buSzTx/>
            </a:pPr>
            <a:r>
              <a:rPr lang="zh-CN" altLang="zh-CN" sz="2400" dirty="0">
                <a:cs typeface="+mn-ea"/>
                <a:sym typeface="+mn-ea"/>
              </a:rPr>
              <a:t>被动获取</a:t>
            </a:r>
            <a:r>
              <a:rPr lang="zh-CN" altLang="en-US" sz="2400" dirty="0">
                <a:cs typeface="+mn-ea"/>
                <a:sym typeface="+mn-ea"/>
              </a:rPr>
              <a:t>：网络监听</a:t>
            </a:r>
            <a:endParaRPr lang="zh-CN" altLang="zh-CN" dirty="0">
              <a:cs typeface="+mn-ea"/>
            </a:endParaRPr>
          </a:p>
          <a:p>
            <a:pPr>
              <a:lnSpc>
                <a:spcPct val="90000"/>
              </a:lnSpc>
            </a:pPr>
            <a:r>
              <a:rPr lang="zh-CN" altLang="en-US" dirty="0"/>
              <a:t>文本表示模型</a:t>
            </a:r>
            <a:endParaRPr lang="zh-CN" altLang="en-US" dirty="0"/>
          </a:p>
          <a:p>
            <a:pPr lvl="1">
              <a:lnSpc>
                <a:spcPct val="90000"/>
              </a:lnSpc>
            </a:pPr>
            <a:r>
              <a:rPr lang="zh-CN" altLang="en-US" dirty="0"/>
              <a:t>中文分词法</a:t>
            </a:r>
            <a:endParaRPr lang="zh-CN" altLang="en-US" dirty="0"/>
          </a:p>
          <a:p>
            <a:pPr lvl="1">
              <a:lnSpc>
                <a:spcPct val="90000"/>
              </a:lnSpc>
            </a:pPr>
            <a:r>
              <a:rPr lang="zh-CN" altLang="en-US" dirty="0"/>
              <a:t>向量空间模型</a:t>
            </a:r>
            <a:r>
              <a:rPr lang="en-US" altLang="zh-CN" dirty="0"/>
              <a:t>/</a:t>
            </a:r>
            <a:r>
              <a:rPr lang="zh-CN" altLang="en-US" dirty="0"/>
              <a:t>词向量模型</a:t>
            </a:r>
            <a:endParaRPr lang="zh-CN" altLang="en-US" dirty="0"/>
          </a:p>
          <a:p>
            <a:pPr>
              <a:lnSpc>
                <a:spcPct val="90000"/>
              </a:lnSpc>
            </a:pPr>
            <a:r>
              <a:rPr lang="zh-CN" altLang="en-US" dirty="0"/>
              <a:t>分类与聚类</a:t>
            </a:r>
            <a:endParaRPr lang="zh-CN" altLang="zh-CN" sz="2400" dirty="0"/>
          </a:p>
          <a:p>
            <a:pPr lvl="1">
              <a:lnSpc>
                <a:spcPct val="90000"/>
              </a:lnSpc>
            </a:pPr>
            <a:r>
              <a:rPr lang="zh-CN" altLang="zh-CN" sz="2400" dirty="0"/>
              <a:t>分类算法：贝叶斯分类</a:t>
            </a:r>
            <a:endParaRPr lang="en-US" altLang="zh-CN" sz="2400" dirty="0"/>
          </a:p>
          <a:p>
            <a:pPr lvl="1">
              <a:lnSpc>
                <a:spcPct val="90000"/>
              </a:lnSpc>
            </a:pPr>
            <a:r>
              <a:rPr lang="zh-CN" altLang="en-US" sz="2400" dirty="0"/>
              <a:t>聚类算法：</a:t>
            </a:r>
            <a:r>
              <a:rPr lang="en-US" altLang="zh-CN" sz="2400" dirty="0" err="1"/>
              <a:t>Kmeans</a:t>
            </a:r>
            <a:endParaRPr lang="zh-CN" altLang="en-US" dirty="0"/>
          </a:p>
        </p:txBody>
      </p:sp>
      <p:sp>
        <p:nvSpPr>
          <p:cNvPr id="6" name="灯片编号占位符 5"/>
          <p:cNvSpPr>
            <a:spLocks noGrp="1"/>
          </p:cNvSpPr>
          <p:nvPr>
            <p:ph type="sldNum" sz="quarter" idx="12"/>
          </p:nvPr>
        </p:nvSpPr>
        <p:spPr>
          <a:xfrm>
            <a:off x="6553200" y="6165726"/>
            <a:ext cx="1981200" cy="339725"/>
          </a:xfrm>
        </p:spPr>
        <p:txBody>
          <a:bodyPr/>
          <a:lstStyle/>
          <a:p>
            <a:fld id="{905A1CC5-D28A-4953-8980-D91BA4BDE5E9}" type="slidenum">
              <a:rPr lang="zh-CN" altLang="en-US"/>
            </a:fld>
            <a:endParaRPr lang="en-US" altLang="zh-CN"/>
          </a:p>
        </p:txBody>
      </p:sp>
      <p:sp>
        <p:nvSpPr>
          <p:cNvPr id="9" name="Rectangle 2"/>
          <p:cNvSpPr txBox="1">
            <a:spLocks noChangeArrowheads="1"/>
          </p:cNvSpPr>
          <p:nvPr>
            <p:custDataLst>
              <p:tags r:id="rId1"/>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endParaRPr lang="zh-CN" altLang="en-US" sz="4000"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4294967295"/>
          </p:nvPr>
        </p:nvSpPr>
        <p:spPr>
          <a:xfrm>
            <a:off x="468313" y="1556792"/>
            <a:ext cx="8229600" cy="4525963"/>
          </a:xfrm>
          <a:extLst>
            <a:ext uri="{909E8E84-426E-40DD-AFC4-6F175D3DCCD1}">
              <a14:hiddenFill xmlns:a14="http://schemas.microsoft.com/office/drawing/2010/main">
                <a:solidFill>
                  <a:srgbClr val="FFFFFF"/>
                </a:solidFill>
              </a14:hiddenFill>
            </a:ext>
          </a:extLst>
        </p:spPr>
        <p:txBody>
          <a:bodyPr/>
          <a:lstStyle/>
          <a:p>
            <a:pPr eaLnBrk="1" hangingPunct="1">
              <a:lnSpc>
                <a:spcPct val="120000"/>
              </a:lnSpc>
            </a:pPr>
            <a:r>
              <a:rPr lang="en-US" altLang="zh-CN" sz="2400" b="1" dirty="0">
                <a:latin typeface="+mj-ea"/>
              </a:rPr>
              <a:t>Web</a:t>
            </a:r>
            <a:r>
              <a:rPr lang="zh-CN" altLang="en-US" sz="2400" b="1" dirty="0">
                <a:latin typeface="+mj-ea"/>
              </a:rPr>
              <a:t>文本信息采集通过</a:t>
            </a:r>
            <a:r>
              <a:rPr lang="zh-CN" altLang="en-AU" sz="2400" b="1" dirty="0">
                <a:latin typeface="+mj-ea"/>
              </a:rPr>
              <a:t>一个 </a:t>
            </a:r>
            <a:r>
              <a:rPr lang="en-AU" altLang="zh-CN" sz="2400" b="1" dirty="0">
                <a:latin typeface="+mj-ea"/>
              </a:rPr>
              <a:t>web crawler( spider, or robot) </a:t>
            </a:r>
            <a:r>
              <a:rPr lang="zh-CN" altLang="en-AU" sz="2400" b="1" dirty="0">
                <a:latin typeface="+mj-ea"/>
              </a:rPr>
              <a:t>获取网络资源到本地机器上</a:t>
            </a:r>
            <a:endParaRPr lang="zh-CN" altLang="en-AU" sz="2400" b="1" dirty="0">
              <a:latin typeface="+mj-ea"/>
            </a:endParaRPr>
          </a:p>
          <a:p>
            <a:pPr eaLnBrk="1" hangingPunct="1">
              <a:lnSpc>
                <a:spcPct val="120000"/>
              </a:lnSpc>
            </a:pPr>
            <a:r>
              <a:rPr lang="zh-CN" altLang="en-AU" sz="2400" dirty="0">
                <a:latin typeface="楷体_GB2312" pitchFamily="49" charset="-122"/>
                <a:ea typeface="楷体_GB2312" pitchFamily="49" charset="-122"/>
              </a:rPr>
              <a:t>爬虫类型</a:t>
            </a:r>
            <a:endParaRPr lang="zh-CN" altLang="en-AU" sz="2400" dirty="0">
              <a:latin typeface="楷体_GB2312" pitchFamily="49" charset="-122"/>
              <a:ea typeface="楷体_GB2312" pitchFamily="49" charset="-122"/>
            </a:endParaRPr>
          </a:p>
          <a:p>
            <a:pPr lvl="2" eaLnBrk="1" hangingPunct="1">
              <a:lnSpc>
                <a:spcPct val="120000"/>
              </a:lnSpc>
            </a:pPr>
            <a:r>
              <a:rPr lang="zh-CN" altLang="en-AU" sz="2100" dirty="0">
                <a:latin typeface="楷体_GB2312" pitchFamily="49" charset="-122"/>
                <a:ea typeface="楷体_GB2312" pitchFamily="49" charset="-122"/>
              </a:rPr>
              <a:t>传统网络爬虫 </a:t>
            </a:r>
            <a:endParaRPr lang="en-US" altLang="zh-CN" sz="2100" dirty="0">
              <a:latin typeface="楷体_GB2312" pitchFamily="49" charset="-122"/>
              <a:ea typeface="楷体_GB2312" pitchFamily="49" charset="-122"/>
            </a:endParaRPr>
          </a:p>
          <a:p>
            <a:pPr lvl="2" eaLnBrk="1" hangingPunct="1">
              <a:lnSpc>
                <a:spcPct val="120000"/>
              </a:lnSpc>
            </a:pPr>
            <a:r>
              <a:rPr lang="zh-CN" altLang="en-US" sz="2100" dirty="0">
                <a:latin typeface="楷体_GB2312" pitchFamily="49" charset="-122"/>
                <a:ea typeface="楷体_GB2312" pitchFamily="49" charset="-122"/>
                <a:sym typeface="+mn-ea"/>
              </a:rPr>
              <a:t>增量式爬虫</a:t>
            </a:r>
            <a:endParaRPr lang="zh-CN" altLang="en-AU" sz="2100" dirty="0">
              <a:latin typeface="楷体_GB2312" pitchFamily="49" charset="-122"/>
              <a:ea typeface="楷体_GB2312" pitchFamily="49" charset="-122"/>
            </a:endParaRPr>
          </a:p>
          <a:p>
            <a:pPr lvl="2" eaLnBrk="1" hangingPunct="1">
              <a:lnSpc>
                <a:spcPct val="120000"/>
              </a:lnSpc>
            </a:pPr>
            <a:r>
              <a:rPr lang="zh-CN" altLang="en-US" sz="2100" dirty="0">
                <a:latin typeface="楷体_GB2312" pitchFamily="49" charset="-122"/>
                <a:ea typeface="楷体_GB2312" pitchFamily="49" charset="-122"/>
                <a:sym typeface="+mn-ea"/>
              </a:rPr>
              <a:t>垂直爬虫、垂直搜索</a:t>
            </a:r>
            <a:endParaRPr lang="en-AU" altLang="zh-CN" sz="2100" dirty="0">
              <a:latin typeface="楷体_GB2312" pitchFamily="49" charset="-122"/>
              <a:ea typeface="楷体_GB2312" pitchFamily="49" charset="-122"/>
            </a:endParaRPr>
          </a:p>
          <a:p>
            <a:pPr lvl="2" eaLnBrk="1" hangingPunct="1">
              <a:lnSpc>
                <a:spcPct val="120000"/>
              </a:lnSpc>
            </a:pPr>
            <a:r>
              <a:rPr lang="zh-CN" altLang="en-US" sz="2100" dirty="0">
                <a:latin typeface="楷体_GB2312" pitchFamily="49" charset="-122"/>
                <a:ea typeface="楷体_GB2312" pitchFamily="49" charset="-122"/>
                <a:sym typeface="+mn-ea"/>
              </a:rPr>
              <a:t>个性化搜索爬虫，</a:t>
            </a:r>
            <a:r>
              <a:rPr lang="en-AU" altLang="zh-CN" sz="2100" dirty="0">
                <a:latin typeface="Comic Sans MS" panose="030F0702030302020204" pitchFamily="66" charset="0"/>
                <a:ea typeface="楷体_GB2312" pitchFamily="49" charset="-122"/>
              </a:rPr>
              <a:t>…</a:t>
            </a:r>
            <a:endParaRPr lang="en-AU" altLang="zh-CN" sz="2100" dirty="0">
              <a:latin typeface="楷体_GB2312" pitchFamily="49" charset="-122"/>
              <a:ea typeface="楷体_GB2312" pitchFamily="49" charset="-122"/>
            </a:endParaRPr>
          </a:p>
          <a:p>
            <a:pPr eaLnBrk="1" hangingPunct="1">
              <a:buFont typeface="Wingdings" panose="05000000000000000000" pitchFamily="2" charset="2"/>
              <a:buNone/>
            </a:pPr>
            <a:endParaRPr lang="en-AU" altLang="zh-CN" dirty="0">
              <a:latin typeface="楷体_GB2312" pitchFamily="49" charset="-122"/>
              <a:ea typeface="楷体_GB2312" pitchFamily="49" charset="-122"/>
            </a:endParaRPr>
          </a:p>
        </p:txBody>
      </p:sp>
      <p:sp>
        <p:nvSpPr>
          <p:cNvPr id="9" name="Rectangle 2"/>
          <p:cNvSpPr txBox="1">
            <a:spLocks noChangeArrowheads="1"/>
          </p:cNvSpPr>
          <p:nvPr>
            <p:custDataLst>
              <p:tags r:id="rId1"/>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2"/>
          </p:nvPr>
        </p:nvSpPr>
        <p:spPr>
          <a:xfrm>
            <a:off x="946150" y="6248400"/>
            <a:ext cx="1905000" cy="457200"/>
          </a:xfrm>
        </p:spPr>
        <p:txBody>
          <a:bodyPr/>
          <a:lstStyle/>
          <a:p>
            <a:pPr algn="l">
              <a:defRPr/>
            </a:pPr>
            <a:fld id="{E1F688A6-068C-4A17-8FF2-A1DEC46756D5}" type="slidenum">
              <a:rPr lang="en-US" altLang="zh-CN"/>
            </a:fld>
            <a:endParaRPr lang="en-US" altLang="zh-CN"/>
          </a:p>
        </p:txBody>
      </p:sp>
      <p:sp>
        <p:nvSpPr>
          <p:cNvPr id="20483" name="Rectangle 3"/>
          <p:cNvSpPr>
            <a:spLocks noGrp="1" noChangeArrowheads="1"/>
          </p:cNvSpPr>
          <p:nvPr>
            <p:ph type="body" idx="4294967295"/>
          </p:nvPr>
        </p:nvSpPr>
        <p:spPr>
          <a:xfrm>
            <a:off x="457200" y="1412776"/>
            <a:ext cx="8229600" cy="4525963"/>
          </a:xfrm>
          <a:extLst>
            <a:ext uri="{909E8E84-426E-40DD-AFC4-6F175D3DCCD1}">
              <a14:hiddenFill xmlns:a14="http://schemas.microsoft.com/office/drawing/2010/main">
                <a:solidFill>
                  <a:srgbClr val="FFFFFF"/>
                </a:solidFill>
              </a14:hiddenFill>
            </a:ext>
          </a:extLst>
        </p:spPr>
        <p:txBody>
          <a:bodyPr/>
          <a:lstStyle/>
          <a:p>
            <a:pPr eaLnBrk="1" hangingPunct="1">
              <a:lnSpc>
                <a:spcPct val="120000"/>
              </a:lnSpc>
            </a:pPr>
            <a:r>
              <a:rPr lang="zh-CN" altLang="en-US" sz="2400" b="1" dirty="0"/>
              <a:t>网络爬虫</a:t>
            </a:r>
            <a:r>
              <a:rPr lang="en-US" altLang="zh-CN" sz="2400" b="1" dirty="0"/>
              <a:t>Spiders (Robots/Bots/Crawlers)</a:t>
            </a:r>
            <a:endParaRPr lang="en-US" altLang="zh-CN" sz="2400" dirty="0">
              <a:latin typeface="楷体_GB2312" pitchFamily="49" charset="-122"/>
              <a:ea typeface="楷体_GB2312" pitchFamily="49" charset="-122"/>
            </a:endParaRPr>
          </a:p>
          <a:p>
            <a:pPr eaLnBrk="1" hangingPunct="1">
              <a:lnSpc>
                <a:spcPct val="120000"/>
              </a:lnSpc>
            </a:pPr>
            <a:r>
              <a:rPr lang="zh-CN" altLang="en-US" sz="2400" dirty="0">
                <a:latin typeface="楷体_GB2312" pitchFamily="49" charset="-122"/>
                <a:ea typeface="楷体_GB2312" pitchFamily="49" charset="-122"/>
              </a:rPr>
              <a:t>从一个</a:t>
            </a:r>
            <a:r>
              <a:rPr lang="en-US" altLang="zh-CN" sz="2400" dirty="0">
                <a:latin typeface="楷体_GB2312" pitchFamily="49" charset="-122"/>
                <a:ea typeface="楷体_GB2312" pitchFamily="49" charset="-122"/>
              </a:rPr>
              <a:t>URL</a:t>
            </a:r>
            <a:r>
              <a:rPr lang="zh-CN" altLang="en-US" sz="2400" dirty="0">
                <a:latin typeface="楷体_GB2312" pitchFamily="49" charset="-122"/>
                <a:ea typeface="楷体_GB2312" pitchFamily="49" charset="-122"/>
              </a:rPr>
              <a:t>根集开始爬取</a:t>
            </a:r>
            <a:endParaRPr lang="en-US" altLang="zh-CN" sz="2400" dirty="0">
              <a:latin typeface="楷体_GB2312" pitchFamily="49" charset="-122"/>
              <a:ea typeface="楷体_GB2312" pitchFamily="49" charset="-122"/>
            </a:endParaRPr>
          </a:p>
          <a:p>
            <a:pPr eaLnBrk="1" hangingPunct="1">
              <a:lnSpc>
                <a:spcPct val="120000"/>
              </a:lnSpc>
            </a:pPr>
            <a:r>
              <a:rPr lang="zh-CN" altLang="en-US" sz="2400" dirty="0">
                <a:latin typeface="楷体_GB2312" pitchFamily="49" charset="-122"/>
                <a:ea typeface="楷体_GB2312" pitchFamily="49" charset="-122"/>
              </a:rPr>
              <a:t>根据这些网页的链接爬取其他的网页</a:t>
            </a:r>
            <a:endParaRPr lang="en-US" altLang="zh-CN" sz="2400" dirty="0">
              <a:latin typeface="楷体_GB2312" pitchFamily="49" charset="-122"/>
              <a:ea typeface="楷体_GB2312" pitchFamily="49" charset="-122"/>
            </a:endParaRPr>
          </a:p>
          <a:p>
            <a:pPr eaLnBrk="1" hangingPunct="1">
              <a:lnSpc>
                <a:spcPct val="120000"/>
              </a:lnSpc>
            </a:pPr>
            <a:r>
              <a:rPr lang="zh-CN" altLang="en-US" sz="2400" dirty="0">
                <a:latin typeface="楷体_GB2312" pitchFamily="49" charset="-122"/>
                <a:ea typeface="楷体_GB2312" pitchFamily="49" charset="-122"/>
              </a:rPr>
              <a:t>将遇到的所有新的网页进行分析</a:t>
            </a:r>
            <a:endParaRPr lang="en-US" altLang="zh-CN" sz="2400" dirty="0">
              <a:latin typeface="楷体_GB2312" pitchFamily="49" charset="-122"/>
              <a:ea typeface="楷体_GB2312" pitchFamily="49" charset="-122"/>
            </a:endParaRPr>
          </a:p>
          <a:p>
            <a:pPr eaLnBrk="1" hangingPunct="1">
              <a:lnSpc>
                <a:spcPct val="120000"/>
              </a:lnSpc>
            </a:pPr>
            <a:r>
              <a:rPr lang="zh-CN" altLang="en-US" sz="2400" dirty="0">
                <a:latin typeface="楷体_GB2312" pitchFamily="49" charset="-122"/>
                <a:ea typeface="楷体_GB2312" pitchFamily="49" charset="-122"/>
              </a:rPr>
              <a:t>提取新链接进入</a:t>
            </a:r>
            <a:r>
              <a:rPr lang="en-US" altLang="zh-CN" sz="2400" dirty="0">
                <a:latin typeface="楷体_GB2312" pitchFamily="49" charset="-122"/>
                <a:ea typeface="楷体_GB2312" pitchFamily="49" charset="-122"/>
              </a:rPr>
              <a:t>URL</a:t>
            </a:r>
            <a:r>
              <a:rPr lang="zh-CN" altLang="en-US" sz="2400" dirty="0">
                <a:latin typeface="楷体_GB2312" pitchFamily="49" charset="-122"/>
                <a:ea typeface="楷体_GB2312" pitchFamily="49" charset="-122"/>
              </a:rPr>
              <a:t>库</a:t>
            </a:r>
            <a:endParaRPr lang="en-US" altLang="zh-CN" sz="2400" dirty="0">
              <a:latin typeface="楷体_GB2312" pitchFamily="49" charset="-122"/>
              <a:ea typeface="楷体_GB2312" pitchFamily="49" charset="-122"/>
            </a:endParaRPr>
          </a:p>
        </p:txBody>
      </p:sp>
      <p:pic>
        <p:nvPicPr>
          <p:cNvPr id="27546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1556792"/>
            <a:ext cx="6856564" cy="432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custDataLst>
              <p:tags r:id="rId2"/>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75461"/>
                                        </p:tgtEl>
                                        <p:attrNameLst>
                                          <p:attrName>style.visibility</p:attrName>
                                        </p:attrNameLst>
                                      </p:cBhvr>
                                      <p:to>
                                        <p:strVal val="visible"/>
                                      </p:to>
                                    </p:set>
                                    <p:anim calcmode="lin" valueType="num">
                                      <p:cBhvr>
                                        <p:cTn id="27" dur="500" fill="hold"/>
                                        <p:tgtEl>
                                          <p:spTgt spid="275461"/>
                                        </p:tgtEl>
                                        <p:attrNameLst>
                                          <p:attrName>ppt_w</p:attrName>
                                        </p:attrNameLst>
                                      </p:cBhvr>
                                      <p:tavLst>
                                        <p:tav tm="0">
                                          <p:val>
                                            <p:fltVal val="0"/>
                                          </p:val>
                                        </p:tav>
                                        <p:tav tm="100000">
                                          <p:val>
                                            <p:strVal val="#ppt_w"/>
                                          </p:val>
                                        </p:tav>
                                      </p:tavLst>
                                    </p:anim>
                                    <p:anim calcmode="lin" valueType="num">
                                      <p:cBhvr>
                                        <p:cTn id="28" dur="500" fill="hold"/>
                                        <p:tgtEl>
                                          <p:spTgt spid="2754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4" descr="jieti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600" y="1340803"/>
            <a:ext cx="4562475" cy="54737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9139" name="Rectangle 6"/>
          <p:cNvSpPr>
            <a:spLocks noChangeArrowheads="1"/>
          </p:cNvSpPr>
          <p:nvPr/>
        </p:nvSpPr>
        <p:spPr bwMode="auto">
          <a:xfrm>
            <a:off x="7534275" y="3428365"/>
            <a:ext cx="1619250" cy="431800"/>
          </a:xfrm>
          <a:prstGeom prst="rect">
            <a:avLst/>
          </a:prstGeom>
          <a:solidFill>
            <a:schemeClr val="accent1"/>
          </a:solidFill>
          <a:ln w="9525">
            <a:solidFill>
              <a:schemeClr val="tx1"/>
            </a:solidFill>
            <a:miter lim="800000"/>
          </a:ln>
        </p:spPr>
        <p:txBody>
          <a:bodyPr wrap="none" anchor="ctr"/>
          <a:lstStyle/>
          <a:p>
            <a:pPr algn="ctr"/>
            <a:r>
              <a:rPr lang="en-US" altLang="zh-CN" sz="1400">
                <a:latin typeface="Times New Roman" panose="02020603050405020304" pitchFamily="18" charset="0"/>
              </a:rPr>
              <a:t>DownloadQueue.java</a:t>
            </a:r>
            <a:endParaRPr lang="zh-CN" altLang="en-US" sz="1400">
              <a:latin typeface="Times New Roman" panose="02020603050405020304" pitchFamily="18" charset="0"/>
            </a:endParaRPr>
          </a:p>
        </p:txBody>
      </p:sp>
      <p:cxnSp>
        <p:nvCxnSpPr>
          <p:cNvPr id="219140" name="AutoShape 7"/>
          <p:cNvCxnSpPr>
            <a:cxnSpLocks noChangeShapeType="1"/>
          </p:cNvCxnSpPr>
          <p:nvPr/>
        </p:nvCxnSpPr>
        <p:spPr bwMode="auto">
          <a:xfrm>
            <a:off x="6696075" y="4077653"/>
            <a:ext cx="0"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219141" name="Line 10"/>
          <p:cNvSpPr>
            <a:spLocks noChangeShapeType="1"/>
          </p:cNvSpPr>
          <p:nvPr/>
        </p:nvSpPr>
        <p:spPr bwMode="auto">
          <a:xfrm flipV="1">
            <a:off x="6021388" y="3644265"/>
            <a:ext cx="1512887" cy="107950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9142" name="Rectangle 11"/>
          <p:cNvSpPr>
            <a:spLocks noChangeArrowheads="1"/>
          </p:cNvSpPr>
          <p:nvPr/>
        </p:nvSpPr>
        <p:spPr bwMode="auto">
          <a:xfrm>
            <a:off x="188913" y="1051878"/>
            <a:ext cx="1368425" cy="431800"/>
          </a:xfrm>
          <a:prstGeom prst="rect">
            <a:avLst/>
          </a:prstGeom>
          <a:solidFill>
            <a:schemeClr val="accent1"/>
          </a:solidFill>
          <a:ln w="9525">
            <a:solidFill>
              <a:schemeClr val="bg1"/>
            </a:solidFill>
            <a:miter lim="800000"/>
          </a:ln>
        </p:spPr>
        <p:txBody>
          <a:bodyPr wrap="none" anchor="ctr"/>
          <a:lstStyle/>
          <a:p>
            <a:pPr algn="ctr"/>
            <a:r>
              <a:rPr lang="en-US" altLang="zh-CN" sz="1400" dirty="0">
                <a:latin typeface="Times New Roman" panose="02020603050405020304" pitchFamily="18" charset="0"/>
              </a:rPr>
              <a:t>SpiderConfig.java</a:t>
            </a:r>
            <a:endParaRPr lang="zh-CN" altLang="en-US" sz="1400" dirty="0">
              <a:latin typeface="Times New Roman" panose="02020603050405020304" pitchFamily="18" charset="0"/>
            </a:endParaRPr>
          </a:p>
        </p:txBody>
      </p:sp>
      <p:sp>
        <p:nvSpPr>
          <p:cNvPr id="219143" name="Rectangle 13"/>
          <p:cNvSpPr>
            <a:spLocks noChangeArrowheads="1"/>
          </p:cNvSpPr>
          <p:nvPr/>
        </p:nvSpPr>
        <p:spPr bwMode="auto">
          <a:xfrm>
            <a:off x="82550" y="4220528"/>
            <a:ext cx="1403350" cy="431800"/>
          </a:xfrm>
          <a:prstGeom prst="rect">
            <a:avLst/>
          </a:prstGeom>
          <a:solidFill>
            <a:schemeClr val="accent1"/>
          </a:solidFill>
          <a:ln w="9525">
            <a:solidFill>
              <a:schemeClr val="bg1"/>
            </a:solidFill>
            <a:miter lim="800000"/>
          </a:ln>
        </p:spPr>
        <p:txBody>
          <a:bodyPr wrap="none" anchor="ctr"/>
          <a:lstStyle/>
          <a:p>
            <a:pPr algn="ctr"/>
            <a:r>
              <a:rPr lang="en-US" altLang="zh-CN" sz="1400">
                <a:latin typeface="Times New Roman" panose="02020603050405020304" pitchFamily="18" charset="0"/>
              </a:rPr>
              <a:t>HTMLParser.java</a:t>
            </a:r>
            <a:endParaRPr lang="zh-CN" altLang="en-US" sz="1400">
              <a:latin typeface="Times New Roman" panose="02020603050405020304" pitchFamily="18" charset="0"/>
            </a:endParaRPr>
          </a:p>
        </p:txBody>
      </p:sp>
      <p:sp>
        <p:nvSpPr>
          <p:cNvPr id="219144" name="Rectangle 14"/>
          <p:cNvSpPr>
            <a:spLocks noChangeArrowheads="1"/>
          </p:cNvSpPr>
          <p:nvPr/>
        </p:nvSpPr>
        <p:spPr bwMode="auto">
          <a:xfrm>
            <a:off x="82550" y="3426778"/>
            <a:ext cx="1403350" cy="433387"/>
          </a:xfrm>
          <a:prstGeom prst="rect">
            <a:avLst/>
          </a:prstGeom>
          <a:solidFill>
            <a:schemeClr val="accent1"/>
          </a:solidFill>
          <a:ln w="9525">
            <a:solidFill>
              <a:schemeClr val="bg1"/>
            </a:solidFill>
            <a:miter lim="800000"/>
          </a:ln>
        </p:spPr>
        <p:txBody>
          <a:bodyPr wrap="none" anchor="ctr"/>
          <a:lstStyle/>
          <a:p>
            <a:pPr algn="ctr"/>
            <a:r>
              <a:rPr lang="en-US" altLang="zh-CN" sz="1400">
                <a:latin typeface="Times New Roman" panose="02020603050405020304" pitchFamily="18" charset="0"/>
              </a:rPr>
              <a:t>URLGetter.java</a:t>
            </a:r>
            <a:endParaRPr lang="zh-CN" altLang="en-US" sz="1400">
              <a:latin typeface="Times New Roman" panose="02020603050405020304" pitchFamily="18" charset="0"/>
            </a:endParaRPr>
          </a:p>
        </p:txBody>
      </p:sp>
      <p:sp>
        <p:nvSpPr>
          <p:cNvPr id="219145" name="Line 19"/>
          <p:cNvSpPr>
            <a:spLocks noChangeShapeType="1"/>
          </p:cNvSpPr>
          <p:nvPr/>
        </p:nvSpPr>
        <p:spPr bwMode="auto">
          <a:xfrm flipH="1" flipV="1">
            <a:off x="1557338" y="1196340"/>
            <a:ext cx="2087562" cy="144463"/>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9146" name="Freeform 20"/>
          <p:cNvSpPr/>
          <p:nvPr/>
        </p:nvSpPr>
        <p:spPr bwMode="auto">
          <a:xfrm>
            <a:off x="1474788" y="3610928"/>
            <a:ext cx="1466850" cy="168275"/>
          </a:xfrm>
          <a:custGeom>
            <a:avLst/>
            <a:gdLst>
              <a:gd name="T0" fmla="*/ 0 w 924"/>
              <a:gd name="T1" fmla="*/ 60325 h 106"/>
              <a:gd name="T2" fmla="*/ 457200 w 924"/>
              <a:gd name="T3" fmla="*/ 60325 h 106"/>
              <a:gd name="T4" fmla="*/ 1250950 w 924"/>
              <a:gd name="T5" fmla="*/ 73025 h 106"/>
              <a:gd name="T6" fmla="*/ 1290638 w 924"/>
              <a:gd name="T7" fmla="*/ 87313 h 106"/>
              <a:gd name="T8" fmla="*/ 1317625 w 924"/>
              <a:gd name="T9" fmla="*/ 127000 h 106"/>
              <a:gd name="T10" fmla="*/ 1466850 w 924"/>
              <a:gd name="T11" fmla="*/ 168275 h 1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4" h="106">
                <a:moveTo>
                  <a:pt x="0" y="38"/>
                </a:moveTo>
                <a:cubicBezTo>
                  <a:pt x="110" y="0"/>
                  <a:pt x="8" y="32"/>
                  <a:pt x="288" y="38"/>
                </a:cubicBezTo>
                <a:cubicBezTo>
                  <a:pt x="455" y="42"/>
                  <a:pt x="621" y="43"/>
                  <a:pt x="788" y="46"/>
                </a:cubicBezTo>
                <a:cubicBezTo>
                  <a:pt x="796" y="49"/>
                  <a:pt x="806" y="49"/>
                  <a:pt x="813" y="55"/>
                </a:cubicBezTo>
                <a:cubicBezTo>
                  <a:pt x="821" y="61"/>
                  <a:pt x="821" y="75"/>
                  <a:pt x="830" y="80"/>
                </a:cubicBezTo>
                <a:cubicBezTo>
                  <a:pt x="845" y="89"/>
                  <a:pt x="903" y="106"/>
                  <a:pt x="924" y="106"/>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9147" name="Freeform 21"/>
          <p:cNvSpPr/>
          <p:nvPr/>
        </p:nvSpPr>
        <p:spPr bwMode="auto">
          <a:xfrm>
            <a:off x="1474788" y="4396740"/>
            <a:ext cx="1519237" cy="41275"/>
          </a:xfrm>
          <a:custGeom>
            <a:avLst/>
            <a:gdLst>
              <a:gd name="T0" fmla="*/ 0 w 957"/>
              <a:gd name="T1" fmla="*/ 41275 h 26"/>
              <a:gd name="T2" fmla="*/ 1425575 w 957"/>
              <a:gd name="T3" fmla="*/ 26988 h 26"/>
              <a:gd name="T4" fmla="*/ 1519237 w 957"/>
              <a:gd name="T5" fmla="*/ 0 h 26"/>
              <a:gd name="T6" fmla="*/ 0 60000 65536"/>
              <a:gd name="T7" fmla="*/ 0 60000 65536"/>
              <a:gd name="T8" fmla="*/ 0 60000 65536"/>
            </a:gdLst>
            <a:ahLst/>
            <a:cxnLst>
              <a:cxn ang="T6">
                <a:pos x="T0" y="T1"/>
              </a:cxn>
              <a:cxn ang="T7">
                <a:pos x="T2" y="T3"/>
              </a:cxn>
              <a:cxn ang="T8">
                <a:pos x="T4" y="T5"/>
              </a:cxn>
            </a:cxnLst>
            <a:rect l="0" t="0" r="r" b="b"/>
            <a:pathLst>
              <a:path w="957" h="26">
                <a:moveTo>
                  <a:pt x="0" y="26"/>
                </a:moveTo>
                <a:cubicBezTo>
                  <a:pt x="299" y="23"/>
                  <a:pt x="599" y="22"/>
                  <a:pt x="898" y="17"/>
                </a:cubicBezTo>
                <a:cubicBezTo>
                  <a:pt x="918" y="17"/>
                  <a:pt x="957" y="0"/>
                  <a:pt x="957" y="0"/>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9148" name="Rectangle 22"/>
          <p:cNvSpPr>
            <a:spLocks noChangeArrowheads="1"/>
          </p:cNvSpPr>
          <p:nvPr/>
        </p:nvSpPr>
        <p:spPr bwMode="auto">
          <a:xfrm>
            <a:off x="7389813" y="2707640"/>
            <a:ext cx="1547812" cy="431800"/>
          </a:xfrm>
          <a:prstGeom prst="rect">
            <a:avLst/>
          </a:prstGeom>
          <a:solidFill>
            <a:schemeClr val="accent1"/>
          </a:solidFill>
          <a:ln w="9525">
            <a:solidFill>
              <a:schemeClr val="bg1"/>
            </a:solidFill>
            <a:miter lim="800000"/>
          </a:ln>
        </p:spPr>
        <p:txBody>
          <a:bodyPr wrap="none" anchor="ctr"/>
          <a:lstStyle/>
          <a:p>
            <a:pPr algn="ctr"/>
            <a:r>
              <a:rPr lang="en-US" altLang="zh-CN" sz="1400">
                <a:latin typeface="Times New Roman" panose="02020603050405020304" pitchFamily="18" charset="0"/>
              </a:rPr>
              <a:t>Spider.java</a:t>
            </a:r>
            <a:endParaRPr lang="zh-CN" altLang="en-US" sz="1400">
              <a:latin typeface="Times New Roman" panose="02020603050405020304" pitchFamily="18" charset="0"/>
            </a:endParaRPr>
          </a:p>
        </p:txBody>
      </p:sp>
      <p:sp>
        <p:nvSpPr>
          <p:cNvPr id="219149" name="Rectangle 23"/>
          <p:cNvSpPr>
            <a:spLocks noChangeArrowheads="1"/>
          </p:cNvSpPr>
          <p:nvPr/>
        </p:nvSpPr>
        <p:spPr bwMode="auto">
          <a:xfrm>
            <a:off x="7677150" y="4149090"/>
            <a:ext cx="1476375" cy="431800"/>
          </a:xfrm>
          <a:prstGeom prst="rect">
            <a:avLst/>
          </a:prstGeom>
          <a:solidFill>
            <a:schemeClr val="accent1"/>
          </a:solidFill>
          <a:ln w="9525">
            <a:solidFill>
              <a:schemeClr val="bg1"/>
            </a:solidFill>
            <a:miter lim="800000"/>
          </a:ln>
        </p:spPr>
        <p:txBody>
          <a:bodyPr wrap="none" anchor="ctr"/>
          <a:lstStyle/>
          <a:p>
            <a:pPr algn="ctr"/>
            <a:r>
              <a:rPr lang="en-US" altLang="zh-CN" sz="1400">
                <a:latin typeface="Times New Roman" panose="02020603050405020304" pitchFamily="18" charset="0"/>
              </a:rPr>
              <a:t>URLObject.java</a:t>
            </a:r>
            <a:endParaRPr lang="zh-CN" altLang="en-US" sz="1400">
              <a:latin typeface="Times New Roman" panose="02020603050405020304" pitchFamily="18" charset="0"/>
            </a:endParaRPr>
          </a:p>
        </p:txBody>
      </p:sp>
      <p:sp>
        <p:nvSpPr>
          <p:cNvPr id="219150" name="Freeform 24"/>
          <p:cNvSpPr/>
          <p:nvPr/>
        </p:nvSpPr>
        <p:spPr bwMode="auto">
          <a:xfrm>
            <a:off x="4378325" y="3806190"/>
            <a:ext cx="3282950" cy="579438"/>
          </a:xfrm>
          <a:custGeom>
            <a:avLst/>
            <a:gdLst>
              <a:gd name="T0" fmla="*/ 0 w 2067"/>
              <a:gd name="T1" fmla="*/ 0 h 364"/>
              <a:gd name="T2" fmla="*/ 162003 w 2067"/>
              <a:gd name="T3" fmla="*/ 27062 h 364"/>
              <a:gd name="T4" fmla="*/ 255711 w 2067"/>
              <a:gd name="T5" fmla="*/ 66858 h 364"/>
              <a:gd name="T6" fmla="*/ 457421 w 2067"/>
              <a:gd name="T7" fmla="*/ 79593 h 364"/>
              <a:gd name="T8" fmla="*/ 806840 w 2067"/>
              <a:gd name="T9" fmla="*/ 93920 h 364"/>
              <a:gd name="T10" fmla="*/ 1586680 w 2067"/>
              <a:gd name="T11" fmla="*/ 148043 h 364"/>
              <a:gd name="T12" fmla="*/ 1775684 w 2067"/>
              <a:gd name="T13" fmla="*/ 175105 h 364"/>
              <a:gd name="T14" fmla="*/ 1964688 w 2067"/>
              <a:gd name="T15" fmla="*/ 214901 h 364"/>
              <a:gd name="T16" fmla="*/ 2314107 w 2067"/>
              <a:gd name="T17" fmla="*/ 308821 h 364"/>
              <a:gd name="T18" fmla="*/ 3187654 w 2067"/>
              <a:gd name="T19" fmla="*/ 485518 h 364"/>
              <a:gd name="T20" fmla="*/ 3282950 w 2067"/>
              <a:gd name="T21" fmla="*/ 579438 h 3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364">
                <a:moveTo>
                  <a:pt x="0" y="0"/>
                </a:moveTo>
                <a:cubicBezTo>
                  <a:pt x="34" y="6"/>
                  <a:pt x="68" y="10"/>
                  <a:pt x="102" y="17"/>
                </a:cubicBezTo>
                <a:cubicBezTo>
                  <a:pt x="123" y="21"/>
                  <a:pt x="140" y="39"/>
                  <a:pt x="161" y="42"/>
                </a:cubicBezTo>
                <a:cubicBezTo>
                  <a:pt x="203" y="49"/>
                  <a:pt x="246" y="47"/>
                  <a:pt x="288" y="50"/>
                </a:cubicBezTo>
                <a:cubicBezTo>
                  <a:pt x="374" y="73"/>
                  <a:pt x="395" y="65"/>
                  <a:pt x="508" y="59"/>
                </a:cubicBezTo>
                <a:cubicBezTo>
                  <a:pt x="701" y="64"/>
                  <a:pt x="826" y="70"/>
                  <a:pt x="999" y="93"/>
                </a:cubicBezTo>
                <a:cubicBezTo>
                  <a:pt x="1063" y="113"/>
                  <a:pt x="986" y="91"/>
                  <a:pt x="1118" y="110"/>
                </a:cubicBezTo>
                <a:cubicBezTo>
                  <a:pt x="1158" y="116"/>
                  <a:pt x="1197" y="128"/>
                  <a:pt x="1237" y="135"/>
                </a:cubicBezTo>
                <a:cubicBezTo>
                  <a:pt x="1313" y="149"/>
                  <a:pt x="1380" y="184"/>
                  <a:pt x="1457" y="194"/>
                </a:cubicBezTo>
                <a:cubicBezTo>
                  <a:pt x="1637" y="259"/>
                  <a:pt x="1814" y="291"/>
                  <a:pt x="2007" y="305"/>
                </a:cubicBezTo>
                <a:cubicBezTo>
                  <a:pt x="2018" y="337"/>
                  <a:pt x="2028" y="364"/>
                  <a:pt x="2067" y="364"/>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9151" name="Freeform 25"/>
          <p:cNvSpPr/>
          <p:nvPr/>
        </p:nvSpPr>
        <p:spPr bwMode="auto">
          <a:xfrm>
            <a:off x="6653213" y="2004378"/>
            <a:ext cx="725487" cy="927100"/>
          </a:xfrm>
          <a:custGeom>
            <a:avLst/>
            <a:gdLst>
              <a:gd name="T0" fmla="*/ 12700 w 457"/>
              <a:gd name="T1" fmla="*/ 0 h 584"/>
              <a:gd name="T2" fmla="*/ 79375 w 457"/>
              <a:gd name="T3" fmla="*/ 52388 h 584"/>
              <a:gd name="T4" fmla="*/ 241300 w 457"/>
              <a:gd name="T5" fmla="*/ 201613 h 584"/>
              <a:gd name="T6" fmla="*/ 295275 w 457"/>
              <a:gd name="T7" fmla="*/ 280988 h 584"/>
              <a:gd name="T8" fmla="*/ 322262 w 457"/>
              <a:gd name="T9" fmla="*/ 322263 h 584"/>
              <a:gd name="T10" fmla="*/ 430212 w 457"/>
              <a:gd name="T11" fmla="*/ 523875 h 584"/>
              <a:gd name="T12" fmla="*/ 523875 w 457"/>
              <a:gd name="T13" fmla="*/ 685800 h 584"/>
              <a:gd name="T14" fmla="*/ 550862 w 457"/>
              <a:gd name="T15" fmla="*/ 725488 h 584"/>
              <a:gd name="T16" fmla="*/ 631825 w 457"/>
              <a:gd name="T17" fmla="*/ 752475 h 584"/>
              <a:gd name="T18" fmla="*/ 644525 w 457"/>
              <a:gd name="T19" fmla="*/ 792163 h 584"/>
              <a:gd name="T20" fmla="*/ 644525 w 457"/>
              <a:gd name="T21" fmla="*/ 900113 h 584"/>
              <a:gd name="T22" fmla="*/ 725487 w 457"/>
              <a:gd name="T23" fmla="*/ 927100 h 5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7" h="584">
                <a:moveTo>
                  <a:pt x="8" y="0"/>
                </a:moveTo>
                <a:cubicBezTo>
                  <a:pt x="47" y="58"/>
                  <a:pt x="0" y="0"/>
                  <a:pt x="50" y="33"/>
                </a:cubicBezTo>
                <a:cubicBezTo>
                  <a:pt x="71" y="47"/>
                  <a:pt x="144" y="115"/>
                  <a:pt x="152" y="127"/>
                </a:cubicBezTo>
                <a:cubicBezTo>
                  <a:pt x="163" y="144"/>
                  <a:pt x="175" y="160"/>
                  <a:pt x="186" y="177"/>
                </a:cubicBezTo>
                <a:cubicBezTo>
                  <a:pt x="192" y="186"/>
                  <a:pt x="203" y="203"/>
                  <a:pt x="203" y="203"/>
                </a:cubicBezTo>
                <a:cubicBezTo>
                  <a:pt x="214" y="238"/>
                  <a:pt x="249" y="297"/>
                  <a:pt x="271" y="330"/>
                </a:cubicBezTo>
                <a:cubicBezTo>
                  <a:pt x="283" y="368"/>
                  <a:pt x="308" y="399"/>
                  <a:pt x="330" y="432"/>
                </a:cubicBezTo>
                <a:cubicBezTo>
                  <a:pt x="336" y="440"/>
                  <a:pt x="337" y="454"/>
                  <a:pt x="347" y="457"/>
                </a:cubicBezTo>
                <a:cubicBezTo>
                  <a:pt x="364" y="463"/>
                  <a:pt x="398" y="474"/>
                  <a:pt x="398" y="474"/>
                </a:cubicBezTo>
                <a:cubicBezTo>
                  <a:pt x="401" y="482"/>
                  <a:pt x="406" y="490"/>
                  <a:pt x="406" y="499"/>
                </a:cubicBezTo>
                <a:cubicBezTo>
                  <a:pt x="406" y="517"/>
                  <a:pt x="388" y="548"/>
                  <a:pt x="406" y="567"/>
                </a:cubicBezTo>
                <a:cubicBezTo>
                  <a:pt x="418" y="580"/>
                  <a:pt x="457" y="584"/>
                  <a:pt x="457" y="584"/>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9152" name="Line 26"/>
          <p:cNvSpPr>
            <a:spLocks noChangeShapeType="1"/>
          </p:cNvSpPr>
          <p:nvPr/>
        </p:nvSpPr>
        <p:spPr bwMode="auto">
          <a:xfrm flipV="1">
            <a:off x="8181975" y="3141028"/>
            <a:ext cx="0" cy="287337"/>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7" name="Rectangle 2"/>
          <p:cNvSpPr>
            <a:spLocks noGrp="1" noChangeArrowheads="1"/>
          </p:cNvSpPr>
          <p:nvPr/>
        </p:nvSpPr>
        <p:spPr>
          <a:xfrm>
            <a:off x="0" y="4869816"/>
            <a:ext cx="2051720" cy="1319658"/>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zh-CN" altLang="en-US" sz="2000" b="1" dirty="0"/>
              <a:t>网络爬虫</a:t>
            </a:r>
            <a:r>
              <a:rPr lang="en-US" altLang="zh-CN" sz="2000" b="1" dirty="0"/>
              <a:t>Spiders (Robots/Bots/Crawlers)</a:t>
            </a:r>
            <a:endParaRPr lang="en-US" altLang="zh-CN" sz="2000" b="1" dirty="0"/>
          </a:p>
        </p:txBody>
      </p:sp>
      <p:sp>
        <p:nvSpPr>
          <p:cNvPr id="9" name="Rectangle 2"/>
          <p:cNvSpPr txBox="1">
            <a:spLocks noChangeArrowheads="1"/>
          </p:cNvSpPr>
          <p:nvPr>
            <p:custDataLst>
              <p:tags r:id="rId2"/>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2"/>
          </p:nvPr>
        </p:nvSpPr>
        <p:spPr>
          <a:xfrm>
            <a:off x="946150" y="6248400"/>
            <a:ext cx="1905000" cy="457200"/>
          </a:xfrm>
        </p:spPr>
        <p:txBody>
          <a:bodyPr/>
          <a:lstStyle/>
          <a:p>
            <a:pPr algn="l">
              <a:defRPr/>
            </a:pPr>
            <a:fld id="{2627A5FA-63F2-4224-BF1F-FD83E0FF4D04}" type="slidenum">
              <a:rPr lang="en-US" altLang="zh-CN"/>
            </a:fld>
            <a:endParaRPr lang="en-US" altLang="zh-CN"/>
          </a:p>
        </p:txBody>
      </p:sp>
      <p:sp>
        <p:nvSpPr>
          <p:cNvPr id="22531" name="Rectangle 2"/>
          <p:cNvSpPr>
            <a:spLocks noGrp="1" noChangeArrowheads="1"/>
          </p:cNvSpPr>
          <p:nvPr>
            <p:ph type="ctrTitle" idx="4294967295"/>
          </p:nvPr>
        </p:nvSpPr>
        <p:spPr>
          <a:xfrm>
            <a:off x="251520" y="2785056"/>
            <a:ext cx="2016224" cy="737612"/>
          </a:xfrm>
          <a:extLst>
            <a:ext uri="{909E8E84-426E-40DD-AFC4-6F175D3DCCD1}">
              <a14:hiddenFill xmlns:a14="http://schemas.microsoft.com/office/drawing/2010/main">
                <a:solidFill>
                  <a:srgbClr val="FFFFFF"/>
                </a:solidFill>
              </a14:hiddenFill>
            </a:ext>
          </a:extLst>
        </p:spPr>
        <p:txBody>
          <a:bodyPr/>
          <a:lstStyle/>
          <a:p>
            <a:pPr eaLnBrk="1" hangingPunct="1"/>
            <a:r>
              <a:rPr lang="zh-CN" altLang="en-US" sz="2000" b="1" dirty="0">
                <a:latin typeface="CMR10"/>
              </a:rPr>
              <a:t>爬虫的系统架构及实现</a:t>
            </a:r>
            <a:endParaRPr lang="zh-CN" altLang="en-US" sz="2000" b="1" dirty="0">
              <a:latin typeface="CMR10"/>
            </a:endParaRPr>
          </a:p>
        </p:txBody>
      </p:sp>
      <p:pic>
        <p:nvPicPr>
          <p:cNvPr id="2" name="图片 1"/>
          <p:cNvPicPr>
            <a:picLocks noChangeAspect="1"/>
          </p:cNvPicPr>
          <p:nvPr/>
        </p:nvPicPr>
        <p:blipFill>
          <a:blip r:embed="rId1"/>
          <a:stretch>
            <a:fillRect/>
          </a:stretch>
        </p:blipFill>
        <p:spPr>
          <a:xfrm>
            <a:off x="1217295" y="1354455"/>
            <a:ext cx="6270625" cy="2524125"/>
          </a:xfrm>
          <a:prstGeom prst="rect">
            <a:avLst/>
          </a:prstGeom>
        </p:spPr>
      </p:pic>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 y="3878580"/>
            <a:ext cx="6883400" cy="282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custDataLst>
              <p:tags r:id="rId3"/>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err="1"/>
              <a:t>7</a:t>
            </a:r>
            <a:r>
              <a:rPr lang="en-US" altLang="zh-CN" dirty="0" err="1" smtClean="0"/>
              <a:t>.1</a:t>
            </a:r>
            <a:r>
              <a:rPr lang="en-US" altLang="zh-CN" dirty="0" err="1"/>
              <a:t>网络内容监管</a:t>
            </a:r>
            <a:r>
              <a:rPr lang="en-US" altLang="zh-CN" dirty="0"/>
              <a:t>-</a:t>
            </a:r>
            <a:r>
              <a:rPr lang="zh-CN" altLang="en-US" dirty="0"/>
              <a:t>内容过滤</a:t>
            </a:r>
            <a:endParaRPr lang="zh-CN" altLang="en-US" dirty="0"/>
          </a:p>
        </p:txBody>
      </p:sp>
      <p:sp>
        <p:nvSpPr>
          <p:cNvPr id="2" name="内容占位符 2"/>
          <p:cNvSpPr>
            <a:spLocks noGrp="1"/>
          </p:cNvSpPr>
          <p:nvPr>
            <p:ph idx="1"/>
          </p:nvPr>
        </p:nvSpPr>
        <p:spPr>
          <a:xfrm>
            <a:off x="207010" y="1308100"/>
            <a:ext cx="8714105" cy="5518150"/>
          </a:xfrm>
        </p:spPr>
        <p:txBody>
          <a:bodyPr>
            <a:normAutofit fontScale="87500" lnSpcReduction="10000"/>
          </a:bodyPr>
          <a:lstStyle/>
          <a:p>
            <a:r>
              <a:rPr lang="zh-CN" altLang="en-US" sz="2000">
                <a:latin typeface="Arial" panose="020B0604020202020204" pitchFamily="34" charset="0"/>
                <a:cs typeface="Arial" panose="020B0604020202020204" pitchFamily="34" charset="0"/>
              </a:rPr>
              <a:t>根据过滤系统的结构分类</a:t>
            </a:r>
            <a:endParaRPr lang="en-US" altLang="zh-CN" sz="2000">
              <a:latin typeface="Arial" panose="020B0604020202020204" pitchFamily="34" charset="0"/>
              <a:cs typeface="Arial" panose="020B0604020202020204" pitchFamily="34" charset="0"/>
            </a:endParaRPr>
          </a:p>
          <a:p>
            <a:pPr lvl="1"/>
            <a:r>
              <a:rPr lang="en-US" altLang="zh-CN" sz="2000">
                <a:latin typeface="Arial" panose="020B0604020202020204" pitchFamily="34" charset="0"/>
                <a:cs typeface="Arial" panose="020B0604020202020204" pitchFamily="34" charset="0"/>
              </a:rPr>
              <a:t>1987</a:t>
            </a:r>
            <a:r>
              <a:rPr lang="zh-CN" altLang="en-US" sz="2000">
                <a:latin typeface="Arial" panose="020B0604020202020204" pitchFamily="34" charset="0"/>
                <a:cs typeface="Arial" panose="020B0604020202020204" pitchFamily="34" charset="0"/>
              </a:rPr>
              <a:t>年，</a:t>
            </a:r>
            <a:r>
              <a:rPr lang="en-US" altLang="zh-CN" sz="2000">
                <a:latin typeface="Arial" panose="020B0604020202020204" pitchFamily="34" charset="0"/>
                <a:cs typeface="Arial" panose="020B0604020202020204" pitchFamily="34" charset="0"/>
              </a:rPr>
              <a:t>Malone</a:t>
            </a:r>
            <a:r>
              <a:rPr lang="zh-CN" altLang="en-US" sz="2000">
                <a:latin typeface="Arial" panose="020B0604020202020204" pitchFamily="34" charset="0"/>
                <a:cs typeface="Arial" panose="020B0604020202020204" pitchFamily="34" charset="0"/>
              </a:rPr>
              <a:t>及其同事把信息过滤方法分为</a:t>
            </a:r>
            <a:r>
              <a:rPr lang="en-US" altLang="zh-CN" sz="2000">
                <a:latin typeface="Arial" panose="020B0604020202020204" pitchFamily="34" charset="0"/>
                <a:cs typeface="Arial" panose="020B0604020202020204" pitchFamily="34" charset="0"/>
              </a:rPr>
              <a:t>3</a:t>
            </a:r>
            <a:r>
              <a:rPr lang="zh-CN" altLang="en-US" sz="2000">
                <a:latin typeface="Arial" panose="020B0604020202020204" pitchFamily="34" charset="0"/>
                <a:cs typeface="Arial" panose="020B0604020202020204" pitchFamily="34" charset="0"/>
              </a:rPr>
              <a:t>类：</a:t>
            </a:r>
            <a:endParaRPr lang="en-US" altLang="zh-CN" sz="2000">
              <a:latin typeface="Arial" panose="020B0604020202020204" pitchFamily="34" charset="0"/>
              <a:cs typeface="Arial" panose="020B0604020202020204" pitchFamily="34" charset="0"/>
            </a:endParaRPr>
          </a:p>
          <a:p>
            <a:pPr lvl="2"/>
            <a:r>
              <a:rPr lang="zh-CN" altLang="en-US" sz="2000">
                <a:latin typeface="Arial" panose="020B0604020202020204" pitchFamily="34" charset="0"/>
                <a:cs typeface="Arial" panose="020B0604020202020204" pitchFamily="34" charset="0"/>
              </a:rPr>
              <a:t>基于内容的过滤（</a:t>
            </a:r>
            <a:r>
              <a:rPr lang="en-US" altLang="zh-CN" sz="2000">
                <a:latin typeface="Arial" panose="020B0604020202020204" pitchFamily="34" charset="0"/>
                <a:cs typeface="Arial" panose="020B0604020202020204" pitchFamily="34" charset="0"/>
              </a:rPr>
              <a:t>Content-based filtering</a:t>
            </a:r>
            <a:r>
              <a:rPr lang="zh-CN" altLang="en-US" sz="2000">
                <a:latin typeface="Arial" panose="020B0604020202020204" pitchFamily="34" charset="0"/>
                <a:cs typeface="Arial" panose="020B0604020202020204" pitchFamily="34" charset="0"/>
              </a:rPr>
              <a:t>），也叫认知过滤（</a:t>
            </a:r>
            <a:r>
              <a:rPr lang="en-US" altLang="zh-CN" sz="2000">
                <a:latin typeface="Arial" panose="020B0604020202020204" pitchFamily="34" charset="0"/>
                <a:cs typeface="Arial" panose="020B0604020202020204" pitchFamily="34" charset="0"/>
              </a:rPr>
              <a:t>Cognitive filtering</a:t>
            </a:r>
            <a:r>
              <a:rPr lang="zh-CN" altLang="en-US" sz="2000">
                <a:latin typeface="Arial" panose="020B0604020202020204" pitchFamily="34" charset="0"/>
                <a:cs typeface="Arial" panose="020B0604020202020204" pitchFamily="34" charset="0"/>
              </a:rPr>
              <a:t>）</a:t>
            </a:r>
            <a:endParaRPr lang="zh-CN" altLang="en-US" sz="2000">
              <a:latin typeface="Arial" panose="020B0604020202020204" pitchFamily="34" charset="0"/>
              <a:cs typeface="Arial" panose="020B0604020202020204" pitchFamily="34" charset="0"/>
            </a:endParaRPr>
          </a:p>
          <a:p>
            <a:pPr lvl="3"/>
            <a:r>
              <a:rPr lang="zh-CN" altLang="en-US" sz="1815">
                <a:latin typeface="Arial" panose="020B0604020202020204" pitchFamily="34" charset="0"/>
                <a:cs typeface="Arial" panose="020B0604020202020204" pitchFamily="34" charset="0"/>
                <a:sym typeface="+mn-ea"/>
              </a:rPr>
              <a:t>按照信息内容的特征作出选择，主要采用自然语言处理、人工智能、概率统计和机器学习等技术进行过滤。</a:t>
            </a:r>
            <a:endParaRPr lang="en-US" altLang="zh-CN" sz="1815">
              <a:latin typeface="Arial" panose="020B0604020202020204" pitchFamily="34" charset="0"/>
              <a:cs typeface="Arial" panose="020B0604020202020204" pitchFamily="34" charset="0"/>
            </a:endParaRPr>
          </a:p>
          <a:p>
            <a:pPr lvl="3"/>
            <a:r>
              <a:rPr lang="zh-CN" altLang="en-US" sz="1815">
                <a:latin typeface="Arial" panose="020B0604020202020204" pitchFamily="34" charset="0"/>
                <a:cs typeface="Arial" panose="020B0604020202020204" pitchFamily="34" charset="0"/>
                <a:sym typeface="+mn-ea"/>
              </a:rPr>
              <a:t>能够监测现有信息的内容特征，为用户提供与其曾经感兴趣信息相似的信息，但不能为用户发现新的兴趣信息。</a:t>
            </a:r>
            <a:endParaRPr lang="en-US" altLang="zh-CN" sz="1815">
              <a:latin typeface="Arial" panose="020B0604020202020204" pitchFamily="34" charset="0"/>
              <a:cs typeface="Arial" panose="020B0604020202020204" pitchFamily="34" charset="0"/>
            </a:endParaRPr>
          </a:p>
          <a:p>
            <a:pPr lvl="3"/>
            <a:r>
              <a:rPr lang="zh-CN" altLang="en-US" sz="1815">
                <a:latin typeface="Arial" panose="020B0604020202020204" pitchFamily="34" charset="0"/>
                <a:cs typeface="Arial" panose="020B0604020202020204" pitchFamily="34" charset="0"/>
                <a:sym typeface="+mn-ea"/>
              </a:rPr>
              <a:t>适合于分析文本信息，但对声音、图像、视频等形式的媒体信息还缺乏有效的自动分析方法。</a:t>
            </a:r>
            <a:endParaRPr lang="en-US" altLang="zh-CN" sz="1815">
              <a:latin typeface="Arial" panose="020B0604020202020204" pitchFamily="34" charset="0"/>
              <a:cs typeface="Arial" panose="020B0604020202020204" pitchFamily="34" charset="0"/>
            </a:endParaRPr>
          </a:p>
          <a:p>
            <a:pPr lvl="2"/>
            <a:r>
              <a:rPr lang="zh-CN" altLang="en-US" sz="2000">
                <a:latin typeface="Arial" panose="020B0604020202020204" pitchFamily="34" charset="0"/>
                <a:cs typeface="Arial" panose="020B0604020202020204" pitchFamily="34" charset="0"/>
              </a:rPr>
              <a:t>协作过滤（</a:t>
            </a:r>
            <a:r>
              <a:rPr lang="en-US" altLang="zh-CN" sz="2000">
                <a:latin typeface="Arial" panose="020B0604020202020204" pitchFamily="34" charset="0"/>
                <a:cs typeface="Arial" panose="020B0604020202020204" pitchFamily="34" charset="0"/>
              </a:rPr>
              <a:t>Collaborative filtering</a:t>
            </a:r>
            <a:r>
              <a:rPr lang="zh-CN" altLang="en-US" sz="2000">
                <a:latin typeface="Arial" panose="020B0604020202020204" pitchFamily="34" charset="0"/>
                <a:cs typeface="Arial" panose="020B0604020202020204" pitchFamily="34" charset="0"/>
              </a:rPr>
              <a:t>），社会过滤（</a:t>
            </a:r>
            <a:r>
              <a:rPr lang="en-US" altLang="zh-CN" sz="2000">
                <a:latin typeface="Arial" panose="020B0604020202020204" pitchFamily="34" charset="0"/>
                <a:cs typeface="Arial" panose="020B0604020202020204" pitchFamily="34" charset="0"/>
              </a:rPr>
              <a:t>social filtering</a:t>
            </a:r>
            <a:r>
              <a:rPr lang="zh-CN" altLang="en-US" sz="2000">
                <a:latin typeface="Arial" panose="020B0604020202020204" pitchFamily="34" charset="0"/>
                <a:cs typeface="Arial" panose="020B0604020202020204" pitchFamily="34" charset="0"/>
              </a:rPr>
              <a:t>）</a:t>
            </a:r>
            <a:endParaRPr lang="en-US" altLang="zh-CN" sz="2000">
              <a:latin typeface="Arial" panose="020B0604020202020204" pitchFamily="34" charset="0"/>
              <a:cs typeface="Arial" panose="020B0604020202020204" pitchFamily="34" charset="0"/>
            </a:endParaRPr>
          </a:p>
          <a:p>
            <a:pPr lvl="3"/>
            <a:r>
              <a:rPr lang="zh-CN" altLang="en-US" sz="1815">
                <a:latin typeface="Arial" panose="020B0604020202020204" pitchFamily="34" charset="0"/>
                <a:cs typeface="Arial" panose="020B0604020202020204" pitchFamily="34" charset="0"/>
                <a:sym typeface="+mn-ea"/>
              </a:rPr>
              <a:t>“相似”用户间的相互协作过程。通过分析用户兴趣，在用户群体中找到与指定用户兴趣相同或相似的用户，综合这些相同或相似用户对某一信息的评价，形成系统对该指定用户对此信息的喜好程度预测。</a:t>
            </a:r>
            <a:endParaRPr lang="en-US" altLang="zh-CN" sz="1815">
              <a:latin typeface="Arial" panose="020B0604020202020204" pitchFamily="34" charset="0"/>
              <a:cs typeface="Arial" panose="020B0604020202020204" pitchFamily="34" charset="0"/>
            </a:endParaRPr>
          </a:p>
          <a:p>
            <a:pPr lvl="3"/>
            <a:r>
              <a:rPr lang="zh-CN" altLang="en-US" sz="1815">
                <a:latin typeface="Arial" panose="020B0604020202020204" pitchFamily="34" charset="0"/>
                <a:cs typeface="Arial" panose="020B0604020202020204" pitchFamily="34" charset="0"/>
                <a:sym typeface="+mn-ea"/>
              </a:rPr>
              <a:t>适用于文本信息，也可以推广到非文本形式的信息。</a:t>
            </a:r>
            <a:endParaRPr lang="zh-CN" altLang="en-US" sz="1815">
              <a:latin typeface="Arial" panose="020B0604020202020204" pitchFamily="34" charset="0"/>
              <a:cs typeface="Arial" panose="020B0604020202020204" pitchFamily="34" charset="0"/>
              <a:sym typeface="+mn-ea"/>
            </a:endParaRPr>
          </a:p>
          <a:p>
            <a:pPr lvl="3"/>
            <a:r>
              <a:rPr lang="zh-CN" altLang="en-US" sz="1810">
                <a:latin typeface="Arial" panose="020B0604020202020204" pitchFamily="34" charset="0"/>
                <a:cs typeface="Arial" panose="020B0604020202020204" pitchFamily="34" charset="0"/>
                <a:sym typeface="+mn-ea"/>
              </a:rPr>
              <a:t>局限是活动用户只能获取具有相同兴趣的用户喜欢的信息，而不能获取不同兴趣的用户喜欢的信息。</a:t>
            </a:r>
            <a:endParaRPr lang="zh-CN" altLang="en-US" sz="1810">
              <a:latin typeface="Arial" panose="020B0604020202020204" pitchFamily="34" charset="0"/>
              <a:cs typeface="Arial" panose="020B0604020202020204" pitchFamily="34" charset="0"/>
              <a:sym typeface="+mn-ea"/>
            </a:endParaRPr>
          </a:p>
          <a:p>
            <a:pPr lvl="2"/>
            <a:r>
              <a:rPr lang="zh-CN" altLang="en-US" sz="2200">
                <a:latin typeface="Arial" panose="020B0604020202020204" pitchFamily="34" charset="0"/>
                <a:cs typeface="Arial" panose="020B0604020202020204" pitchFamily="34" charset="0"/>
              </a:rPr>
              <a:t>经济过滤（</a:t>
            </a:r>
            <a:r>
              <a:rPr lang="en-US" altLang="zh-CN" sz="2200">
                <a:latin typeface="Arial" panose="020B0604020202020204" pitchFamily="34" charset="0"/>
                <a:cs typeface="Arial" panose="020B0604020202020204" pitchFamily="34" charset="0"/>
              </a:rPr>
              <a:t>Economic filtering</a:t>
            </a:r>
            <a:r>
              <a:rPr lang="zh-CN" altLang="en-US" sz="2200">
                <a:latin typeface="Arial" panose="020B0604020202020204" pitchFamily="34" charset="0"/>
                <a:cs typeface="Arial" panose="020B0604020202020204" pitchFamily="34" charset="0"/>
              </a:rPr>
              <a:t>）</a:t>
            </a:r>
            <a:endParaRPr lang="zh-CN" altLang="en-US" sz="2200">
              <a:latin typeface="Arial" panose="020B0604020202020204" pitchFamily="34" charset="0"/>
              <a:cs typeface="Arial" panose="020B0604020202020204" pitchFamily="34" charset="0"/>
            </a:endParaRPr>
          </a:p>
          <a:p>
            <a:pPr lvl="3"/>
            <a:r>
              <a:rPr lang="zh-CN" altLang="en-US">
                <a:sym typeface="+mn-ea"/>
              </a:rPr>
              <a:t>依赖于成本和用户获益的计算，依赖于价格机制。</a:t>
            </a:r>
            <a:endParaRPr lang="en-US" altLang="zh-CN" sz="2000">
              <a:latin typeface="Arial" panose="020B0604020202020204" pitchFamily="34" charset="0"/>
              <a:cs typeface="Arial" panose="020B0604020202020204" pitchFamily="34" charset="0"/>
            </a:endParaRPr>
          </a:p>
          <a:p>
            <a:pPr lvl="1"/>
            <a:r>
              <a:rPr lang="zh-CN" altLang="en-US" sz="2000">
                <a:latin typeface="Arial" panose="020B0604020202020204" pitchFamily="34" charset="0"/>
                <a:cs typeface="Arial" panose="020B0604020202020204" pitchFamily="34" charset="0"/>
              </a:rPr>
              <a:t>目前使用较多的就是基于内容的过滤和基于协作的过滤。</a:t>
            </a:r>
            <a:endParaRPr lang="zh-CN" altLang="en-US" sz="200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946150" y="6248400"/>
            <a:ext cx="1905000" cy="457200"/>
          </a:xfrm>
        </p:spPr>
        <p:txBody>
          <a:bodyPr/>
          <a:lstStyle/>
          <a:p>
            <a:pPr algn="l">
              <a:defRPr/>
            </a:pPr>
            <a:fld id="{7C45AA3F-84FF-46A3-AB90-3C1BE330892E}" type="slidenum">
              <a:rPr lang="en-US" altLang="zh-CN"/>
            </a:fld>
            <a:endParaRPr lang="en-US" altLang="zh-CN"/>
          </a:p>
        </p:txBody>
      </p:sp>
      <p:sp>
        <p:nvSpPr>
          <p:cNvPr id="24579" name="标题 1"/>
          <p:cNvSpPr>
            <a:spLocks noGrp="1"/>
          </p:cNvSpPr>
          <p:nvPr>
            <p:ph type="title" idx="4294967295"/>
          </p:nvPr>
        </p:nvSpPr>
        <p:spPr>
          <a:xfrm>
            <a:off x="563206" y="1052736"/>
            <a:ext cx="4320480" cy="648072"/>
          </a:xfrm>
          <a:extLst>
            <a:ext uri="{909E8E84-426E-40DD-AFC4-6F175D3DCCD1}">
              <a14:hiddenFill xmlns:a14="http://schemas.microsoft.com/office/drawing/2010/main">
                <a:solidFill>
                  <a:srgbClr val="FFFFFF"/>
                </a:solidFill>
              </a14:hiddenFill>
            </a:ext>
          </a:extLst>
        </p:spPr>
        <p:txBody>
          <a:bodyPr/>
          <a:lstStyle/>
          <a:p>
            <a:pPr eaLnBrk="1" hangingPunct="1"/>
            <a:r>
              <a:rPr lang="zh-CN" altLang="en-US" sz="2400" b="1" dirty="0">
                <a:latin typeface="CMR10"/>
              </a:rPr>
              <a:t>单个采集线程工作过程</a:t>
            </a:r>
            <a:endParaRPr lang="zh-CN" altLang="en-US" sz="2400" b="1" dirty="0">
              <a:latin typeface="CMR10"/>
            </a:endParaRPr>
          </a:p>
        </p:txBody>
      </p:sp>
      <p:pic>
        <p:nvPicPr>
          <p:cNvPr id="2" name="图片 1"/>
          <p:cNvPicPr>
            <a:picLocks noChangeAspect="1"/>
          </p:cNvPicPr>
          <p:nvPr/>
        </p:nvPicPr>
        <p:blipFill>
          <a:blip r:embed="rId1"/>
          <a:stretch>
            <a:fillRect/>
          </a:stretch>
        </p:blipFill>
        <p:spPr>
          <a:xfrm>
            <a:off x="539552" y="1700808"/>
            <a:ext cx="7272366" cy="4671262"/>
          </a:xfrm>
          <a:prstGeom prst="rect">
            <a:avLst/>
          </a:prstGeom>
        </p:spPr>
      </p:pic>
      <p:sp>
        <p:nvSpPr>
          <p:cNvPr id="9" name="Rectangle 2"/>
          <p:cNvSpPr txBox="1">
            <a:spLocks noChangeArrowheads="1"/>
          </p:cNvSpPr>
          <p:nvPr>
            <p:custDataLst>
              <p:tags r:id="rId2"/>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灯片编号占位符 1"/>
          <p:cNvSpPr>
            <a:spLocks noGrp="1"/>
          </p:cNvSpPr>
          <p:nvPr>
            <p:ph type="sldNum" sz="quarter" idx="12"/>
          </p:nvPr>
        </p:nvSpPr>
        <p:spPr>
          <a:xfrm>
            <a:off x="946150" y="6248400"/>
            <a:ext cx="1905000" cy="457200"/>
          </a:xfrm>
        </p:spPr>
        <p:txBody>
          <a:bodyPr/>
          <a:lstStyle/>
          <a:p>
            <a:pPr algn="l">
              <a:defRPr/>
            </a:pPr>
            <a:fld id="{F8643729-75E7-4E5F-A359-B7131CD23D97}" type="slidenum">
              <a:rPr lang="en-US" altLang="zh-CN"/>
            </a:fld>
            <a:endParaRPr lang="en-US" altLang="zh-CN"/>
          </a:p>
        </p:txBody>
      </p:sp>
      <p:sp>
        <p:nvSpPr>
          <p:cNvPr id="26627" name="Rectangle 2"/>
          <p:cNvSpPr>
            <a:spLocks noGrp="1" noChangeArrowheads="1"/>
          </p:cNvSpPr>
          <p:nvPr>
            <p:ph type="title" idx="4294967295"/>
          </p:nvPr>
        </p:nvSpPr>
        <p:spPr>
          <a:xfrm>
            <a:off x="629947" y="1412776"/>
            <a:ext cx="2016224" cy="638944"/>
          </a:xfrm>
          <a:extLst>
            <a:ext uri="{909E8E84-426E-40DD-AFC4-6F175D3DCCD1}">
              <a14:hiddenFill xmlns:a14="http://schemas.microsoft.com/office/drawing/2010/main">
                <a:solidFill>
                  <a:srgbClr val="FFFFFF"/>
                </a:solidFill>
              </a14:hiddenFill>
            </a:ext>
          </a:extLst>
        </p:spPr>
        <p:txBody>
          <a:bodyPr/>
          <a:lstStyle/>
          <a:p>
            <a:pPr eaLnBrk="1" hangingPunct="1"/>
            <a:r>
              <a:rPr lang="zh-CN" altLang="en-US" sz="3200" b="1" dirty="0">
                <a:latin typeface="CMR10"/>
              </a:rPr>
              <a:t>搜索策略</a:t>
            </a:r>
            <a:endParaRPr lang="zh-CN" altLang="en-US" sz="3200" b="1" dirty="0">
              <a:latin typeface="CMR10"/>
            </a:endParaRPr>
          </a:p>
        </p:txBody>
      </p:sp>
      <p:pic>
        <p:nvPicPr>
          <p:cNvPr id="10" name="图片 9"/>
          <p:cNvPicPr>
            <a:picLocks noChangeAspect="1"/>
          </p:cNvPicPr>
          <p:nvPr/>
        </p:nvPicPr>
        <p:blipFill>
          <a:blip r:embed="rId1"/>
          <a:stretch>
            <a:fillRect/>
          </a:stretch>
        </p:blipFill>
        <p:spPr>
          <a:xfrm>
            <a:off x="1547664" y="1977188"/>
            <a:ext cx="5958277" cy="4288734"/>
          </a:xfrm>
          <a:prstGeom prst="rect">
            <a:avLst/>
          </a:prstGeom>
        </p:spPr>
      </p:pic>
      <p:sp>
        <p:nvSpPr>
          <p:cNvPr id="9" name="Rectangle 2"/>
          <p:cNvSpPr txBox="1">
            <a:spLocks noChangeArrowheads="1"/>
          </p:cNvSpPr>
          <p:nvPr>
            <p:custDataLst>
              <p:tags r:id="rId2"/>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946150" y="6248400"/>
            <a:ext cx="1905000" cy="457200"/>
          </a:xfrm>
        </p:spPr>
        <p:txBody>
          <a:bodyPr/>
          <a:lstStyle/>
          <a:p>
            <a:pPr algn="l">
              <a:defRPr/>
            </a:pPr>
            <a:fld id="{41C323C8-3F2D-4CE4-A96C-3343CD79EBCC}" type="slidenum">
              <a:rPr lang="en-US" altLang="zh-CN"/>
            </a:fld>
            <a:endParaRPr lang="en-US" altLang="zh-CN"/>
          </a:p>
        </p:txBody>
      </p:sp>
      <p:sp>
        <p:nvSpPr>
          <p:cNvPr id="28675" name="Rectangle 2"/>
          <p:cNvSpPr>
            <a:spLocks noGrp="1" noChangeArrowheads="1"/>
          </p:cNvSpPr>
          <p:nvPr>
            <p:ph type="title" idx="4294967295"/>
          </p:nvPr>
        </p:nvSpPr>
        <p:spPr>
          <a:xfrm>
            <a:off x="611505" y="1340485"/>
            <a:ext cx="6177280" cy="638810"/>
          </a:xfrm>
          <a:extLst>
            <a:ext uri="{909E8E84-426E-40DD-AFC4-6F175D3DCCD1}">
              <a14:hiddenFill xmlns:a14="http://schemas.microsoft.com/office/drawing/2010/main">
                <a:solidFill>
                  <a:srgbClr val="FFFFFF"/>
                </a:solidFill>
              </a14:hiddenFill>
            </a:ext>
          </a:extLst>
        </p:spPr>
        <p:txBody>
          <a:bodyPr/>
          <a:lstStyle/>
          <a:p>
            <a:pPr eaLnBrk="1" hangingPunct="1"/>
            <a:r>
              <a:rPr lang="zh-CN" altLang="en-US" sz="3200" b="1" dirty="0">
                <a:latin typeface="CMR10"/>
              </a:rPr>
              <a:t>算法</a:t>
            </a:r>
            <a:r>
              <a:rPr lang="en-US" altLang="zh-CN" sz="3200" b="1" dirty="0">
                <a:latin typeface="CMR10"/>
              </a:rPr>
              <a:t>1</a:t>
            </a:r>
            <a:r>
              <a:rPr lang="zh-CN" altLang="en-US" sz="3200" b="1" dirty="0">
                <a:latin typeface="CMR10"/>
              </a:rPr>
              <a:t>：</a:t>
            </a:r>
            <a:r>
              <a:rPr lang="en-US" altLang="zh-CN" sz="3200" b="1" dirty="0">
                <a:latin typeface="CMR10"/>
              </a:rPr>
              <a:t>Web Graph-Search </a:t>
            </a:r>
            <a:endParaRPr lang="en-US" altLang="zh-CN" sz="3200" b="1" dirty="0">
              <a:latin typeface="CMR10"/>
            </a:endParaRPr>
          </a:p>
        </p:txBody>
      </p:sp>
      <p:sp>
        <p:nvSpPr>
          <p:cNvPr id="37891" name="Rectangle 3"/>
          <p:cNvSpPr>
            <a:spLocks noGrp="1" noChangeArrowheads="1"/>
          </p:cNvSpPr>
          <p:nvPr>
            <p:ph type="body" idx="4294967295"/>
          </p:nvPr>
        </p:nvSpPr>
        <p:spPr>
          <a:xfrm>
            <a:off x="1187450" y="2060575"/>
            <a:ext cx="7508240" cy="4187825"/>
          </a:xfrm>
          <a:solidFill>
            <a:srgbClr val="FFFFFF"/>
          </a:solidFill>
          <a:ln>
            <a:solidFill>
              <a:srgbClr val="000000"/>
            </a:solidFill>
            <a:miter lim="800000"/>
          </a:ln>
        </p:spPr>
        <p:txBody>
          <a:bodyPr/>
          <a:lstStyle/>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PROCEDURE </a:t>
            </a:r>
            <a:r>
              <a:rPr lang="en-US" altLang="zh-CN" sz="1800" dirty="0">
                <a:solidFill>
                  <a:srgbClr val="F30DA6"/>
                </a:solidFill>
                <a:latin typeface="Courier New" panose="02070309020205020404" pitchFamily="49" charset="0"/>
              </a:rPr>
              <a:t>SPIDER</a:t>
            </a:r>
            <a:r>
              <a:rPr lang="en-US" altLang="zh-CN" sz="1800" baseline="-25000" dirty="0">
                <a:solidFill>
                  <a:srgbClr val="F30DA6"/>
                </a:solidFill>
                <a:latin typeface="Courier New" panose="02070309020205020404" pitchFamily="49" charset="0"/>
              </a:rPr>
              <a:t>1</a:t>
            </a:r>
            <a:r>
              <a:rPr lang="en-US" altLang="zh-CN" sz="1800" dirty="0">
                <a:solidFill>
                  <a:srgbClr val="F30DA6"/>
                </a:solidFill>
                <a:latin typeface="Courier New" panose="02070309020205020404" pitchFamily="49" charset="0"/>
              </a:rPr>
              <a:t>(G)</a:t>
            </a:r>
            <a:endParaRPr lang="en-US" altLang="zh-CN" sz="1800" dirty="0">
              <a:solidFill>
                <a:srgbClr val="F30DA6"/>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Let ROOT := any URL from G</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Initialize STACK &lt;stack data structure&gt;</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Let STACK := push(ROOT, STACK)</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Initialize COLLECTION &lt;big file of URL-page pairs&gt;</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a:t>
            </a:r>
            <a:r>
              <a:rPr lang="en-US" altLang="zh-CN" sz="1800" i="1" dirty="0">
                <a:solidFill>
                  <a:schemeClr val="tx2"/>
                </a:solidFill>
              </a:rPr>
              <a:t>While</a:t>
            </a:r>
            <a:r>
              <a:rPr lang="en-US" altLang="zh-CN" sz="1800" dirty="0">
                <a:solidFill>
                  <a:schemeClr val="tx2"/>
                </a:solidFill>
                <a:latin typeface="Courier New" panose="02070309020205020404" pitchFamily="49" charset="0"/>
              </a:rPr>
              <a:t> STACK is not empty,</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a:t>
            </a:r>
            <a:r>
              <a:rPr lang="en-US" altLang="zh-CN" sz="1800" dirty="0" err="1">
                <a:solidFill>
                  <a:schemeClr val="tx2"/>
                </a:solidFill>
                <a:latin typeface="Courier New" panose="02070309020205020404" pitchFamily="49" charset="0"/>
              </a:rPr>
              <a:t>URL</a:t>
            </a:r>
            <a:r>
              <a:rPr lang="en-US" altLang="zh-CN" sz="1800" baseline="-25000" dirty="0" err="1">
                <a:solidFill>
                  <a:schemeClr val="tx2"/>
                </a:solidFill>
                <a:latin typeface="Courier New" panose="02070309020205020404" pitchFamily="49" charset="0"/>
              </a:rPr>
              <a:t>curr</a:t>
            </a:r>
            <a:r>
              <a:rPr lang="en-US" altLang="zh-CN" sz="1800" dirty="0">
                <a:solidFill>
                  <a:schemeClr val="tx2"/>
                </a:solidFill>
                <a:latin typeface="Courier New" panose="02070309020205020404" pitchFamily="49" charset="0"/>
              </a:rPr>
              <a:t> := pop(STACK)</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PAGE := look-up(</a:t>
            </a:r>
            <a:r>
              <a:rPr lang="en-US" altLang="zh-CN" sz="1800" dirty="0" err="1">
                <a:solidFill>
                  <a:schemeClr val="tx2"/>
                </a:solidFill>
                <a:latin typeface="Courier New" panose="02070309020205020404" pitchFamily="49" charset="0"/>
              </a:rPr>
              <a:t>URL</a:t>
            </a:r>
            <a:r>
              <a:rPr lang="en-US" altLang="zh-CN" sz="1800" baseline="-25000" dirty="0" err="1">
                <a:solidFill>
                  <a:schemeClr val="tx2"/>
                </a:solidFill>
                <a:latin typeface="Courier New" panose="02070309020205020404" pitchFamily="49" charset="0"/>
              </a:rPr>
              <a:t>curr</a:t>
            </a:r>
            <a:r>
              <a:rPr lang="en-US" altLang="zh-CN" sz="1800" dirty="0">
                <a:solidFill>
                  <a:schemeClr val="tx2"/>
                </a:solidFill>
                <a:latin typeface="Courier New" panose="02070309020205020404" pitchFamily="49" charset="0"/>
              </a:rPr>
              <a:t>)</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STORE(&lt;</a:t>
            </a:r>
            <a:r>
              <a:rPr lang="en-US" altLang="zh-CN" sz="1800" dirty="0" err="1">
                <a:solidFill>
                  <a:schemeClr val="tx2"/>
                </a:solidFill>
                <a:latin typeface="Courier New" panose="02070309020205020404" pitchFamily="49" charset="0"/>
              </a:rPr>
              <a:t>URL</a:t>
            </a:r>
            <a:r>
              <a:rPr lang="en-US" altLang="zh-CN" sz="1800" baseline="-25000" dirty="0" err="1">
                <a:solidFill>
                  <a:schemeClr val="tx2"/>
                </a:solidFill>
                <a:latin typeface="Courier New" panose="02070309020205020404" pitchFamily="49" charset="0"/>
              </a:rPr>
              <a:t>curr</a:t>
            </a:r>
            <a:r>
              <a:rPr lang="en-US" altLang="zh-CN" sz="1800" dirty="0">
                <a:solidFill>
                  <a:schemeClr val="tx2"/>
                </a:solidFill>
                <a:latin typeface="Courier New" panose="02070309020205020404" pitchFamily="49" charset="0"/>
              </a:rPr>
              <a:t>, PAGE&gt;, COLLECTION)</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a:t>
            </a:r>
            <a:r>
              <a:rPr lang="en-US" altLang="zh-CN" sz="1800" i="1" dirty="0">
                <a:solidFill>
                  <a:schemeClr val="tx2"/>
                </a:solidFill>
              </a:rPr>
              <a:t>For every</a:t>
            </a:r>
            <a:r>
              <a:rPr lang="en-US" altLang="zh-CN" sz="1800" dirty="0">
                <a:solidFill>
                  <a:schemeClr val="tx2"/>
                </a:solidFill>
                <a:latin typeface="Courier New" panose="02070309020205020404" pitchFamily="49" charset="0"/>
              </a:rPr>
              <a:t> </a:t>
            </a:r>
            <a:r>
              <a:rPr lang="en-US" altLang="zh-CN" sz="1800" dirty="0" err="1">
                <a:solidFill>
                  <a:schemeClr val="tx2"/>
                </a:solidFill>
                <a:latin typeface="Courier New" panose="02070309020205020404" pitchFamily="49" charset="0"/>
              </a:rPr>
              <a:t>URL</a:t>
            </a:r>
            <a:r>
              <a:rPr lang="en-US" altLang="zh-CN" sz="1800" baseline="-25000" dirty="0" err="1">
                <a:solidFill>
                  <a:schemeClr val="tx2"/>
                </a:solidFill>
                <a:latin typeface="Courier New" panose="02070309020205020404" pitchFamily="49" charset="0"/>
              </a:rPr>
              <a:t>i</a:t>
            </a:r>
            <a:r>
              <a:rPr lang="en-US" altLang="zh-CN" sz="1800" dirty="0">
                <a:solidFill>
                  <a:schemeClr val="tx2"/>
                </a:solidFill>
                <a:latin typeface="Courier New" panose="02070309020205020404" pitchFamily="49" charset="0"/>
              </a:rPr>
              <a:t> </a:t>
            </a:r>
            <a:r>
              <a:rPr lang="en-US" altLang="zh-CN" sz="1800" i="1" dirty="0">
                <a:solidFill>
                  <a:schemeClr val="tx2"/>
                </a:solidFill>
              </a:rPr>
              <a:t>in</a:t>
            </a:r>
            <a:r>
              <a:rPr lang="en-US" altLang="zh-CN" sz="1800" dirty="0">
                <a:solidFill>
                  <a:schemeClr val="tx2"/>
                </a:solidFill>
                <a:latin typeface="Courier New" panose="02070309020205020404" pitchFamily="49" charset="0"/>
              </a:rPr>
              <a:t> PAGE,</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push(</a:t>
            </a:r>
            <a:r>
              <a:rPr lang="en-US" altLang="zh-CN" sz="1800" dirty="0" err="1">
                <a:solidFill>
                  <a:schemeClr val="tx2"/>
                </a:solidFill>
                <a:latin typeface="Courier New" panose="02070309020205020404" pitchFamily="49" charset="0"/>
              </a:rPr>
              <a:t>URL</a:t>
            </a:r>
            <a:r>
              <a:rPr lang="en-US" altLang="zh-CN" sz="1800" baseline="-25000" dirty="0" err="1">
                <a:solidFill>
                  <a:schemeClr val="tx2"/>
                </a:solidFill>
                <a:latin typeface="Courier New" panose="02070309020205020404" pitchFamily="49" charset="0"/>
              </a:rPr>
              <a:t>i</a:t>
            </a:r>
            <a:r>
              <a:rPr lang="en-US" altLang="zh-CN" sz="1800" dirty="0">
                <a:solidFill>
                  <a:schemeClr val="tx2"/>
                </a:solidFill>
                <a:latin typeface="Courier New" panose="02070309020205020404" pitchFamily="49" charset="0"/>
              </a:rPr>
              <a:t>, STACK)</a:t>
            </a: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endParaRPr lang="en-US" altLang="zh-CN" sz="1800" dirty="0">
              <a:solidFill>
                <a:schemeClr val="tx2"/>
              </a:solidFill>
              <a:latin typeface="Courier New" panose="02070309020205020404" pitchFamily="49" charset="0"/>
            </a:endParaRPr>
          </a:p>
          <a:p>
            <a:pPr eaLnBrk="1" hangingPunct="1">
              <a:lnSpc>
                <a:spcPct val="80000"/>
              </a:lnSpc>
              <a:buFont typeface="Wingdings" panose="05000000000000000000" pitchFamily="2" charset="2"/>
              <a:buNone/>
            </a:pPr>
            <a:r>
              <a:rPr lang="en-US" altLang="zh-CN" sz="1800" dirty="0">
                <a:solidFill>
                  <a:schemeClr val="tx2"/>
                </a:solidFill>
                <a:latin typeface="Courier New" panose="02070309020205020404" pitchFamily="49" charset="0"/>
              </a:rPr>
              <a:t>	</a:t>
            </a:r>
            <a:r>
              <a:rPr lang="en-US" altLang="zh-CN" sz="1800" i="1" dirty="0">
                <a:solidFill>
                  <a:schemeClr val="tx2"/>
                </a:solidFill>
              </a:rPr>
              <a:t>Return</a:t>
            </a:r>
            <a:r>
              <a:rPr lang="en-US" altLang="zh-CN" sz="1800" dirty="0">
                <a:solidFill>
                  <a:schemeClr val="tx2"/>
                </a:solidFill>
                <a:latin typeface="Courier New" panose="02070309020205020404" pitchFamily="49" charset="0"/>
              </a:rPr>
              <a:t> COLLECTION</a:t>
            </a:r>
            <a:endParaRPr lang="en-US" altLang="zh-CN" sz="1800" dirty="0">
              <a:solidFill>
                <a:schemeClr val="tx2"/>
              </a:solidFill>
              <a:latin typeface="Courier New" panose="02070309020205020404" pitchFamily="49" charset="0"/>
            </a:endParaRPr>
          </a:p>
        </p:txBody>
      </p:sp>
      <p:sp>
        <p:nvSpPr>
          <p:cNvPr id="9" name="Rectangle 2"/>
          <p:cNvSpPr txBox="1">
            <a:spLocks noChangeArrowheads="1"/>
          </p:cNvSpPr>
          <p:nvPr>
            <p:custDataLst>
              <p:tags r:id="rId1"/>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89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89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891">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891">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89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946150" y="6248400"/>
            <a:ext cx="1905000" cy="457200"/>
          </a:xfrm>
        </p:spPr>
        <p:txBody>
          <a:bodyPr/>
          <a:lstStyle/>
          <a:p>
            <a:pPr algn="l">
              <a:defRPr/>
            </a:pPr>
            <a:fld id="{FE5C09E0-AB50-4E4F-898E-09F06AFBADEE}" type="slidenum">
              <a:rPr lang="en-US" altLang="zh-CN"/>
            </a:fld>
            <a:endParaRPr lang="en-US" altLang="zh-CN"/>
          </a:p>
        </p:txBody>
      </p:sp>
      <p:sp>
        <p:nvSpPr>
          <p:cNvPr id="32771" name="Rectangle 2"/>
          <p:cNvSpPr>
            <a:spLocks noGrp="1" noChangeArrowheads="1"/>
          </p:cNvSpPr>
          <p:nvPr>
            <p:ph type="title" idx="4294967295"/>
          </p:nvPr>
        </p:nvSpPr>
        <p:spPr>
          <a:xfrm>
            <a:off x="556590" y="1253786"/>
            <a:ext cx="4032448" cy="566936"/>
          </a:xfrm>
          <a:extLst>
            <a:ext uri="{909E8E84-426E-40DD-AFC4-6F175D3DCCD1}">
              <a14:hiddenFill xmlns:a14="http://schemas.microsoft.com/office/drawing/2010/main">
                <a:solidFill>
                  <a:srgbClr val="FFFFFF"/>
                </a:solidFill>
              </a14:hiddenFill>
            </a:ext>
          </a:extLst>
        </p:spPr>
        <p:txBody>
          <a:bodyPr/>
          <a:lstStyle/>
          <a:p>
            <a:pPr eaLnBrk="1" hangingPunct="1"/>
            <a:r>
              <a:rPr lang="zh-CN" altLang="en-US" sz="3200" b="1" dirty="0">
                <a:latin typeface="CMR10"/>
              </a:rPr>
              <a:t>一种爬虫的体系结构</a:t>
            </a:r>
            <a:endParaRPr lang="zh-CN" altLang="en-US" sz="3200" b="1" dirty="0">
              <a:latin typeface="CMR10"/>
            </a:endParaRPr>
          </a:p>
        </p:txBody>
      </p:sp>
      <p:pic>
        <p:nvPicPr>
          <p:cNvPr id="32772" name="Picture 3"/>
          <p:cNvPicPr>
            <a:picLocks noGrp="1" noChangeAspect="1" noChangeArrowheads="1"/>
          </p:cNvPicPr>
          <p:nvPr>
            <p:ph type="body" idx="4294967295"/>
          </p:nvPr>
        </p:nvPicPr>
        <p:blipFill>
          <a:blip r:embed="rId1">
            <a:extLst>
              <a:ext uri="{28A0092B-C50C-407E-A947-70E740481C1C}">
                <a14:useLocalDpi xmlns:a14="http://schemas.microsoft.com/office/drawing/2010/main" val="0"/>
              </a:ext>
            </a:extLst>
          </a:blip>
          <a:srcRect/>
          <a:stretch>
            <a:fillRect/>
          </a:stretch>
        </p:blipFill>
        <p:spPr>
          <a:xfrm>
            <a:off x="755576" y="1916440"/>
            <a:ext cx="7129165" cy="4392880"/>
          </a:xfr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custDataLst>
              <p:tags r:id="rId2"/>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46150" y="6248400"/>
            <a:ext cx="1905000" cy="457200"/>
          </a:xfrm>
        </p:spPr>
        <p:txBody>
          <a:bodyPr/>
          <a:lstStyle/>
          <a:p>
            <a:pPr algn="l">
              <a:defRPr/>
            </a:pPr>
            <a:fld id="{9C20A2EA-A8FA-4A1B-8559-DA6D55BEE160}" type="slidenum">
              <a:rPr lang="en-US" altLang="zh-CN"/>
            </a:fld>
            <a:endParaRPr lang="en-US" altLang="zh-CN"/>
          </a:p>
        </p:txBody>
      </p:sp>
      <p:sp>
        <p:nvSpPr>
          <p:cNvPr id="55300" name="Rectangle 3"/>
          <p:cNvSpPr>
            <a:spLocks noGrp="1" noChangeArrowheads="1"/>
          </p:cNvSpPr>
          <p:nvPr>
            <p:ph type="body" idx="1"/>
          </p:nvPr>
        </p:nvSpPr>
        <p:spPr>
          <a:xfrm>
            <a:off x="614363" y="1361033"/>
            <a:ext cx="8072437" cy="3940175"/>
          </a:xfrm>
          <a:extLst>
            <a:ext uri="{909E8E84-426E-40DD-AFC4-6F175D3DCCD1}">
              <a14:hiddenFill xmlns:a14="http://schemas.microsoft.com/office/drawing/2010/main">
                <a:solidFill>
                  <a:srgbClr val="FFFFFF"/>
                </a:solidFill>
              </a14:hiddenFill>
            </a:ext>
          </a:extLst>
        </p:spPr>
        <p:txBody>
          <a:bodyPr/>
          <a:lstStyle/>
          <a:p>
            <a:pPr eaLnBrk="1" hangingPunct="1">
              <a:lnSpc>
                <a:spcPct val="120000"/>
              </a:lnSpc>
            </a:pPr>
            <a:r>
              <a:rPr lang="zh-CN" altLang="en-US" b="1" dirty="0">
                <a:latin typeface="+mj-ea"/>
              </a:rPr>
              <a:t>信息采集难点问题</a:t>
            </a:r>
            <a:endParaRPr lang="en-US" altLang="zh-CN" dirty="0"/>
          </a:p>
          <a:p>
            <a:pPr lvl="1" eaLnBrk="1" hangingPunct="1">
              <a:lnSpc>
                <a:spcPct val="120000"/>
              </a:lnSpc>
            </a:pPr>
            <a:r>
              <a:rPr lang="zh-CN" altLang="en-US" dirty="0"/>
              <a:t>采集页面选择</a:t>
            </a:r>
            <a:endParaRPr lang="en-US" altLang="zh-CN" dirty="0"/>
          </a:p>
          <a:p>
            <a:pPr lvl="1" eaLnBrk="1" hangingPunct="1">
              <a:lnSpc>
                <a:spcPct val="120000"/>
              </a:lnSpc>
            </a:pPr>
            <a:r>
              <a:rPr lang="zh-CN" altLang="en-US" dirty="0"/>
              <a:t>页面并行采集</a:t>
            </a:r>
            <a:endParaRPr lang="en-US" altLang="zh-CN" dirty="0"/>
          </a:p>
          <a:p>
            <a:pPr lvl="1" eaLnBrk="1" hangingPunct="1">
              <a:lnSpc>
                <a:spcPct val="120000"/>
              </a:lnSpc>
            </a:pPr>
            <a:r>
              <a:rPr lang="zh-CN" altLang="en-US" dirty="0"/>
              <a:t>页面刷新问题</a:t>
            </a:r>
            <a:endParaRPr lang="en-US" altLang="zh-CN" dirty="0"/>
          </a:p>
          <a:p>
            <a:pPr lvl="1" eaLnBrk="1" hangingPunct="1">
              <a:lnSpc>
                <a:spcPct val="120000"/>
              </a:lnSpc>
            </a:pPr>
            <a:r>
              <a:rPr lang="zh-CN" altLang="en-US" dirty="0"/>
              <a:t>动态页面采集</a:t>
            </a:r>
            <a:endParaRPr lang="en-US" altLang="zh-CN" dirty="0"/>
          </a:p>
          <a:p>
            <a:pPr lvl="1" eaLnBrk="1" hangingPunct="1">
              <a:lnSpc>
                <a:spcPct val="120000"/>
              </a:lnSpc>
            </a:pPr>
            <a:r>
              <a:rPr lang="zh-CN" altLang="en-US" dirty="0"/>
              <a:t>工程问题</a:t>
            </a:r>
            <a:endParaRPr lang="zh-CN" altLang="en-US" dirty="0"/>
          </a:p>
        </p:txBody>
      </p:sp>
      <p:sp>
        <p:nvSpPr>
          <p:cNvPr id="9" name="Rectangle 2"/>
          <p:cNvSpPr txBox="1">
            <a:spLocks noChangeArrowheads="1"/>
          </p:cNvSpPr>
          <p:nvPr>
            <p:custDataLst>
              <p:tags r:id="rId1"/>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946150" y="6248400"/>
            <a:ext cx="1905000" cy="457200"/>
          </a:xfrm>
        </p:spPr>
        <p:txBody>
          <a:bodyPr/>
          <a:lstStyle/>
          <a:p>
            <a:pPr algn="l">
              <a:defRPr/>
            </a:pPr>
            <a:fld id="{C42FBAE6-4368-4340-9562-69DDD220163A}" type="slidenum">
              <a:rPr lang="en-US" altLang="zh-CN"/>
            </a:fld>
            <a:endParaRPr lang="en-US" altLang="zh-CN"/>
          </a:p>
        </p:txBody>
      </p:sp>
      <p:sp>
        <p:nvSpPr>
          <p:cNvPr id="78851" name="标题 1"/>
          <p:cNvSpPr>
            <a:spLocks noGrp="1"/>
          </p:cNvSpPr>
          <p:nvPr>
            <p:ph type="title" idx="4294967295"/>
          </p:nvPr>
        </p:nvSpPr>
        <p:spPr>
          <a:xfrm>
            <a:off x="611560" y="1308913"/>
            <a:ext cx="1512168" cy="506015"/>
          </a:xfrm>
          <a:extLst>
            <a:ext uri="{909E8E84-426E-40DD-AFC4-6F175D3DCCD1}">
              <a14:hiddenFill xmlns:a14="http://schemas.microsoft.com/office/drawing/2010/main">
                <a:solidFill>
                  <a:srgbClr val="FFFFFF"/>
                </a:solidFill>
              </a14:hiddenFill>
            </a:ext>
          </a:extLst>
        </p:spPr>
        <p:txBody>
          <a:bodyPr/>
          <a:lstStyle/>
          <a:p>
            <a:pPr eaLnBrk="1" hangingPunct="1"/>
            <a:r>
              <a:rPr lang="zh-CN" altLang="en-US" sz="2400" b="1" dirty="0"/>
              <a:t>正文提取</a:t>
            </a:r>
            <a:endParaRPr lang="zh-CN" altLang="en-US" sz="2400" b="1" dirty="0"/>
          </a:p>
        </p:txBody>
      </p:sp>
      <p:pic>
        <p:nvPicPr>
          <p:cNvPr id="3" name="图片 2"/>
          <p:cNvPicPr>
            <a:picLocks noChangeAspect="1"/>
          </p:cNvPicPr>
          <p:nvPr/>
        </p:nvPicPr>
        <p:blipFill>
          <a:blip r:embed="rId1"/>
          <a:stretch>
            <a:fillRect/>
          </a:stretch>
        </p:blipFill>
        <p:spPr>
          <a:xfrm>
            <a:off x="467544" y="1772816"/>
            <a:ext cx="8229600" cy="1343025"/>
          </a:xfrm>
          <a:prstGeom prst="rect">
            <a:avLst/>
          </a:prstGeom>
        </p:spPr>
      </p:pic>
      <p:pic>
        <p:nvPicPr>
          <p:cNvPr id="2" name="图片 1"/>
          <p:cNvPicPr>
            <a:picLocks noChangeAspect="1"/>
          </p:cNvPicPr>
          <p:nvPr/>
        </p:nvPicPr>
        <p:blipFill rotWithShape="1">
          <a:blip r:embed="rId2"/>
          <a:srcRect t="6685" b="9880"/>
          <a:stretch>
            <a:fillRect/>
          </a:stretch>
        </p:blipFill>
        <p:spPr>
          <a:xfrm>
            <a:off x="1691680" y="3128200"/>
            <a:ext cx="5609466" cy="3120199"/>
          </a:xfrm>
          <a:prstGeom prst="rect">
            <a:avLst/>
          </a:prstGeom>
        </p:spPr>
      </p:pic>
      <p:sp>
        <p:nvSpPr>
          <p:cNvPr id="9" name="Rectangle 2"/>
          <p:cNvSpPr txBox="1">
            <a:spLocks noChangeArrowheads="1"/>
          </p:cNvSpPr>
          <p:nvPr>
            <p:custDataLst>
              <p:tags r:id="rId3"/>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1"/>
          <p:cNvSpPr>
            <a:spLocks noGrp="1"/>
          </p:cNvSpPr>
          <p:nvPr>
            <p:ph type="sldNum" sz="quarter" idx="12"/>
          </p:nvPr>
        </p:nvSpPr>
        <p:spPr>
          <a:xfrm>
            <a:off x="946150" y="6248400"/>
            <a:ext cx="1905000" cy="457200"/>
          </a:xfrm>
        </p:spPr>
        <p:txBody>
          <a:bodyPr/>
          <a:lstStyle/>
          <a:p>
            <a:pPr algn="l">
              <a:defRPr/>
            </a:pPr>
            <a:fld id="{B3AD1CF0-B760-4C80-885B-627913A1C76C}" type="slidenum">
              <a:rPr lang="en-US" altLang="zh-CN"/>
            </a:fld>
            <a:endParaRPr lang="en-US" altLang="zh-CN"/>
          </a:p>
        </p:txBody>
      </p:sp>
      <p:sp>
        <p:nvSpPr>
          <p:cNvPr id="80900" name="内容占位符 2"/>
          <p:cNvSpPr>
            <a:spLocks noGrp="1"/>
          </p:cNvSpPr>
          <p:nvPr>
            <p:ph idx="4294967295"/>
          </p:nvPr>
        </p:nvSpPr>
        <p:spPr>
          <a:xfrm>
            <a:off x="618102" y="1456690"/>
            <a:ext cx="8058354" cy="5315585"/>
          </a:xfrm>
          <a:extLst>
            <a:ext uri="{909E8E84-426E-40DD-AFC4-6F175D3DCCD1}">
              <a14:hiddenFill xmlns:a14="http://schemas.microsoft.com/office/drawing/2010/main">
                <a:solidFill>
                  <a:srgbClr val="FFFFFF"/>
                </a:solidFill>
              </a14:hiddenFill>
            </a:ext>
          </a:extLst>
        </p:spPr>
        <p:txBody>
          <a:bodyPr/>
          <a:lstStyle/>
          <a:p>
            <a:pPr eaLnBrk="1" hangingPunct="1"/>
            <a:r>
              <a:rPr lang="zh-CN" altLang="en-US" sz="2000" b="1" dirty="0"/>
              <a:t>方法一：基于</a:t>
            </a:r>
            <a:r>
              <a:rPr lang="en-US" altLang="zh-CN" sz="2000" b="1" dirty="0"/>
              <a:t>DOM</a:t>
            </a:r>
            <a:r>
              <a:rPr lang="zh-CN" altLang="en-US" sz="2000" b="1" dirty="0"/>
              <a:t>树的正文提取</a:t>
            </a:r>
            <a:endParaRPr lang="en-US" altLang="zh-CN" sz="2000" dirty="0"/>
          </a:p>
          <a:p>
            <a:pPr eaLnBrk="1" hangingPunct="1"/>
            <a:r>
              <a:rPr lang="en-US" altLang="zh-CN" sz="2000" dirty="0" smtClean="0"/>
              <a:t>DOM(Document </a:t>
            </a:r>
            <a:r>
              <a:rPr lang="en-US" altLang="zh-CN" sz="2000" dirty="0"/>
              <a:t>Object </a:t>
            </a:r>
            <a:r>
              <a:rPr lang="en-US" altLang="zh-CN" sz="2000" dirty="0" smtClean="0"/>
              <a:t>Model)</a:t>
            </a:r>
            <a:r>
              <a:rPr lang="zh-CN" altLang="en-US" sz="2000" dirty="0" smtClean="0"/>
              <a:t>是</a:t>
            </a:r>
            <a:r>
              <a:rPr lang="en-US" altLang="zh-CN" sz="2000" dirty="0" err="1" smtClean="0"/>
              <a:t>W3C</a:t>
            </a:r>
            <a:endParaRPr lang="zh-CN" altLang="en-US" sz="2000" dirty="0"/>
          </a:p>
          <a:p>
            <a:pPr marL="0" indent="0" eaLnBrk="1" hangingPunct="1">
              <a:buNone/>
            </a:pPr>
            <a:r>
              <a:rPr lang="zh-CN" altLang="en-US" sz="2000" dirty="0"/>
              <a:t>     </a:t>
            </a:r>
            <a:r>
              <a:rPr lang="zh-CN" altLang="en-US" sz="2000" dirty="0" smtClean="0"/>
              <a:t>组织发布</a:t>
            </a:r>
            <a:r>
              <a:rPr lang="zh-CN" altLang="en-US" sz="2000" dirty="0"/>
              <a:t>的一种访问和操作</a:t>
            </a:r>
            <a:r>
              <a:rPr lang="en-US" altLang="zh-CN" sz="2000" dirty="0"/>
              <a:t>HTML</a:t>
            </a:r>
            <a:r>
              <a:rPr lang="zh-CN" altLang="en-US" sz="2000" dirty="0"/>
              <a:t>文档的规范</a:t>
            </a:r>
            <a:endParaRPr lang="zh-CN" altLang="en-US" sz="2000" dirty="0"/>
          </a:p>
          <a:p>
            <a:pPr eaLnBrk="1" hangingPunct="1">
              <a:lnSpc>
                <a:spcPct val="120000"/>
              </a:lnSpc>
            </a:pPr>
            <a:r>
              <a:rPr lang="zh-CN" altLang="en-US" sz="2000" dirty="0">
                <a:sym typeface="+mn-ea"/>
              </a:rPr>
              <a:t>网页的源文件建立一个</a:t>
            </a:r>
            <a:r>
              <a:rPr lang="en-US" altLang="zh-CN" sz="2000" dirty="0">
                <a:sym typeface="+mn-ea"/>
              </a:rPr>
              <a:t>DOM</a:t>
            </a:r>
            <a:r>
              <a:rPr lang="zh-CN" altLang="en-US" sz="2000" dirty="0">
                <a:sym typeface="+mn-ea"/>
              </a:rPr>
              <a:t>树结构</a:t>
            </a:r>
            <a:endParaRPr lang="zh-CN" altLang="en-US" sz="2000" dirty="0">
              <a:sym typeface="+mn-ea"/>
            </a:endParaRPr>
          </a:p>
          <a:p>
            <a:pPr eaLnBrk="1" hangingPunct="1">
              <a:lnSpc>
                <a:spcPct val="120000"/>
              </a:lnSpc>
            </a:pPr>
            <a:r>
              <a:rPr lang="zh-CN" altLang="en-US" sz="2000" dirty="0">
                <a:sym typeface="+mn-ea"/>
              </a:rPr>
              <a:t>遍历</a:t>
            </a:r>
            <a:r>
              <a:rPr lang="en-US" altLang="zh-CN" sz="2000" dirty="0">
                <a:sym typeface="+mn-ea"/>
              </a:rPr>
              <a:t>DOM</a:t>
            </a:r>
            <a:r>
              <a:rPr lang="zh-CN" altLang="en-US" sz="2000" dirty="0">
                <a:sym typeface="+mn-ea"/>
              </a:rPr>
              <a:t>树，从网页中删除掉所有不是正文的信息</a:t>
            </a:r>
            <a:endParaRPr lang="zh-CN" altLang="en-US" sz="2000" dirty="0">
              <a:sym typeface="+mn-ea"/>
            </a:endParaRPr>
          </a:p>
          <a:p>
            <a:pPr lvl="1" eaLnBrk="1" hangingPunct="1">
              <a:lnSpc>
                <a:spcPct val="120000"/>
              </a:lnSpc>
            </a:pPr>
            <a:r>
              <a:rPr lang="zh-CN" altLang="en-US" sz="1730" dirty="0">
                <a:sym typeface="+mn-ea"/>
              </a:rPr>
              <a:t>广告信息的移除：首先需要建立一个经常更新的广告服务器列表，如果地址是指向列表中的广告服务器地址则将此链接节点删除</a:t>
            </a:r>
            <a:endParaRPr lang="zh-CN" altLang="en-US" sz="1730" dirty="0">
              <a:sym typeface="+mn-ea"/>
            </a:endParaRPr>
          </a:p>
          <a:p>
            <a:pPr lvl="1" algn="l" eaLnBrk="1" hangingPunct="1">
              <a:lnSpc>
                <a:spcPct val="120000"/>
              </a:lnSpc>
              <a:buSzTx/>
            </a:pPr>
            <a:r>
              <a:rPr lang="zh-CN" altLang="en-US" sz="1730" dirty="0">
                <a:cs typeface="+mn-ea"/>
                <a:sym typeface="+mn-ea"/>
              </a:rPr>
              <a:t>链接群的移除：计算每一个节点所包含的链接个数相对非链接的词个数的比例，如果比例大于一个给定的阈值则删除此节点</a:t>
            </a:r>
            <a:endParaRPr lang="zh-CN" altLang="en-US" sz="1730" dirty="0">
              <a:cs typeface="+mn-ea"/>
            </a:endParaRPr>
          </a:p>
          <a:p>
            <a:pPr lvl="1" algn="l" eaLnBrk="1" hangingPunct="1">
              <a:lnSpc>
                <a:spcPct val="120000"/>
              </a:lnSpc>
              <a:buSzTx/>
            </a:pPr>
            <a:r>
              <a:rPr lang="zh-CN" altLang="en-US" sz="1730" dirty="0">
                <a:cs typeface="+mn-ea"/>
                <a:sym typeface="+mn-ea"/>
              </a:rPr>
              <a:t>删除不包含重要信息的节点：用户事先指定一些不重要的HTML标签以及一个有用标签至少需要包含多少字符</a:t>
            </a:r>
            <a:endParaRPr lang="zh-CN" altLang="en-US" sz="1730" dirty="0">
              <a:cs typeface="+mn-ea"/>
            </a:endParaRPr>
          </a:p>
          <a:p>
            <a:pPr eaLnBrk="1" hangingPunct="1">
              <a:lnSpc>
                <a:spcPct val="120000"/>
              </a:lnSpc>
            </a:pPr>
            <a:r>
              <a:rPr lang="zh-CN" altLang="zh-CN" sz="2000" dirty="0">
                <a:sym typeface="+mn-ea"/>
              </a:rPr>
              <a:t>DOM</a:t>
            </a:r>
            <a:r>
              <a:rPr lang="zh-CN" altLang="en-US" sz="2000" dirty="0">
                <a:sym typeface="+mn-ea"/>
              </a:rPr>
              <a:t>树中剩余的内容就是正文信息，可以直接从余下的树节点中抽取。</a:t>
            </a:r>
            <a:endParaRPr lang="zh-CN" altLang="en-US" sz="2000" dirty="0"/>
          </a:p>
          <a:p>
            <a:pPr eaLnBrk="1" hangingPunct="1"/>
            <a:endParaRPr lang="zh-CN" altLang="en-US" sz="2000" dirty="0"/>
          </a:p>
        </p:txBody>
      </p:sp>
      <p:sp>
        <p:nvSpPr>
          <p:cNvPr id="80901"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ahoma" panose="020B0604030504040204" pitchFamily="34" charset="0"/>
            </a:endParaRPr>
          </a:p>
        </p:txBody>
      </p:sp>
      <p:pic>
        <p:nvPicPr>
          <p:cNvPr id="2" name="图片 1"/>
          <p:cNvPicPr>
            <a:picLocks noChangeAspect="1"/>
          </p:cNvPicPr>
          <p:nvPr/>
        </p:nvPicPr>
        <p:blipFill>
          <a:blip r:embed="rId1"/>
          <a:stretch>
            <a:fillRect/>
          </a:stretch>
        </p:blipFill>
        <p:spPr>
          <a:xfrm>
            <a:off x="5868144" y="620688"/>
            <a:ext cx="3288030" cy="2507615"/>
          </a:xfrm>
          <a:prstGeom prst="rect">
            <a:avLst/>
          </a:prstGeom>
        </p:spPr>
      </p:pic>
      <p:sp>
        <p:nvSpPr>
          <p:cNvPr id="9" name="Rectangle 2"/>
          <p:cNvSpPr txBox="1">
            <a:spLocks noChangeArrowheads="1"/>
          </p:cNvSpPr>
          <p:nvPr>
            <p:custDataLst>
              <p:tags r:id="rId2"/>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a:t>
            </a:r>
            <a:r>
              <a:rPr lang="zh-CN" altLang="en-US" sz="4000" b="1" dirty="0" smtClean="0"/>
              <a:t>过滤</a:t>
            </a:r>
            <a:r>
              <a:rPr lang="en-US" altLang="zh-CN" sz="4000" b="1" dirty="0" smtClean="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2"/>
          </p:nvPr>
        </p:nvSpPr>
        <p:spPr>
          <a:xfrm>
            <a:off x="946150" y="6248400"/>
            <a:ext cx="1905000" cy="457200"/>
          </a:xfrm>
        </p:spPr>
        <p:txBody>
          <a:bodyPr/>
          <a:lstStyle/>
          <a:p>
            <a:pPr algn="l">
              <a:defRPr/>
            </a:pPr>
            <a:fld id="{07B0393C-2122-4A19-84F1-14D13CAE8E07}" type="slidenum">
              <a:rPr lang="en-US" altLang="zh-CN"/>
            </a:fld>
            <a:endParaRPr lang="en-US" altLang="zh-CN"/>
          </a:p>
        </p:txBody>
      </p:sp>
      <p:sp>
        <p:nvSpPr>
          <p:cNvPr id="3" name="内容占位符 2"/>
          <p:cNvSpPr>
            <a:spLocks noGrp="1"/>
          </p:cNvSpPr>
          <p:nvPr>
            <p:ph idx="4294967295"/>
          </p:nvPr>
        </p:nvSpPr>
        <p:spPr>
          <a:xfrm>
            <a:off x="457200" y="1412776"/>
            <a:ext cx="8229600" cy="4525963"/>
          </a:xfrm>
          <a:extLst>
            <a:ext uri="{909E8E84-426E-40DD-AFC4-6F175D3DCCD1}">
              <a14:hiddenFill xmlns:a14="http://schemas.microsoft.com/office/drawing/2010/main">
                <a:solidFill>
                  <a:srgbClr val="FFFFFF"/>
                </a:solidFill>
              </a14:hiddenFill>
            </a:ext>
          </a:extLst>
        </p:spPr>
        <p:txBody>
          <a:bodyPr/>
          <a:lstStyle/>
          <a:p>
            <a:pPr eaLnBrk="1" hangingPunct="1">
              <a:lnSpc>
                <a:spcPct val="120000"/>
              </a:lnSpc>
            </a:pPr>
            <a:r>
              <a:rPr lang="zh-CN" altLang="en-US" sz="2000" dirty="0"/>
              <a:t>方法二：</a:t>
            </a:r>
            <a:r>
              <a:rPr lang="zh-CN" altLang="en-US" sz="2000" b="1" dirty="0"/>
              <a:t>基于内容块的正文提取</a:t>
            </a:r>
            <a:endParaRPr lang="en-US" altLang="zh-CN" sz="2000" dirty="0"/>
          </a:p>
          <a:p>
            <a:pPr eaLnBrk="1" hangingPunct="1">
              <a:lnSpc>
                <a:spcPct val="120000"/>
              </a:lnSpc>
            </a:pPr>
            <a:r>
              <a:rPr lang="zh-CN" altLang="en-US" sz="2000" dirty="0"/>
              <a:t>将</a:t>
            </a:r>
            <a:r>
              <a:rPr lang="en-US" altLang="zh-CN" sz="2000" dirty="0"/>
              <a:t>HTML</a:t>
            </a:r>
            <a:r>
              <a:rPr lang="zh-CN" altLang="en-US" sz="2000" dirty="0"/>
              <a:t>文件分块然后利用每一块关键词平均熵的大小来发现正文块</a:t>
            </a:r>
            <a:endParaRPr lang="zh-CN" altLang="en-US" sz="2000" dirty="0"/>
          </a:p>
          <a:p>
            <a:pPr lvl="1" eaLnBrk="1" hangingPunct="1">
              <a:lnSpc>
                <a:spcPct val="120000"/>
              </a:lnSpc>
            </a:pPr>
            <a:r>
              <a:rPr lang="zh-CN" altLang="en-US" sz="2000" dirty="0"/>
              <a:t>遍历网页的</a:t>
            </a:r>
            <a:r>
              <a:rPr lang="zh-CN" altLang="zh-CN" sz="2000" dirty="0"/>
              <a:t>HTML</a:t>
            </a:r>
            <a:r>
              <a:rPr lang="zh-CN" altLang="en-US" sz="2000" dirty="0"/>
              <a:t>文件，利用</a:t>
            </a:r>
            <a:r>
              <a:rPr lang="zh-CN" altLang="zh-CN" sz="2000" dirty="0"/>
              <a:t>table</a:t>
            </a:r>
            <a:r>
              <a:rPr lang="zh-CN" altLang="en-US" sz="2000" dirty="0"/>
              <a:t>标签将网页粗略地分为许多内容块</a:t>
            </a:r>
            <a:endParaRPr lang="zh-CN" altLang="en-US" sz="2000" dirty="0"/>
          </a:p>
          <a:p>
            <a:pPr lvl="1" eaLnBrk="1" hangingPunct="1">
              <a:lnSpc>
                <a:spcPct val="120000"/>
              </a:lnSpc>
            </a:pPr>
            <a:r>
              <a:rPr lang="zh-CN" altLang="en-US" sz="2000" dirty="0"/>
              <a:t>对于每一个内容块提取出可以代表它的内容的一些特征词以便于后面计算内容块的熵，计算每一个特征</a:t>
            </a:r>
            <a:r>
              <a:rPr lang="en-US" altLang="zh-CN" sz="2000" i="1" dirty="0"/>
              <a:t>F</a:t>
            </a:r>
            <a:r>
              <a:rPr lang="en-US" altLang="zh-CN" sz="2000" i="1" baseline="-25000" dirty="0"/>
              <a:t>i</a:t>
            </a:r>
            <a:r>
              <a:rPr lang="zh-CN" altLang="en-US" sz="2000" dirty="0"/>
              <a:t>的熵</a:t>
            </a:r>
            <a:r>
              <a:rPr lang="en-US" sz="2000" dirty="0"/>
              <a:t> </a:t>
            </a:r>
            <a:r>
              <a:rPr lang="zh-CN" altLang="en-US" sz="2000" dirty="0"/>
              <a:t>：</a:t>
            </a:r>
            <a:endParaRPr lang="zh-CN" altLang="en-US" sz="2000" dirty="0"/>
          </a:p>
          <a:p>
            <a:pPr lvl="1" eaLnBrk="1" hangingPunct="1">
              <a:lnSpc>
                <a:spcPct val="120000"/>
              </a:lnSpc>
            </a:pPr>
            <a:endParaRPr lang="zh-CN" altLang="en-US" sz="2000" dirty="0"/>
          </a:p>
          <a:p>
            <a:pPr lvl="1" eaLnBrk="1" hangingPunct="1">
              <a:lnSpc>
                <a:spcPct val="120000"/>
              </a:lnSpc>
            </a:pPr>
            <a:endParaRPr lang="zh-CN" altLang="en-US" sz="2000" dirty="0"/>
          </a:p>
          <a:p>
            <a:pPr lvl="1" eaLnBrk="1" hangingPunct="1">
              <a:lnSpc>
                <a:spcPct val="120000"/>
              </a:lnSpc>
            </a:pPr>
            <a:r>
              <a:rPr lang="zh-CN" altLang="en-US" sz="2000" dirty="0"/>
              <a:t>对于内容块，如果它的熵大于一个阈值则认为是噪声信息，如果小于阈值则认为是正文块并包含了正文信息</a:t>
            </a:r>
            <a:endParaRPr lang="zh-CN" altLang="en-US" sz="2000" dirty="0"/>
          </a:p>
        </p:txBody>
      </p:sp>
      <p:sp>
        <p:nvSpPr>
          <p:cNvPr id="8294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latin typeface="Tahoma" panose="020B0604030504040204" pitchFamily="34" charset="0"/>
            </a:endParaRPr>
          </a:p>
        </p:txBody>
      </p:sp>
      <p:graphicFrame>
        <p:nvGraphicFramePr>
          <p:cNvPr id="89092" name="Object 4"/>
          <p:cNvGraphicFramePr>
            <a:graphicFrameLocks noChangeAspect="1"/>
          </p:cNvGraphicFramePr>
          <p:nvPr/>
        </p:nvGraphicFramePr>
        <p:xfrm>
          <a:off x="2339975" y="4005064"/>
          <a:ext cx="2500313" cy="735012"/>
        </p:xfrm>
        <a:graphic>
          <a:graphicData uri="http://schemas.openxmlformats.org/presentationml/2006/ole">
            <mc:AlternateContent xmlns:mc="http://schemas.openxmlformats.org/markup-compatibility/2006">
              <mc:Choice xmlns:v="urn:schemas-microsoft-com:vml" Requires="v">
                <p:oleObj spid="_x0000_s76446" name="公式" r:id="rId1" imgW="1524000" imgH="444500" progId="Equation.3">
                  <p:embed/>
                </p:oleObj>
              </mc:Choice>
              <mc:Fallback>
                <p:oleObj name="公式" r:id="rId1" imgW="1524000" imgH="444500" progId="Equation.3">
                  <p:embed/>
                  <p:pic>
                    <p:nvPicPr>
                      <p:cNvPr id="0" name="图片 759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4005064"/>
                        <a:ext cx="2500313"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
          <p:cNvSpPr txBox="1">
            <a:spLocks noChangeArrowheads="1"/>
          </p:cNvSpPr>
          <p:nvPr>
            <p:custDataLst>
              <p:tags r:id="rId3"/>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0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946150" y="6248400"/>
            <a:ext cx="1905000" cy="457200"/>
          </a:xfrm>
        </p:spPr>
        <p:txBody>
          <a:bodyPr/>
          <a:lstStyle/>
          <a:p>
            <a:pPr algn="l">
              <a:defRPr/>
            </a:pPr>
            <a:fld id="{3A553F8A-38FD-4E59-8747-85CAFBE486F3}" type="slidenum">
              <a:rPr lang="en-US" altLang="zh-CN"/>
            </a:fld>
            <a:endParaRPr lang="en-US" altLang="zh-CN"/>
          </a:p>
        </p:txBody>
      </p:sp>
      <p:sp>
        <p:nvSpPr>
          <p:cNvPr id="83972" name="内容占位符 2"/>
          <p:cNvSpPr>
            <a:spLocks noGrp="1"/>
          </p:cNvSpPr>
          <p:nvPr>
            <p:ph idx="4294967295"/>
          </p:nvPr>
        </p:nvSpPr>
        <p:spPr>
          <a:xfrm>
            <a:off x="457200" y="1600200"/>
            <a:ext cx="8229600" cy="4525963"/>
          </a:xfrm>
          <a:extLst>
            <a:ext uri="{909E8E84-426E-40DD-AFC4-6F175D3DCCD1}">
              <a14:hiddenFill xmlns:a14="http://schemas.microsoft.com/office/drawing/2010/main">
                <a:solidFill>
                  <a:srgbClr val="FFFFFF"/>
                </a:solidFill>
              </a14:hiddenFill>
            </a:ext>
          </a:extLst>
        </p:spPr>
        <p:txBody>
          <a:bodyPr/>
          <a:lstStyle/>
          <a:p>
            <a:pPr eaLnBrk="1" hangingPunct="1"/>
            <a:r>
              <a:rPr lang="zh-CN" altLang="en-US" sz="2800" b="1" dirty="0"/>
              <a:t>正文提取其他方法</a:t>
            </a:r>
            <a:endParaRPr lang="en-US" altLang="zh-CN" dirty="0"/>
          </a:p>
          <a:p>
            <a:pPr eaLnBrk="1" hangingPunct="1"/>
            <a:r>
              <a:rPr lang="zh-CN" altLang="en-US" dirty="0"/>
              <a:t>基于视觉效果的网页分割技术</a:t>
            </a:r>
            <a:endParaRPr lang="zh-CN" altLang="en-US" dirty="0"/>
          </a:p>
          <a:p>
            <a:pPr lvl="1" eaLnBrk="1" hangingPunct="1"/>
            <a:r>
              <a:rPr lang="zh-CN" altLang="en-US" dirty="0"/>
              <a:t>用</a:t>
            </a:r>
            <a:r>
              <a:rPr lang="en-US" altLang="zh-CN" dirty="0"/>
              <a:t>HTML</a:t>
            </a:r>
            <a:r>
              <a:rPr lang="zh-CN" altLang="en-US" dirty="0"/>
              <a:t>标签中的分隔线以及一些视觉信息（如文字颜色、字体大小、文字信息等）把网页分割成不同的信息块</a:t>
            </a:r>
            <a:endParaRPr lang="zh-CN" altLang="en-US" dirty="0"/>
          </a:p>
          <a:p>
            <a:pPr lvl="1" eaLnBrk="1" hangingPunct="1"/>
            <a:endParaRPr lang="zh-CN" altLang="en-US" dirty="0"/>
          </a:p>
          <a:p>
            <a:pPr eaLnBrk="1" hangingPunct="1"/>
            <a:r>
              <a:rPr lang="zh-CN" altLang="en-US" dirty="0"/>
              <a:t>用中文标点符号提取正文</a:t>
            </a:r>
            <a:endParaRPr lang="zh-CN" altLang="en-US" dirty="0"/>
          </a:p>
        </p:txBody>
      </p:sp>
      <p:sp>
        <p:nvSpPr>
          <p:cNvPr id="9" name="Rectangle 2"/>
          <p:cNvSpPr txBox="1">
            <a:spLocks noChangeArrowheads="1"/>
          </p:cNvSpPr>
          <p:nvPr>
            <p:custDataLst>
              <p:tags r:id="rId1"/>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网络爬虫</a:t>
            </a:r>
            <a:endParaRPr lang="zh-CN" altLang="en-US" sz="4000" b="1" dirty="0"/>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3"/>
          <p:cNvSpPr>
            <a:spLocks noGrp="1" noChangeArrowheads="1"/>
          </p:cNvSpPr>
          <p:nvPr>
            <p:ph type="body" idx="4294967295"/>
          </p:nvPr>
        </p:nvSpPr>
        <p:spPr>
          <a:xfrm>
            <a:off x="468313" y="1268760"/>
            <a:ext cx="8229600" cy="4525963"/>
          </a:xfrm>
          <a:extLst>
            <a:ext uri="{909E8E84-426E-40DD-AFC4-6F175D3DCCD1}">
              <a14:hiddenFill xmlns:a14="http://schemas.microsoft.com/office/drawing/2010/main">
                <a:solidFill>
                  <a:srgbClr val="FFFFFF"/>
                </a:solidFill>
              </a14:hiddenFill>
            </a:ext>
          </a:extLst>
        </p:spPr>
        <p:txBody>
          <a:bodyPr/>
          <a:lstStyle/>
          <a:p>
            <a:pPr eaLnBrk="1" hangingPunct="1"/>
            <a:r>
              <a:rPr lang="zh-CN" altLang="en-US" sz="2000" dirty="0"/>
              <a:t>网络监听</a:t>
            </a:r>
            <a:r>
              <a:rPr lang="en-US" altLang="zh-CN" sz="2000" dirty="0"/>
              <a:t>sniffer</a:t>
            </a:r>
            <a:endParaRPr lang="en-US" altLang="zh-CN" sz="2000" dirty="0"/>
          </a:p>
          <a:p>
            <a:pPr eaLnBrk="1" hangingPunct="1"/>
            <a:r>
              <a:rPr lang="zh-CN" altLang="en-US" sz="2000" dirty="0"/>
              <a:t>应用：网络流量统计系统、网络监视系统、网络入侵检测系统、网络安全扫描系统</a:t>
            </a:r>
            <a:r>
              <a:rPr lang="en-US" altLang="zh-CN" sz="2000" dirty="0"/>
              <a:t>……</a:t>
            </a:r>
            <a:endParaRPr lang="en-US" altLang="zh-CN" sz="2000" dirty="0"/>
          </a:p>
          <a:p>
            <a:pPr eaLnBrk="1" hangingPunct="1"/>
            <a:r>
              <a:rPr lang="zh-CN" altLang="en-US" sz="2000" dirty="0"/>
              <a:t>主要包括三部分</a:t>
            </a:r>
            <a:r>
              <a:rPr lang="en-US" altLang="zh-CN" sz="2000" dirty="0"/>
              <a:t>:</a:t>
            </a:r>
            <a:endParaRPr lang="en-US" altLang="zh-CN" sz="2000" dirty="0"/>
          </a:p>
          <a:p>
            <a:pPr lvl="1" eaLnBrk="1" hangingPunct="1">
              <a:buFont typeface="Arial" panose="020B0604020202020204" pitchFamily="34" charset="0"/>
              <a:buNone/>
            </a:pPr>
            <a:r>
              <a:rPr lang="en-US" altLang="zh-CN" sz="2000" dirty="0"/>
              <a:t>1</a:t>
            </a:r>
            <a:r>
              <a:rPr lang="zh-CN" altLang="en-US" sz="2000" dirty="0"/>
              <a:t>） 捕获数据包</a:t>
            </a:r>
            <a:endParaRPr lang="zh-CN" altLang="en-US" sz="2000" dirty="0"/>
          </a:p>
          <a:p>
            <a:pPr lvl="1" eaLnBrk="1" hangingPunct="1">
              <a:buFont typeface="Arial" panose="020B0604020202020204" pitchFamily="34" charset="0"/>
              <a:buNone/>
            </a:pPr>
            <a:r>
              <a:rPr lang="zh-CN" altLang="en-US" sz="2000" dirty="0"/>
              <a:t>	</a:t>
            </a:r>
            <a:r>
              <a:rPr lang="en-US" altLang="zh-CN" sz="2000" dirty="0" err="1"/>
              <a:t>Libpcap</a:t>
            </a:r>
            <a:r>
              <a:rPr lang="en-US" altLang="zh-CN" sz="2000" dirty="0"/>
              <a:t> </a:t>
            </a:r>
            <a:r>
              <a:rPr lang="zh-CN" altLang="en-US" sz="2000" dirty="0"/>
              <a:t>，</a:t>
            </a:r>
            <a:r>
              <a:rPr lang="en-US" altLang="zh-CN" sz="2000" dirty="0" err="1"/>
              <a:t>Winpcap</a:t>
            </a:r>
            <a:r>
              <a:rPr lang="en-US" altLang="zh-CN" sz="2000" dirty="0"/>
              <a:t> ……</a:t>
            </a:r>
            <a:endParaRPr lang="en-US" altLang="zh-CN" sz="2000" dirty="0"/>
          </a:p>
          <a:p>
            <a:pPr lvl="1" eaLnBrk="1" hangingPunct="1">
              <a:buFont typeface="Arial" panose="020B0604020202020204" pitchFamily="34" charset="0"/>
              <a:buNone/>
            </a:pPr>
            <a:r>
              <a:rPr lang="en-US" altLang="zh-CN" sz="2000" dirty="0"/>
              <a:t>2</a:t>
            </a:r>
            <a:r>
              <a:rPr lang="zh-CN" altLang="en-US" sz="2000" dirty="0"/>
              <a:t>） 过滤数据包</a:t>
            </a:r>
            <a:endParaRPr lang="zh-CN" altLang="en-US" sz="2000" dirty="0"/>
          </a:p>
          <a:p>
            <a:pPr lvl="1" eaLnBrk="1" hangingPunct="1">
              <a:buFont typeface="Arial" panose="020B0604020202020204" pitchFamily="34" charset="0"/>
              <a:buNone/>
            </a:pPr>
            <a:r>
              <a:rPr lang="zh-CN" altLang="en-US" sz="2000" dirty="0"/>
              <a:t>	在内核层过滤：效率高  </a:t>
            </a:r>
            <a:r>
              <a:rPr lang="en-US" altLang="zh-CN" sz="2000" dirty="0" err="1"/>
              <a:t>Libpcap</a:t>
            </a:r>
            <a:endParaRPr lang="en-US" altLang="zh-CN" sz="2000" dirty="0"/>
          </a:p>
          <a:p>
            <a:pPr lvl="1" eaLnBrk="1" hangingPunct="1">
              <a:buFont typeface="Arial" panose="020B0604020202020204" pitchFamily="34" charset="0"/>
              <a:buNone/>
            </a:pPr>
            <a:r>
              <a:rPr lang="en-US" altLang="zh-CN" sz="2000" dirty="0"/>
              <a:t>	</a:t>
            </a:r>
            <a:r>
              <a:rPr lang="zh-CN" altLang="en-US" sz="2000" dirty="0"/>
              <a:t>在应用层过滤：从内核层到应用层之间的转换费时费力</a:t>
            </a:r>
            <a:endParaRPr lang="zh-CN" altLang="en-US" sz="2000" dirty="0"/>
          </a:p>
          <a:p>
            <a:pPr lvl="1" eaLnBrk="1" hangingPunct="1">
              <a:buFont typeface="Arial" panose="020B0604020202020204" pitchFamily="34" charset="0"/>
              <a:buNone/>
            </a:pPr>
            <a:r>
              <a:rPr lang="en-US" altLang="zh-CN" sz="2000" dirty="0"/>
              <a:t>3</a:t>
            </a:r>
            <a:r>
              <a:rPr lang="zh-CN" altLang="en-US" sz="2000" dirty="0"/>
              <a:t>）具体协议分析</a:t>
            </a:r>
            <a:endParaRPr lang="zh-CN" altLang="en-US" sz="2000" dirty="0"/>
          </a:p>
          <a:p>
            <a:pPr lvl="1" eaLnBrk="1" hangingPunct="1">
              <a:buFont typeface="Arial" panose="020B0604020202020204" pitchFamily="34" charset="0"/>
              <a:buNone/>
            </a:pPr>
            <a:r>
              <a:rPr lang="zh-CN" altLang="en-US" sz="2000" dirty="0"/>
              <a:t>	链路层</a:t>
            </a:r>
            <a:r>
              <a:rPr lang="en-US" altLang="zh-CN" sz="2000" dirty="0"/>
              <a:t>-〉</a:t>
            </a:r>
            <a:r>
              <a:rPr lang="zh-CN" altLang="en-US" sz="2000" dirty="0"/>
              <a:t>网络层</a:t>
            </a:r>
            <a:r>
              <a:rPr lang="en-US" altLang="zh-CN" sz="2000" dirty="0"/>
              <a:t>-〉</a:t>
            </a:r>
            <a:r>
              <a:rPr lang="zh-CN" altLang="en-US" sz="2000" dirty="0"/>
              <a:t>传输层</a:t>
            </a:r>
            <a:r>
              <a:rPr lang="en-US" altLang="zh-CN" sz="2000" dirty="0"/>
              <a:t>-〉</a:t>
            </a:r>
            <a:r>
              <a:rPr lang="zh-CN" altLang="en-US" sz="2000" dirty="0"/>
              <a:t>应用层</a:t>
            </a:r>
            <a:endParaRPr lang="zh-CN" altLang="en-US" sz="2000" dirty="0"/>
          </a:p>
          <a:p>
            <a:pPr lvl="1" eaLnBrk="1" hangingPunct="1">
              <a:buFont typeface="Arial" panose="020B0604020202020204" pitchFamily="34" charset="0"/>
              <a:buNone/>
            </a:pPr>
            <a:r>
              <a:rPr lang="zh-CN" altLang="en-US" sz="2000" dirty="0"/>
              <a:t>	</a:t>
            </a:r>
            <a:r>
              <a:rPr lang="en-US" altLang="zh-CN" sz="2000" dirty="0" err="1"/>
              <a:t>Tcpdump</a:t>
            </a:r>
            <a:r>
              <a:rPr lang="zh-CN" altLang="en-US" sz="2000" dirty="0"/>
              <a:t>，</a:t>
            </a:r>
            <a:r>
              <a:rPr lang="en-US" altLang="zh-CN" sz="2000" dirty="0" err="1"/>
              <a:t>Windump</a:t>
            </a:r>
            <a:r>
              <a:rPr lang="zh-CN" altLang="en-US" sz="2000" dirty="0"/>
              <a:t>，</a:t>
            </a:r>
            <a:r>
              <a:rPr lang="en-US" altLang="zh-CN" sz="2000" dirty="0"/>
              <a:t>Ethereal……</a:t>
            </a:r>
            <a:endParaRPr lang="en-US" altLang="zh-CN" sz="2000" dirty="0"/>
          </a:p>
        </p:txBody>
      </p:sp>
      <p:sp>
        <p:nvSpPr>
          <p:cNvPr id="2" name="Rectangle 2"/>
          <p:cNvSpPr txBox="1">
            <a:spLocks noChangeArrowheads="1"/>
          </p:cNvSpPr>
          <p:nvPr>
            <p:custDataLst>
              <p:tags r:id="rId1"/>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网络监听</a:t>
            </a:r>
            <a:endParaRPr lang="zh-CN" altLang="en-US" sz="4000" b="1" dirty="0"/>
          </a:p>
        </p:txBody>
      </p:sp>
      <p:sp>
        <p:nvSpPr>
          <p:cNvPr id="3" name="灯片编号占位符 2"/>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566738" y="1466086"/>
            <a:ext cx="8001000" cy="4771226"/>
          </a:xfrm>
        </p:spPr>
        <p:txBody>
          <a:bodyPr>
            <a:normAutofit fontScale="77500" lnSpcReduction="20000"/>
          </a:bodyPr>
          <a:lstStyle/>
          <a:p>
            <a:r>
              <a:rPr lang="zh-CN" altLang="en-US" dirty="0">
                <a:latin typeface="Arial" panose="020B0604020202020204" pitchFamily="34" charset="0"/>
                <a:cs typeface="Arial" panose="020B0604020202020204" pitchFamily="34" charset="0"/>
              </a:rPr>
              <a:t>根据操作的主动性分类</a:t>
            </a:r>
            <a:endParaRPr lang="en-US" altLang="zh-CN" dirty="0">
              <a:latin typeface="Arial" panose="020B0604020202020204" pitchFamily="34" charset="0"/>
              <a:cs typeface="Arial" panose="020B0604020202020204" pitchFamily="34" charset="0"/>
            </a:endParaRPr>
          </a:p>
          <a:p>
            <a:pPr lvl="1"/>
            <a:r>
              <a:rPr lang="zh-CN" altLang="en-US" sz="2300" dirty="0">
                <a:latin typeface="Arial" panose="020B0604020202020204" pitchFamily="34" charset="0"/>
                <a:cs typeface="Arial" panose="020B0604020202020204" pitchFamily="34" charset="0"/>
              </a:rPr>
              <a:t>主动过滤</a:t>
            </a:r>
            <a:endParaRPr lang="en-US" altLang="zh-CN" sz="2300" dirty="0">
              <a:latin typeface="Arial" panose="020B0604020202020204" pitchFamily="34" charset="0"/>
              <a:cs typeface="Arial" panose="020B0604020202020204" pitchFamily="34" charset="0"/>
            </a:endParaRPr>
          </a:p>
          <a:p>
            <a:pPr lvl="2"/>
            <a:r>
              <a:rPr lang="zh-CN" altLang="en-US" sz="2300" dirty="0">
                <a:latin typeface="Arial" panose="020B0604020202020204" pitchFamily="34" charset="0"/>
                <a:cs typeface="Arial" panose="020B0604020202020204" pitchFamily="34" charset="0"/>
              </a:rPr>
              <a:t>系统主动从</a:t>
            </a:r>
            <a:r>
              <a:rPr lang="en-US" altLang="zh-CN" sz="2300" dirty="0">
                <a:latin typeface="Arial" panose="020B0604020202020204" pitchFamily="34" charset="0"/>
                <a:cs typeface="Arial" panose="020B0604020202020204" pitchFamily="34" charset="0"/>
              </a:rPr>
              <a:t>Web</a:t>
            </a:r>
            <a:r>
              <a:rPr lang="zh-CN" altLang="en-US" sz="2300" dirty="0">
                <a:latin typeface="Arial" panose="020B0604020202020204" pitchFamily="34" charset="0"/>
                <a:cs typeface="Arial" panose="020B0604020202020204" pitchFamily="34" charset="0"/>
              </a:rPr>
              <a:t>上为其用户推送相关的信息。</a:t>
            </a:r>
            <a:endParaRPr lang="en-US" altLang="zh-CN" sz="2300" dirty="0">
              <a:latin typeface="Arial" panose="020B0604020202020204" pitchFamily="34" charset="0"/>
              <a:cs typeface="Arial" panose="020B0604020202020204" pitchFamily="34" charset="0"/>
            </a:endParaRPr>
          </a:p>
          <a:p>
            <a:pPr lvl="2"/>
            <a:r>
              <a:rPr lang="zh-CN" altLang="en-US" sz="2300" dirty="0">
                <a:latin typeface="Arial" panose="020B0604020202020204" pitchFamily="34" charset="0"/>
                <a:cs typeface="Arial" panose="020B0604020202020204" pitchFamily="34" charset="0"/>
              </a:rPr>
              <a:t>在有些主动信息过滤系统中，预先对网络信息进行处理，例如对网页或者网站预先分级、建立允许或禁止访问的地址列表等，在过滤时可以根据分级标记或地址列表决定能否访问。</a:t>
            </a:r>
            <a:endParaRPr lang="en-US" altLang="zh-CN" sz="2300" dirty="0">
              <a:latin typeface="Arial" panose="020B0604020202020204" pitchFamily="34" charset="0"/>
              <a:cs typeface="Arial" panose="020B0604020202020204" pitchFamily="34" charset="0"/>
            </a:endParaRPr>
          </a:p>
          <a:p>
            <a:pPr lvl="1"/>
            <a:r>
              <a:rPr lang="zh-CN" altLang="en-US" sz="2300" dirty="0">
                <a:latin typeface="Arial" panose="020B0604020202020204" pitchFamily="34" charset="0"/>
                <a:cs typeface="Arial" panose="020B0604020202020204" pitchFamily="34" charset="0"/>
              </a:rPr>
              <a:t>被动过滤</a:t>
            </a:r>
            <a:endParaRPr lang="en-US" altLang="zh-CN" sz="2300" dirty="0">
              <a:latin typeface="Arial" panose="020B0604020202020204" pitchFamily="34" charset="0"/>
              <a:cs typeface="Arial" panose="020B0604020202020204" pitchFamily="34" charset="0"/>
            </a:endParaRPr>
          </a:p>
          <a:p>
            <a:pPr lvl="2"/>
            <a:r>
              <a:rPr lang="zh-CN" altLang="en-US" sz="2300" dirty="0"/>
              <a:t>系统不对网络信息进行预处理，当用户访问时才对地址、文本或图像等信息进行分析以决定是否过滤及如何过滤。</a:t>
            </a:r>
            <a:endParaRPr lang="en-US" altLang="zh-CN" sz="2300" dirty="0"/>
          </a:p>
          <a:p>
            <a:r>
              <a:rPr lang="zh-CN" altLang="en-US" dirty="0">
                <a:latin typeface="Arial" panose="020B0604020202020204" pitchFamily="34" charset="0"/>
                <a:cs typeface="Arial" panose="020B0604020202020204" pitchFamily="34" charset="0"/>
              </a:rPr>
              <a:t>根据信息过滤的目的分类</a:t>
            </a:r>
            <a:endParaRPr lang="en-US" altLang="zh-CN" dirty="0">
              <a:latin typeface="Arial" panose="020B0604020202020204" pitchFamily="34" charset="0"/>
              <a:cs typeface="Arial" panose="020B0604020202020204" pitchFamily="34" charset="0"/>
            </a:endParaRPr>
          </a:p>
          <a:p>
            <a:pPr lvl="1"/>
            <a:r>
              <a:rPr lang="zh-CN" altLang="en-US" sz="2300" dirty="0">
                <a:latin typeface="Arial" panose="020B0604020202020204" pitchFamily="34" charset="0"/>
                <a:cs typeface="Arial" panose="020B0604020202020204" pitchFamily="34" charset="0"/>
              </a:rPr>
              <a:t>推荐系统</a:t>
            </a:r>
            <a:endParaRPr lang="zh-CN" altLang="en-US" sz="2300" dirty="0">
              <a:latin typeface="Arial" panose="020B0604020202020204" pitchFamily="34" charset="0"/>
              <a:cs typeface="Arial" panose="020B0604020202020204" pitchFamily="34" charset="0"/>
            </a:endParaRPr>
          </a:p>
          <a:p>
            <a:pPr lvl="2"/>
            <a:r>
              <a:rPr lang="zh-CN" altLang="en-US" sz="2300" dirty="0">
                <a:latin typeface="Arial" panose="020B0604020202020204" pitchFamily="34" charset="0"/>
                <a:cs typeface="Arial" panose="020B0604020202020204" pitchFamily="34" charset="0"/>
              </a:rPr>
              <a:t>根据用户对信息的评价把信息推荐给合适的接收者，属于协作过滤系统的一部分。</a:t>
            </a:r>
            <a:endParaRPr lang="zh-CN" altLang="en-US" sz="2300" dirty="0">
              <a:latin typeface="Arial" panose="020B0604020202020204" pitchFamily="34" charset="0"/>
              <a:cs typeface="Arial" panose="020B0604020202020204" pitchFamily="34" charset="0"/>
            </a:endParaRPr>
          </a:p>
          <a:p>
            <a:pPr lvl="1"/>
            <a:r>
              <a:rPr lang="zh-CN" altLang="en-US" sz="2300" dirty="0">
                <a:latin typeface="Arial" panose="020B0604020202020204" pitchFamily="34" charset="0"/>
                <a:cs typeface="Arial" panose="020B0604020202020204" pitchFamily="34" charset="0"/>
              </a:rPr>
              <a:t>阻挡系统</a:t>
            </a:r>
            <a:endParaRPr lang="zh-CN" altLang="en-US" sz="2300" dirty="0">
              <a:latin typeface="Arial" panose="020B0604020202020204" pitchFamily="34" charset="0"/>
              <a:cs typeface="Arial" panose="020B0604020202020204" pitchFamily="34" charset="0"/>
            </a:endParaRPr>
          </a:p>
          <a:p>
            <a:pPr lvl="2"/>
            <a:r>
              <a:rPr lang="zh-CN" altLang="en-US" sz="2300" dirty="0">
                <a:latin typeface="Arial" panose="020B0604020202020204" pitchFamily="34" charset="0"/>
                <a:cs typeface="Arial" panose="020B0604020202020204" pitchFamily="34" charset="0"/>
              </a:rPr>
              <a:t>通过设置一定的条件限制用户获取某些信息，而其他信息可以利用。</a:t>
            </a:r>
            <a:endParaRPr lang="zh-CN" altLang="en-US" sz="2300" dirty="0">
              <a:latin typeface="Arial" panose="020B0604020202020204" pitchFamily="34" charset="0"/>
              <a:cs typeface="Arial" panose="020B0604020202020204" pitchFamily="34" charset="0"/>
            </a:endParaRPr>
          </a:p>
        </p:txBody>
      </p:sp>
      <p:sp>
        <p:nvSpPr>
          <p:cNvPr id="6" name="标题 1"/>
          <p:cNvSpPr>
            <a:spLocks noGrp="1"/>
          </p:cNvSpPr>
          <p:nvPr>
            <p:ph type="title"/>
          </p:nvPr>
        </p:nvSpPr>
        <p:spPr>
          <a:xfrm>
            <a:off x="574675" y="304801"/>
            <a:ext cx="8001000" cy="891952"/>
          </a:xfrm>
        </p:spPr>
        <p:txBody>
          <a:bodyPr/>
          <a:lstStyle/>
          <a:p>
            <a:r>
              <a:rPr lang="en-US" altLang="zh-CN" dirty="0" err="1"/>
              <a:t>7</a:t>
            </a:r>
            <a:r>
              <a:rPr lang="en-US" altLang="zh-CN" dirty="0" err="1" smtClean="0"/>
              <a:t>.1</a:t>
            </a:r>
            <a:r>
              <a:rPr lang="en-US" altLang="zh-CN" dirty="0" err="1"/>
              <a:t>网络内容监管</a:t>
            </a:r>
            <a:r>
              <a:rPr lang="en-US" altLang="zh-CN" dirty="0"/>
              <a:t>-</a:t>
            </a:r>
            <a:r>
              <a:rPr lang="zh-CN" altLang="en-US" dirty="0"/>
              <a:t>内容过滤</a:t>
            </a:r>
            <a:endParaRPr lang="zh-CN" altLang="en-US" dirty="0"/>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2F7210E-5B38-4362-A13D-CC434EF5FF1F}" type="slidenum">
              <a:rPr lang="zh-CN" altLang="en-US"/>
            </a:fld>
            <a:endParaRPr lang="en-US" altLang="zh-CN"/>
          </a:p>
        </p:txBody>
      </p:sp>
      <p:sp>
        <p:nvSpPr>
          <p:cNvPr id="2" name="内容占位符 1"/>
          <p:cNvSpPr>
            <a:spLocks noGrp="1"/>
          </p:cNvSpPr>
          <p:nvPr>
            <p:ph idx="1"/>
          </p:nvPr>
        </p:nvSpPr>
        <p:spPr>
          <a:xfrm>
            <a:off x="251520" y="1340768"/>
            <a:ext cx="8784976" cy="4968552"/>
          </a:xfrm>
        </p:spPr>
        <p:txBody>
          <a:bodyPr/>
          <a:lstStyle/>
          <a:p>
            <a:pPr marL="609600" indent="-609600">
              <a:lnSpc>
                <a:spcPct val="90000"/>
              </a:lnSpc>
            </a:pPr>
            <a:r>
              <a:rPr lang="zh-CN" altLang="en-US" sz="2000" dirty="0">
                <a:latin typeface="+mj-ea"/>
                <a:cs typeface="Tahoma" panose="020B0604030504040204" pitchFamily="34" charset="0"/>
              </a:rPr>
              <a:t>自然语言处理</a:t>
            </a:r>
            <a:r>
              <a:rPr lang="zh-CN" altLang="en-US" sz="2000" dirty="0">
                <a:latin typeface="+mn-ea"/>
                <a:sym typeface="Arial" panose="020B0604020202020204" pitchFamily="34" charset="0"/>
              </a:rPr>
              <a:t>(NLP)</a:t>
            </a:r>
            <a:endParaRPr lang="en-US" altLang="zh-CN" sz="2000" dirty="0">
              <a:latin typeface="+mn-ea"/>
              <a:sym typeface="Arial" panose="020B0604020202020204" pitchFamily="34" charset="0"/>
            </a:endParaRPr>
          </a:p>
          <a:p>
            <a:pPr marL="628650" indent="-609600">
              <a:lnSpc>
                <a:spcPct val="90000"/>
              </a:lnSpc>
            </a:pPr>
            <a:r>
              <a:rPr lang="zh-CN" altLang="en-US" sz="2000" dirty="0">
                <a:latin typeface="+mj-ea"/>
                <a:cs typeface="Tahoma" panose="020B0604030504040204" pitchFamily="34" charset="0"/>
                <a:sym typeface="Arial" panose="020B0604020202020204" pitchFamily="34" charset="0"/>
              </a:rPr>
              <a:t>中文分词</a:t>
            </a:r>
            <a:endParaRPr lang="en-US" altLang="zh-CN" sz="2000" dirty="0">
              <a:latin typeface="+mj-ea"/>
              <a:cs typeface="Tahoma" panose="020B0604030504040204" pitchFamily="34" charset="0"/>
              <a:sym typeface="Arial" panose="020B0604020202020204" pitchFamily="34" charset="0"/>
            </a:endParaRPr>
          </a:p>
          <a:p>
            <a:pPr marL="1066800" lvl="1" indent="-609600">
              <a:lnSpc>
                <a:spcPct val="90000"/>
              </a:lnSpc>
            </a:pPr>
            <a:r>
              <a:rPr lang="zh-CN" altLang="en-US" sz="1800" b="1" dirty="0">
                <a:latin typeface="+mn-ea"/>
              </a:rPr>
              <a:t>对一个句子或一个词进行切分，使得切分后的词或句子是一个完整的意思，在这一类中最常见的为文本分词技术。</a:t>
            </a:r>
            <a:endParaRPr lang="en-US" altLang="zh-CN" sz="1800" b="1" dirty="0">
              <a:latin typeface="+mn-ea"/>
            </a:endParaRPr>
          </a:p>
          <a:p>
            <a:pPr marL="1066800" lvl="1" indent="-609600">
              <a:lnSpc>
                <a:spcPct val="90000"/>
              </a:lnSpc>
            </a:pPr>
            <a:r>
              <a:rPr lang="zh-CN" altLang="en-US" sz="1800" b="1" dirty="0">
                <a:latin typeface="+mn-ea"/>
              </a:rPr>
              <a:t>正向最大匹配、逆向最大匹配、概率法等多种方法。</a:t>
            </a:r>
            <a:endParaRPr lang="en-US" altLang="zh-CN" sz="1800" b="1" dirty="0">
              <a:latin typeface="+mn-ea"/>
            </a:endParaRPr>
          </a:p>
          <a:p>
            <a:pPr marL="1066800" lvl="1" indent="-609600">
              <a:lnSpc>
                <a:spcPct val="90000"/>
              </a:lnSpc>
            </a:pPr>
            <a:r>
              <a:rPr lang="zh-CN" altLang="en-US" sz="1800" b="1" dirty="0">
                <a:latin typeface="+mn-ea"/>
              </a:rPr>
              <a:t>例： 白</a:t>
            </a:r>
            <a:r>
              <a:rPr lang="en-US" altLang="zh-CN" sz="1800" b="1" dirty="0">
                <a:latin typeface="+mn-ea"/>
              </a:rPr>
              <a:t>/</a:t>
            </a:r>
            <a:r>
              <a:rPr lang="zh-CN" altLang="en-US" sz="1800" b="1" dirty="0">
                <a:latin typeface="+mn-ea"/>
              </a:rPr>
              <a:t>天鹅</a:t>
            </a:r>
            <a:r>
              <a:rPr lang="en-US" altLang="zh-CN" sz="1800" b="1" dirty="0">
                <a:latin typeface="+mn-ea"/>
              </a:rPr>
              <a:t>/</a:t>
            </a:r>
            <a:r>
              <a:rPr lang="zh-CN" altLang="en-US" sz="1800" b="1" dirty="0">
                <a:latin typeface="+mn-ea"/>
              </a:rPr>
              <a:t>在</a:t>
            </a:r>
            <a:r>
              <a:rPr lang="en-US" altLang="zh-CN" sz="1800" b="1" dirty="0">
                <a:latin typeface="+mn-ea"/>
              </a:rPr>
              <a:t>/</a:t>
            </a:r>
            <a:r>
              <a:rPr lang="zh-CN" altLang="en-US" sz="1800" b="1" dirty="0">
                <a:latin typeface="+mn-ea"/>
              </a:rPr>
              <a:t>水中</a:t>
            </a:r>
            <a:r>
              <a:rPr lang="en-US" altLang="zh-CN" sz="1800" b="1" dirty="0">
                <a:latin typeface="+mn-ea"/>
              </a:rPr>
              <a:t>/</a:t>
            </a:r>
            <a:r>
              <a:rPr lang="zh-CN" altLang="en-US" sz="1800" b="1" dirty="0">
                <a:latin typeface="+mn-ea"/>
              </a:rPr>
              <a:t>游</a:t>
            </a:r>
            <a:endParaRPr lang="en-US" altLang="zh-CN" sz="1800" b="1" dirty="0">
              <a:latin typeface="+mn-ea"/>
            </a:endParaRPr>
          </a:p>
          <a:p>
            <a:pPr marL="0" indent="0">
              <a:lnSpc>
                <a:spcPct val="90000"/>
              </a:lnSpc>
              <a:buNone/>
            </a:pPr>
            <a:r>
              <a:rPr lang="zh-CN" altLang="en-US" sz="1800" b="1" dirty="0">
                <a:latin typeface="+mn-ea"/>
              </a:rPr>
              <a:t>              白天</a:t>
            </a:r>
            <a:r>
              <a:rPr lang="en-US" altLang="zh-CN" sz="1800" b="1" dirty="0">
                <a:latin typeface="+mn-ea"/>
              </a:rPr>
              <a:t>/</a:t>
            </a:r>
            <a:r>
              <a:rPr lang="zh-CN" altLang="en-US" sz="1800" b="1" dirty="0">
                <a:latin typeface="+mn-ea"/>
              </a:rPr>
              <a:t>鹅</a:t>
            </a:r>
            <a:r>
              <a:rPr lang="en-US" altLang="zh-CN" sz="1800" b="1" dirty="0">
                <a:latin typeface="+mn-ea"/>
              </a:rPr>
              <a:t>/</a:t>
            </a:r>
            <a:r>
              <a:rPr lang="zh-CN" altLang="en-US" sz="1800" b="1" dirty="0">
                <a:latin typeface="+mn-ea"/>
              </a:rPr>
              <a:t>在</a:t>
            </a:r>
            <a:r>
              <a:rPr lang="en-US" altLang="zh-CN" sz="1800" b="1" dirty="0">
                <a:latin typeface="+mn-ea"/>
              </a:rPr>
              <a:t>/</a:t>
            </a:r>
            <a:r>
              <a:rPr lang="zh-CN" altLang="en-US" sz="1800" b="1" dirty="0">
                <a:latin typeface="+mn-ea"/>
              </a:rPr>
              <a:t>水中</a:t>
            </a:r>
            <a:r>
              <a:rPr lang="en-US" altLang="zh-CN" sz="1800" b="1" dirty="0">
                <a:latin typeface="+mn-ea"/>
              </a:rPr>
              <a:t>/</a:t>
            </a:r>
            <a:r>
              <a:rPr lang="zh-CN" altLang="en-US" sz="1800" b="1" dirty="0">
                <a:latin typeface="+mn-ea"/>
              </a:rPr>
              <a:t>游</a:t>
            </a:r>
            <a:endParaRPr lang="en-US" altLang="zh-CN" sz="1800" dirty="0">
              <a:latin typeface="+mn-ea"/>
              <a:sym typeface="Arial" panose="020B0604020202020204" pitchFamily="34" charset="0"/>
            </a:endParaRPr>
          </a:p>
          <a:p>
            <a:pPr marL="628650" indent="-609600">
              <a:lnSpc>
                <a:spcPct val="90000"/>
              </a:lnSpc>
            </a:pPr>
            <a:r>
              <a:rPr lang="zh-CN" altLang="en-US" sz="2000" dirty="0">
                <a:latin typeface="+mj-ea"/>
                <a:cs typeface="Tahoma" panose="020B0604030504040204" pitchFamily="34" charset="0"/>
                <a:sym typeface="Arial" panose="020B0604020202020204" pitchFamily="34" charset="0"/>
              </a:rPr>
              <a:t>词性标注</a:t>
            </a:r>
            <a:endParaRPr lang="en-US" altLang="zh-CN" sz="2000" dirty="0">
              <a:latin typeface="+mj-ea"/>
              <a:cs typeface="Tahoma" panose="020B0604030504040204" pitchFamily="34" charset="0"/>
              <a:sym typeface="Arial" panose="020B0604020202020204" pitchFamily="34" charset="0"/>
            </a:endParaRPr>
          </a:p>
          <a:p>
            <a:pPr marL="1047750" lvl="1" indent="-609600">
              <a:lnSpc>
                <a:spcPct val="90000"/>
              </a:lnSpc>
            </a:pPr>
            <a:r>
              <a:rPr lang="zh-CN" altLang="en-US" sz="1800" dirty="0">
                <a:latin typeface="+mn-ea"/>
              </a:rPr>
              <a:t>从加工过的文本中获取词类及频度的词性标注知识在给定的句子中判定每个词最合适的词性标记</a:t>
            </a:r>
            <a:endParaRPr lang="zh-CN" altLang="en-US" sz="1800" dirty="0">
              <a:latin typeface="+mn-ea"/>
            </a:endParaRPr>
          </a:p>
          <a:p>
            <a:pPr marL="1047750" lvl="1" indent="-609600">
              <a:lnSpc>
                <a:spcPct val="90000"/>
              </a:lnSpc>
            </a:pPr>
            <a:r>
              <a:rPr lang="zh-CN" altLang="en-US" sz="1800" dirty="0">
                <a:latin typeface="+mn-ea"/>
              </a:rPr>
              <a:t>常用的词性标注模型：N元模型、隐马尔科夫模型、最大熵模型、基于决策树的模型等。</a:t>
            </a:r>
            <a:endParaRPr lang="en-US" altLang="zh-CN" sz="1800" dirty="0">
              <a:latin typeface="+mn-ea"/>
            </a:endParaRPr>
          </a:p>
          <a:p>
            <a:pPr lvl="1"/>
            <a:r>
              <a:rPr lang="zh-CN" altLang="en-US" sz="1800" dirty="0">
                <a:latin typeface="+mn-ea"/>
              </a:rPr>
              <a:t>一个例子：人民</a:t>
            </a:r>
            <a:r>
              <a:rPr lang="en-US" altLang="zh-CN" sz="1800" dirty="0">
                <a:latin typeface="+mn-ea"/>
              </a:rPr>
              <a:t>/n </a:t>
            </a:r>
            <a:r>
              <a:rPr lang="zh-CN" altLang="en-US" sz="1800" dirty="0">
                <a:latin typeface="+mn-ea"/>
              </a:rPr>
              <a:t>的</a:t>
            </a:r>
            <a:r>
              <a:rPr lang="en-US" altLang="zh-CN" sz="1800" dirty="0">
                <a:latin typeface="+mn-ea"/>
              </a:rPr>
              <a:t>/u </a:t>
            </a:r>
            <a:r>
              <a:rPr lang="zh-CN" altLang="en-US" sz="1800" dirty="0">
                <a:latin typeface="+mn-ea"/>
              </a:rPr>
              <a:t>根本</a:t>
            </a:r>
            <a:r>
              <a:rPr lang="en-US" altLang="zh-CN" sz="1800" dirty="0">
                <a:latin typeface="+mn-ea"/>
              </a:rPr>
              <a:t>/a </a:t>
            </a:r>
            <a:r>
              <a:rPr lang="zh-CN" altLang="en-US" sz="1800" dirty="0">
                <a:latin typeface="+mn-ea"/>
              </a:rPr>
              <a:t>利益</a:t>
            </a:r>
            <a:r>
              <a:rPr lang="en-US" altLang="zh-CN" sz="1800" dirty="0">
                <a:latin typeface="+mn-ea"/>
              </a:rPr>
              <a:t>/n </a:t>
            </a:r>
            <a:r>
              <a:rPr lang="zh-CN" altLang="en-US" sz="1800" dirty="0">
                <a:latin typeface="+mn-ea"/>
              </a:rPr>
              <a:t>和</a:t>
            </a:r>
            <a:r>
              <a:rPr lang="en-US" altLang="zh-CN" sz="1800" dirty="0">
                <a:latin typeface="+mn-ea"/>
              </a:rPr>
              <a:t>/c </a:t>
            </a:r>
            <a:r>
              <a:rPr lang="zh-CN" altLang="en-US" sz="1800" dirty="0">
                <a:latin typeface="+mn-ea"/>
              </a:rPr>
              <a:t>国家</a:t>
            </a:r>
            <a:r>
              <a:rPr lang="en-US" altLang="zh-CN" sz="1800" dirty="0">
                <a:latin typeface="+mn-ea"/>
              </a:rPr>
              <a:t>/n </a:t>
            </a:r>
            <a:r>
              <a:rPr lang="zh-CN" altLang="en-US" sz="1800" dirty="0">
                <a:latin typeface="+mn-ea"/>
              </a:rPr>
              <a:t>的</a:t>
            </a:r>
            <a:r>
              <a:rPr lang="en-US" altLang="zh-CN" sz="1800" dirty="0">
                <a:latin typeface="+mn-ea"/>
              </a:rPr>
              <a:t>/u </a:t>
            </a:r>
            <a:r>
              <a:rPr lang="zh-CN" altLang="en-US" sz="1800" dirty="0">
                <a:latin typeface="+mn-ea"/>
              </a:rPr>
              <a:t>安稳</a:t>
            </a:r>
            <a:r>
              <a:rPr lang="en-US" altLang="zh-CN" sz="1800" dirty="0">
                <a:latin typeface="+mn-ea"/>
              </a:rPr>
              <a:t>/an </a:t>
            </a:r>
            <a:r>
              <a:rPr lang="zh-CN" altLang="en-US" sz="1800" dirty="0">
                <a:latin typeface="+mn-ea"/>
              </a:rPr>
              <a:t>。</a:t>
            </a:r>
            <a:r>
              <a:rPr lang="en-US" altLang="zh-CN" sz="1800" dirty="0">
                <a:latin typeface="+mn-ea"/>
              </a:rPr>
              <a:t>/w </a:t>
            </a:r>
            <a:endParaRPr lang="en-US" altLang="zh-CN" sz="1800" dirty="0">
              <a:latin typeface="+mn-ea"/>
            </a:endParaRPr>
          </a:p>
          <a:p>
            <a:r>
              <a:rPr lang="zh-CN" altLang="en-US" sz="2200" dirty="0">
                <a:latin typeface="+mn-ea"/>
              </a:rPr>
              <a:t>语义分析</a:t>
            </a:r>
            <a:endParaRPr lang="en-US" altLang="zh-CN" sz="2200" dirty="0">
              <a:latin typeface="+mn-ea"/>
            </a:endParaRPr>
          </a:p>
          <a:p>
            <a:pPr lvl="1"/>
            <a:r>
              <a:rPr lang="zh-CN" altLang="en-US" sz="1800" b="1" dirty="0">
                <a:latin typeface="+mn-ea"/>
                <a:sym typeface="Arial" panose="020B0604020202020204" pitchFamily="34" charset="0"/>
              </a:rPr>
              <a:t>分析句子的语境，利用词义分析来确定出这个词的意思。</a:t>
            </a:r>
            <a:endParaRPr lang="en-US" altLang="zh-CN" sz="1800" b="1" dirty="0">
              <a:latin typeface="+mn-ea"/>
              <a:sym typeface="Arial" panose="020B0604020202020204" pitchFamily="34" charset="0"/>
            </a:endParaRPr>
          </a:p>
          <a:p>
            <a:pPr lvl="1"/>
            <a:r>
              <a:rPr lang="zh-CN" altLang="en-US" sz="1800" b="1" dirty="0">
                <a:latin typeface="+mn-ea"/>
                <a:sym typeface="Arial" panose="020B0604020202020204" pitchFamily="34" charset="0"/>
              </a:rPr>
              <a:t>例： 中关村的苹果不错</a:t>
            </a:r>
            <a:endParaRPr lang="zh-CN" altLang="en-US" sz="1800" b="1" dirty="0">
              <a:latin typeface="+mn-ea"/>
            </a:endParaRPr>
          </a:p>
          <a:p>
            <a:pPr lvl="1"/>
            <a:endParaRPr lang="en-US" altLang="zh-CN" sz="1800" b="1" dirty="0">
              <a:latin typeface="+mn-ea"/>
              <a:sym typeface="Arial" panose="020B0604020202020204" pitchFamily="34" charset="0"/>
            </a:endParaRPr>
          </a:p>
          <a:p>
            <a:pPr lvl="1"/>
            <a:endParaRPr lang="en-US" altLang="zh-CN" sz="1800" dirty="0">
              <a:latin typeface="+mn-ea"/>
            </a:endParaRPr>
          </a:p>
          <a:p>
            <a:pPr marL="628650" indent="-609600">
              <a:lnSpc>
                <a:spcPct val="90000"/>
              </a:lnSpc>
            </a:pPr>
            <a:endParaRPr lang="zh-CN" altLang="en-US" sz="2400" dirty="0">
              <a:latin typeface="+mn-ea"/>
              <a:sym typeface="Arial" panose="020B0604020202020204" pitchFamily="34" charset="0"/>
            </a:endParaRPr>
          </a:p>
        </p:txBody>
      </p:sp>
      <p:sp>
        <p:nvSpPr>
          <p:cNvPr id="9" name="Rectangle 2"/>
          <p:cNvSpPr txBox="1">
            <a:spLocks noChangeArrowheads="1"/>
          </p:cNvSpPr>
          <p:nvPr>
            <p:custDataLst>
              <p:tags r:id="rId1"/>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4"/>
          <p:cNvSpPr>
            <a:spLocks noChangeArrowheads="1"/>
          </p:cNvSpPr>
          <p:nvPr/>
        </p:nvSpPr>
        <p:spPr bwMode="auto">
          <a:xfrm>
            <a:off x="271780" y="1271270"/>
            <a:ext cx="8680450" cy="3886200"/>
          </a:xfrm>
          <a:prstGeom prst="rect">
            <a:avLst/>
          </a:prstGeom>
          <a:noFill/>
          <a:ln>
            <a:noFill/>
          </a:ln>
          <a:effectLst/>
        </p:spPr>
        <p:txBody>
          <a:bodyPr/>
          <a:lstStyle/>
          <a:p>
            <a:pPr marL="469900" indent="-469900" eaLnBrk="0" hangingPunct="0">
              <a:lnSpc>
                <a:spcPct val="120000"/>
              </a:lnSpc>
              <a:spcBef>
                <a:spcPts val="0"/>
              </a:spcBef>
              <a:buClr>
                <a:schemeClr val="accent2"/>
              </a:buClr>
              <a:buSzPct val="75000"/>
              <a:buFont typeface="Wingdings" panose="05000000000000000000" pitchFamily="2" charset="2"/>
              <a:buChar char="o"/>
              <a:defRPr/>
            </a:pPr>
            <a:r>
              <a:rPr lang="zh-CN" altLang="en-US" sz="1800" dirty="0">
                <a:latin typeface="+mn-lt"/>
                <a:ea typeface="+mn-ea"/>
              </a:rPr>
              <a:t>词是汉语的最小意义单元，在处理中文文本时需要首先进行中文分词</a:t>
            </a:r>
            <a:endParaRPr lang="en-US" altLang="zh-CN" sz="1800" dirty="0">
              <a:latin typeface="+mn-lt"/>
              <a:ea typeface="+mn-ea"/>
            </a:endParaRPr>
          </a:p>
          <a:p>
            <a:pPr marL="469900" indent="-469900" eaLnBrk="0" hangingPunct="0">
              <a:lnSpc>
                <a:spcPct val="120000"/>
              </a:lnSpc>
              <a:spcBef>
                <a:spcPts val="0"/>
              </a:spcBef>
              <a:buClr>
                <a:schemeClr val="accent2"/>
              </a:buClr>
              <a:buSzPct val="75000"/>
              <a:buFont typeface="Wingdings" panose="05000000000000000000" pitchFamily="2" charset="2"/>
              <a:buChar char="o"/>
              <a:defRPr/>
            </a:pPr>
            <a:r>
              <a:rPr lang="zh-CN" altLang="en-US" sz="1800" dirty="0">
                <a:latin typeface="+mn-lt"/>
                <a:ea typeface="+mn-ea"/>
              </a:rPr>
              <a:t>中文是没有间隔的字符串，分词就是从字符串中识别出词</a:t>
            </a:r>
            <a:r>
              <a:rPr lang="en-US" altLang="zh-CN" sz="1800" dirty="0">
                <a:latin typeface="+mn-lt"/>
                <a:ea typeface="+mn-ea"/>
              </a:rPr>
              <a:t>(word segmentation)</a:t>
            </a:r>
            <a:endParaRPr lang="zh-CN" altLang="en-US" sz="1800" dirty="0">
              <a:ea typeface="楷体_GB2312" pitchFamily="49" charset="-122"/>
            </a:endParaRPr>
          </a:p>
          <a:p>
            <a:pPr lvl="1">
              <a:lnSpc>
                <a:spcPct val="120000"/>
              </a:lnSpc>
              <a:spcBef>
                <a:spcPts val="0"/>
              </a:spcBef>
              <a:buClr>
                <a:schemeClr val="folHlink"/>
              </a:buClr>
              <a:buSzPct val="75000"/>
              <a:buFont typeface="Wingdings" panose="05000000000000000000" pitchFamily="2" charset="2"/>
              <a:buChar char="Ø"/>
              <a:defRPr/>
            </a:pPr>
            <a:r>
              <a:rPr lang="zh-CN" altLang="en-US" sz="1800" dirty="0">
                <a:ea typeface="楷体_GB2312" pitchFamily="49" charset="-122"/>
              </a:rPr>
              <a:t>我国科学家近日研制出一套水下反恐监控系统􀃎</a:t>
            </a:r>
            <a:endParaRPr lang="en-US" altLang="zh-CN" sz="1800" dirty="0">
              <a:ea typeface="楷体_GB2312" pitchFamily="49" charset="-122"/>
            </a:endParaRPr>
          </a:p>
          <a:p>
            <a:pPr lvl="1">
              <a:lnSpc>
                <a:spcPct val="120000"/>
              </a:lnSpc>
              <a:spcBef>
                <a:spcPts val="0"/>
              </a:spcBef>
              <a:buClr>
                <a:schemeClr val="folHlink"/>
              </a:buClr>
              <a:buSzPct val="75000"/>
              <a:buFont typeface="Wingdings" panose="05000000000000000000" pitchFamily="2" charset="2"/>
              <a:buChar char="Ø"/>
              <a:defRPr/>
            </a:pPr>
            <a:r>
              <a:rPr lang="zh-CN" altLang="en-US" sz="1800" dirty="0">
                <a:ea typeface="楷体_GB2312" pitchFamily="49" charset="-122"/>
              </a:rPr>
              <a:t>我国  科学家  近日  研制  出  一套  水下  反恐  监控  系统</a:t>
            </a:r>
            <a:endParaRPr lang="zh-CN" altLang="en-US" sz="1800" dirty="0">
              <a:ea typeface="楷体_GB2312"/>
            </a:endParaRPr>
          </a:p>
          <a:p>
            <a:pPr marL="469900" indent="-469900" eaLnBrk="0" hangingPunct="0">
              <a:lnSpc>
                <a:spcPct val="120000"/>
              </a:lnSpc>
              <a:spcBef>
                <a:spcPts val="0"/>
              </a:spcBef>
              <a:buClr>
                <a:schemeClr val="accent2"/>
              </a:buClr>
              <a:buSzPct val="75000"/>
              <a:buFont typeface="Wingdings" panose="05000000000000000000" pitchFamily="2" charset="2"/>
              <a:buChar char="o"/>
              <a:defRPr/>
            </a:pPr>
            <a:r>
              <a:rPr lang="zh-CN" altLang="en-US" sz="1800" dirty="0">
                <a:latin typeface="+mn-lt"/>
                <a:ea typeface="+mn-ea"/>
              </a:rPr>
              <a:t>分词的基本方法</a:t>
            </a:r>
            <a:endParaRPr lang="zh-CN" altLang="en-US" sz="1800" dirty="0">
              <a:latin typeface="+mn-lt"/>
              <a:ea typeface="+mn-ea"/>
            </a:endParaRPr>
          </a:p>
          <a:p>
            <a:pPr marL="927100" lvl="1" indent="-469900" eaLnBrk="0" hangingPunct="0">
              <a:lnSpc>
                <a:spcPct val="120000"/>
              </a:lnSpc>
              <a:spcBef>
                <a:spcPts val="0"/>
              </a:spcBef>
              <a:buClr>
                <a:schemeClr val="accent2"/>
              </a:buClr>
              <a:buSzPct val="75000"/>
              <a:buFont typeface="Wingdings" panose="05000000000000000000" pitchFamily="2" charset="2"/>
              <a:buChar char="o"/>
              <a:defRPr/>
            </a:pPr>
            <a:r>
              <a:rPr lang="zh-CN" altLang="en-US" sz="1800" dirty="0">
                <a:ea typeface="楷体_GB2312"/>
              </a:rPr>
              <a:t>最大匹配法（</a:t>
            </a:r>
            <a:r>
              <a:rPr lang="en-US" altLang="zh-CN" sz="1800" dirty="0">
                <a:ea typeface="楷体_GB2312"/>
              </a:rPr>
              <a:t>Maximum Match based approach</a:t>
            </a:r>
            <a:r>
              <a:rPr lang="zh-CN" altLang="en-US" sz="1800" dirty="0">
                <a:ea typeface="楷体_GB2312"/>
              </a:rPr>
              <a:t>）</a:t>
            </a:r>
            <a:endParaRPr lang="zh-CN" altLang="en-US" sz="1800" dirty="0">
              <a:ea typeface="楷体_GB2312"/>
            </a:endParaRPr>
          </a:p>
          <a:p>
            <a:pPr marL="927100" lvl="1" indent="-469900" algn="l" eaLnBrk="0" hangingPunct="0">
              <a:lnSpc>
                <a:spcPct val="120000"/>
              </a:lnSpc>
              <a:spcBef>
                <a:spcPts val="0"/>
              </a:spcBef>
              <a:buClr>
                <a:schemeClr val="accent2"/>
              </a:buClr>
              <a:buSzPct val="75000"/>
              <a:buFont typeface="Wingdings" panose="05000000000000000000" pitchFamily="2" charset="2"/>
              <a:buChar char="o"/>
              <a:defRPr/>
            </a:pPr>
            <a:r>
              <a:rPr lang="zh-CN" altLang="en-US" sz="1800" dirty="0">
                <a:ea typeface="楷体_GB2312"/>
              </a:rPr>
              <a:t>概率方法(Probability approach)</a:t>
            </a:r>
            <a:endParaRPr lang="zh-CN" altLang="en-US" sz="1800" dirty="0">
              <a:ea typeface="楷体_GB2312"/>
            </a:endParaRPr>
          </a:p>
          <a:p>
            <a:pPr marL="469900" lvl="0" indent="-469900" algn="l" eaLnBrk="0" hangingPunct="0">
              <a:lnSpc>
                <a:spcPct val="120000"/>
              </a:lnSpc>
              <a:spcBef>
                <a:spcPts val="0"/>
              </a:spcBef>
              <a:buClr>
                <a:schemeClr val="accent2"/>
              </a:buClr>
              <a:buSzPct val="75000"/>
              <a:buFont typeface="Wingdings" panose="05000000000000000000" pitchFamily="2" charset="2"/>
              <a:buChar char="o"/>
              <a:defRPr/>
            </a:pPr>
            <a:r>
              <a:rPr lang="zh-CN" altLang="en-US" sz="1800" dirty="0">
                <a:ea typeface="楷体_GB2312"/>
              </a:rPr>
              <a:t>分词词典</a:t>
            </a:r>
            <a:endParaRPr lang="zh-CN" altLang="en-US" sz="1800" dirty="0">
              <a:ea typeface="楷体_GB2312"/>
            </a:endParaRPr>
          </a:p>
          <a:p>
            <a:pPr marL="927100" lvl="1" indent="-469900" eaLnBrk="0" hangingPunct="0">
              <a:lnSpc>
                <a:spcPct val="150000"/>
              </a:lnSpc>
              <a:spcBef>
                <a:spcPts val="0"/>
              </a:spcBef>
              <a:buClr>
                <a:schemeClr val="accent2"/>
              </a:buClr>
              <a:buSzPct val="75000"/>
              <a:buFont typeface="Wingdings" panose="05000000000000000000" pitchFamily="2" charset="2"/>
              <a:buChar char="o"/>
              <a:defRPr/>
            </a:pPr>
            <a:r>
              <a:rPr lang="zh-CN" altLang="en-US" sz="1800" dirty="0">
                <a:ea typeface="楷体_GB2312"/>
                <a:sym typeface="+mn-ea"/>
              </a:rPr>
              <a:t>汉语词的抽象定义（即“词是什么”）与具体判定（即“什么是词”）问题，语言学界并未完全解决</a:t>
            </a:r>
            <a:endParaRPr lang="zh-CN" altLang="en-US" sz="1800" dirty="0">
              <a:ea typeface="楷体_GB2312"/>
            </a:endParaRPr>
          </a:p>
          <a:p>
            <a:pPr marL="927100" lvl="1" indent="-469900" eaLnBrk="0" hangingPunct="0">
              <a:lnSpc>
                <a:spcPct val="150000"/>
              </a:lnSpc>
              <a:spcBef>
                <a:spcPts val="0"/>
              </a:spcBef>
              <a:buClr>
                <a:schemeClr val="accent2"/>
              </a:buClr>
              <a:buSzPct val="75000"/>
              <a:buFont typeface="Wingdings" panose="05000000000000000000" pitchFamily="2" charset="2"/>
              <a:buChar char="o"/>
              <a:defRPr/>
            </a:pPr>
            <a:r>
              <a:rPr lang="zh-CN" altLang="en-US" sz="1800" dirty="0">
                <a:ea typeface="楷体_GB2312"/>
                <a:sym typeface="+mn-ea"/>
              </a:rPr>
              <a:t>词表对自动分词而言，是最基础的“构件”</a:t>
            </a:r>
            <a:endParaRPr lang="zh-CN" altLang="en-US" sz="1800" dirty="0">
              <a:ea typeface="楷体_GB2312"/>
            </a:endParaRPr>
          </a:p>
          <a:p>
            <a:pPr marL="927100" lvl="1" indent="-469900" eaLnBrk="0" hangingPunct="0">
              <a:lnSpc>
                <a:spcPct val="150000"/>
              </a:lnSpc>
              <a:spcBef>
                <a:spcPts val="0"/>
              </a:spcBef>
              <a:buClr>
                <a:schemeClr val="accent2"/>
              </a:buClr>
              <a:buSzPct val="75000"/>
              <a:buFont typeface="Wingdings" panose="05000000000000000000" pitchFamily="2" charset="2"/>
              <a:buChar char="o"/>
              <a:defRPr/>
            </a:pPr>
            <a:r>
              <a:rPr lang="zh-CN" altLang="en-US" sz="1800" dirty="0">
                <a:ea typeface="楷体_GB2312"/>
                <a:sym typeface="+mn-ea"/>
              </a:rPr>
              <a:t>《信息处理用现代汉语分词规范》</a:t>
            </a:r>
            <a:endParaRPr lang="zh-CN" altLang="en-US" sz="1800" dirty="0">
              <a:ea typeface="楷体_GB2312"/>
            </a:endParaRPr>
          </a:p>
          <a:p>
            <a:pPr marL="927100" lvl="1" indent="-469900" eaLnBrk="0" hangingPunct="0">
              <a:lnSpc>
                <a:spcPct val="150000"/>
              </a:lnSpc>
              <a:spcBef>
                <a:spcPts val="0"/>
              </a:spcBef>
              <a:buClr>
                <a:schemeClr val="accent2"/>
              </a:buClr>
              <a:buSzPct val="75000"/>
              <a:buFont typeface="Wingdings" panose="05000000000000000000" pitchFamily="2" charset="2"/>
              <a:buChar char="o"/>
              <a:defRPr/>
            </a:pPr>
            <a:r>
              <a:rPr lang="zh-CN" altLang="en-US" sz="1800" dirty="0">
                <a:ea typeface="楷体_GB2312"/>
                <a:sym typeface="+mn-ea"/>
              </a:rPr>
              <a:t>没有一个公认的、具有权威性的词表，这是分词问题所面临的第一个困难</a:t>
            </a:r>
            <a:endParaRPr lang="zh-CN" altLang="en-US" sz="1800" dirty="0">
              <a:ea typeface="楷体_GB2312"/>
            </a:endParaRPr>
          </a:p>
          <a:p>
            <a:pPr marL="469900" lvl="0" indent="-469900" algn="l" eaLnBrk="0" hangingPunct="0">
              <a:lnSpc>
                <a:spcPct val="120000"/>
              </a:lnSpc>
              <a:spcBef>
                <a:spcPts val="0"/>
              </a:spcBef>
              <a:buClr>
                <a:schemeClr val="accent2"/>
              </a:buClr>
              <a:buSzPct val="75000"/>
              <a:buFont typeface="Wingdings" panose="05000000000000000000" pitchFamily="2" charset="2"/>
              <a:buChar char="o"/>
              <a:defRPr/>
            </a:pPr>
            <a:endParaRPr lang="zh-CN" altLang="en-US" sz="1800" dirty="0">
              <a:ea typeface="楷体_GB2312"/>
            </a:endParaRPr>
          </a:p>
        </p:txBody>
      </p:sp>
      <p:sp>
        <p:nvSpPr>
          <p:cNvPr id="9" name="Rectangle 2"/>
          <p:cNvSpPr txBox="1">
            <a:spLocks noChangeArrowheads="1"/>
          </p:cNvSpPr>
          <p:nvPr>
            <p:custDataLst>
              <p:tags r:id="rId1"/>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457200" y="1268760"/>
            <a:ext cx="8229600" cy="511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anose="05000000000000000000" pitchFamily="2" charset="2"/>
              <a:buChar char="n"/>
            </a:pPr>
            <a:r>
              <a:rPr lang="zh-CN" altLang="en-US" sz="2400" b="0" dirty="0">
                <a:ea typeface="楷体_GB2312" pitchFamily="49" charset="-122"/>
              </a:rPr>
              <a:t>中文分词</a:t>
            </a:r>
            <a:endParaRPr lang="zh-CN" altLang="en-US" sz="2400" b="0" dirty="0">
              <a:ea typeface="楷体_GB2312" pitchFamily="49" charset="-122"/>
            </a:endParaRPr>
          </a:p>
          <a:p>
            <a:pPr marL="342900" indent="-342900">
              <a:spcBef>
                <a:spcPct val="20000"/>
              </a:spcBef>
              <a:buClr>
                <a:schemeClr val="bg2"/>
              </a:buClr>
              <a:buSzPct val="75000"/>
              <a:buFont typeface="Wingdings" panose="05000000000000000000" pitchFamily="2" charset="2"/>
              <a:buChar char="n"/>
            </a:pPr>
            <a:r>
              <a:rPr lang="zh-CN" altLang="en-US" sz="2400" b="0" dirty="0">
                <a:ea typeface="楷体_GB2312" pitchFamily="49" charset="-122"/>
              </a:rPr>
              <a:t>最大匹配法</a:t>
            </a:r>
            <a:endParaRPr lang="en-US" altLang="zh-CN" sz="2400" b="0" dirty="0">
              <a:ea typeface="楷体_GB2312" pitchFamily="49" charset="-122"/>
            </a:endParaRPr>
          </a:p>
          <a:p>
            <a:pPr marL="800100" lvl="1" indent="-342900">
              <a:spcBef>
                <a:spcPct val="20000"/>
              </a:spcBef>
              <a:buClr>
                <a:schemeClr val="bg2"/>
              </a:buClr>
              <a:buSzPct val="75000"/>
              <a:buFont typeface="Wingdings" panose="05000000000000000000" pitchFamily="2" charset="2"/>
              <a:buChar char="n"/>
            </a:pPr>
            <a:r>
              <a:rPr lang="zh-CN" altLang="en-US" sz="2400" b="0" dirty="0">
                <a:ea typeface="楷体_GB2312" pitchFamily="49" charset="-122"/>
              </a:rPr>
              <a:t>正向最大匹配法（</a:t>
            </a:r>
            <a:r>
              <a:rPr lang="en-US" altLang="zh-CN" sz="2400" b="0" dirty="0">
                <a:ea typeface="楷体_GB2312" pitchFamily="49" charset="-122"/>
              </a:rPr>
              <a:t>MM</a:t>
            </a:r>
            <a:r>
              <a:rPr lang="zh-CN" altLang="en-US" sz="2400" b="0" dirty="0">
                <a:ea typeface="楷体_GB2312" pitchFamily="49" charset="-122"/>
              </a:rPr>
              <a:t>）</a:t>
            </a:r>
            <a:endParaRPr lang="zh-CN" altLang="en-US" sz="2400" b="0" dirty="0">
              <a:ea typeface="楷体_GB2312" pitchFamily="49" charset="-122"/>
            </a:endParaRPr>
          </a:p>
          <a:p>
            <a:pPr marL="1200150" lvl="2" indent="-285750">
              <a:spcBef>
                <a:spcPct val="20000"/>
              </a:spcBef>
              <a:buClr>
                <a:schemeClr val="accent2"/>
              </a:buClr>
              <a:buSzPct val="80000"/>
              <a:buFont typeface="Wingdings" panose="05000000000000000000" pitchFamily="2" charset="2"/>
              <a:buChar char="¨"/>
            </a:pPr>
            <a:r>
              <a:rPr lang="zh-CN" altLang="en-US" sz="2400" b="0" dirty="0">
                <a:ea typeface="楷体_GB2312" pitchFamily="49" charset="-122"/>
              </a:rPr>
              <a:t>自左向右</a:t>
            </a:r>
            <a:endParaRPr lang="zh-CN" altLang="en-US" sz="2400" b="0" dirty="0">
              <a:ea typeface="楷体_GB2312" pitchFamily="49" charset="-122"/>
            </a:endParaRPr>
          </a:p>
          <a:p>
            <a:pPr marL="1200150" lvl="2" indent="-285750">
              <a:spcBef>
                <a:spcPct val="20000"/>
              </a:spcBef>
              <a:buClr>
                <a:schemeClr val="accent2"/>
              </a:buClr>
              <a:buSzPct val="80000"/>
              <a:buFont typeface="Wingdings" panose="05000000000000000000" pitchFamily="2" charset="2"/>
              <a:buChar char="¨"/>
            </a:pPr>
            <a:r>
              <a:rPr lang="zh-CN" altLang="en-US" sz="2400" b="0" dirty="0">
                <a:ea typeface="楷体_GB2312" pitchFamily="49" charset="-122"/>
              </a:rPr>
              <a:t>每次取最长词</a:t>
            </a:r>
            <a:endParaRPr lang="zh-CN" altLang="en-US" sz="2400" b="0" dirty="0">
              <a:ea typeface="楷体_GB2312" pitchFamily="49" charset="-122"/>
            </a:endParaRPr>
          </a:p>
          <a:p>
            <a:pPr marL="800100" lvl="1" indent="-342900">
              <a:spcBef>
                <a:spcPct val="20000"/>
              </a:spcBef>
              <a:buClr>
                <a:schemeClr val="bg2"/>
              </a:buClr>
              <a:buSzPct val="75000"/>
              <a:buFont typeface="Wingdings" panose="05000000000000000000" pitchFamily="2" charset="2"/>
              <a:buChar char="n"/>
            </a:pPr>
            <a:r>
              <a:rPr lang="zh-CN" altLang="en-US" sz="2400" b="0" dirty="0">
                <a:ea typeface="楷体_GB2312" pitchFamily="49" charset="-122"/>
              </a:rPr>
              <a:t>反向最大匹配法（RMM）</a:t>
            </a:r>
            <a:endParaRPr lang="zh-CN" altLang="en-US" sz="2800" b="0" dirty="0">
              <a:ea typeface="楷体_GB2312" pitchFamily="49" charset="-122"/>
            </a:endParaRPr>
          </a:p>
          <a:p>
            <a:pPr marL="1200150" lvl="2" indent="-285750">
              <a:spcBef>
                <a:spcPct val="20000"/>
              </a:spcBef>
              <a:buClr>
                <a:schemeClr val="accent2"/>
              </a:buClr>
              <a:buSzPct val="80000"/>
              <a:buFont typeface="Wingdings" panose="05000000000000000000" pitchFamily="2" charset="2"/>
              <a:buChar char="¨"/>
            </a:pPr>
            <a:r>
              <a:rPr lang="zh-CN" altLang="en-US" sz="2400" b="0" dirty="0">
                <a:ea typeface="楷体_GB2312" pitchFamily="49" charset="-122"/>
              </a:rPr>
              <a:t>自右往左</a:t>
            </a:r>
            <a:endParaRPr lang="zh-CN" altLang="en-US" sz="2400" b="0" dirty="0">
              <a:ea typeface="楷体_GB2312" pitchFamily="49" charset="-122"/>
            </a:endParaRPr>
          </a:p>
          <a:p>
            <a:pPr marL="1200150" lvl="2" indent="-285750">
              <a:spcBef>
                <a:spcPct val="20000"/>
              </a:spcBef>
              <a:buClr>
                <a:schemeClr val="accent2"/>
              </a:buClr>
              <a:buSzPct val="80000"/>
              <a:buFont typeface="Wingdings" panose="05000000000000000000" pitchFamily="2" charset="2"/>
              <a:buChar char="¨"/>
            </a:pPr>
            <a:r>
              <a:rPr lang="zh-CN" altLang="en-US" sz="2400" b="0" dirty="0">
                <a:ea typeface="楷体_GB2312" pitchFamily="49" charset="-122"/>
              </a:rPr>
              <a:t>每次取最长词</a:t>
            </a:r>
            <a:endParaRPr lang="zh-CN" altLang="en-US" sz="2400" b="0" dirty="0">
              <a:ea typeface="楷体_GB2312" pitchFamily="49" charset="-122"/>
            </a:endParaRPr>
          </a:p>
          <a:p>
            <a:pPr marL="800100" lvl="1" indent="-342900">
              <a:spcBef>
                <a:spcPct val="20000"/>
              </a:spcBef>
              <a:buClr>
                <a:schemeClr val="bg2"/>
              </a:buClr>
              <a:buSzPct val="75000"/>
              <a:buFont typeface="Wingdings" panose="05000000000000000000" pitchFamily="2" charset="2"/>
              <a:buChar char="n"/>
            </a:pPr>
            <a:r>
              <a:rPr lang="zh-CN" altLang="en-US" sz="2400" b="0" dirty="0">
                <a:ea typeface="楷体_GB2312" pitchFamily="49" charset="-122"/>
              </a:rPr>
              <a:t>双向最大匹配</a:t>
            </a:r>
            <a:endParaRPr lang="zh-CN" altLang="en-US" sz="2400" b="0" dirty="0">
              <a:ea typeface="楷体_GB2312" pitchFamily="49" charset="-122"/>
            </a:endParaRPr>
          </a:p>
          <a:p>
            <a:pPr marL="1200150" lvl="2" indent="-285750">
              <a:spcBef>
                <a:spcPct val="20000"/>
              </a:spcBef>
              <a:buClr>
                <a:schemeClr val="accent2"/>
              </a:buClr>
              <a:buSzPct val="80000"/>
              <a:buFont typeface="Wingdings" panose="05000000000000000000" pitchFamily="2" charset="2"/>
              <a:buChar char="¨"/>
            </a:pPr>
            <a:r>
              <a:rPr lang="zh-CN" altLang="en-US" sz="2400" b="0" dirty="0">
                <a:ea typeface="楷体_GB2312" pitchFamily="49" charset="-122"/>
              </a:rPr>
              <a:t>依次采用正向最大匹配和反向最大匹配</a:t>
            </a:r>
            <a:endParaRPr lang="zh-CN" altLang="en-US" sz="2400" b="0" dirty="0">
              <a:ea typeface="楷体_GB2312" pitchFamily="49" charset="-122"/>
            </a:endParaRPr>
          </a:p>
          <a:p>
            <a:pPr marL="1200150" lvl="2" indent="-285750">
              <a:spcBef>
                <a:spcPct val="20000"/>
              </a:spcBef>
              <a:buClr>
                <a:schemeClr val="accent2"/>
              </a:buClr>
              <a:buSzPct val="80000"/>
              <a:buFont typeface="Wingdings" panose="05000000000000000000" pitchFamily="2" charset="2"/>
              <a:buChar char="¨"/>
            </a:pPr>
            <a:r>
              <a:rPr lang="zh-CN" altLang="en-US" sz="2400" b="0" dirty="0">
                <a:ea typeface="楷体_GB2312" pitchFamily="49" charset="-122"/>
              </a:rPr>
              <a:t>如果结果一致则输出</a:t>
            </a:r>
            <a:endParaRPr lang="zh-CN" altLang="en-US" sz="2400" b="0" dirty="0">
              <a:ea typeface="楷体_GB2312" pitchFamily="49" charset="-122"/>
            </a:endParaRPr>
          </a:p>
          <a:p>
            <a:pPr marL="1200150" lvl="2" indent="-285750">
              <a:spcBef>
                <a:spcPct val="20000"/>
              </a:spcBef>
              <a:buClr>
                <a:schemeClr val="accent2"/>
              </a:buClr>
              <a:buSzPct val="80000"/>
              <a:buFont typeface="Wingdings" panose="05000000000000000000" pitchFamily="2" charset="2"/>
              <a:buChar char="¨"/>
            </a:pPr>
            <a:r>
              <a:rPr lang="zh-CN" altLang="en-US" sz="2400" b="0" dirty="0">
                <a:ea typeface="楷体_GB2312" pitchFamily="49" charset="-122"/>
              </a:rPr>
              <a:t>如果结果不一致，则采用其他方法排歧</a:t>
            </a:r>
            <a:endParaRPr lang="zh-CN" altLang="en-US" sz="2400" b="0" dirty="0">
              <a:ea typeface="楷体_GB2312" pitchFamily="49" charset="-122"/>
            </a:endParaRPr>
          </a:p>
        </p:txBody>
      </p:sp>
      <p:sp>
        <p:nvSpPr>
          <p:cNvPr id="9" name="Rectangle 2"/>
          <p:cNvSpPr txBox="1">
            <a:spLocks noChangeArrowheads="1"/>
          </p:cNvSpPr>
          <p:nvPr>
            <p:custDataLst>
              <p:tags r:id="rId1"/>
            </p:custDataLst>
          </p:nvPr>
        </p:nvSpPr>
        <p:spPr>
          <a:xfrm>
            <a:off x="398993" y="404664"/>
            <a:ext cx="8035925" cy="674688"/>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7" name="Object 5"/>
          <p:cNvGraphicFramePr>
            <a:graphicFrameLocks noChangeAspect="1"/>
          </p:cNvGraphicFramePr>
          <p:nvPr/>
        </p:nvGraphicFramePr>
        <p:xfrm>
          <a:off x="3995936" y="1224240"/>
          <a:ext cx="4682379" cy="5085080"/>
        </p:xfrm>
        <a:graphic>
          <a:graphicData uri="http://schemas.openxmlformats.org/presentationml/2006/ole">
            <mc:AlternateContent xmlns:mc="http://schemas.openxmlformats.org/markup-compatibility/2006">
              <mc:Choice xmlns:v="urn:schemas-microsoft-com:vml" Requires="v">
                <p:oleObj spid="_x0000_s103004" name="Visio" r:id="rId1" imgW="6705600" imgH="7281545" progId="Visio.Drawing.11">
                  <p:embed/>
                </p:oleObj>
              </mc:Choice>
              <mc:Fallback>
                <p:oleObj name="Visio" r:id="rId1" imgW="6705600" imgH="7281545" progId="Visio.Drawing.11">
                  <p:embed/>
                  <p:pic>
                    <p:nvPicPr>
                      <p:cNvPr id="0" name="图片 102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224240"/>
                        <a:ext cx="4682379" cy="5085080"/>
                      </a:xfrm>
                      <a:prstGeom prst="rect">
                        <a:avLst/>
                      </a:prstGeom>
                      <a:noFill/>
                      <a:ln>
                        <a:noFill/>
                      </a:ln>
                      <a:effectLst/>
                    </p:spPr>
                  </p:pic>
                </p:oleObj>
              </mc:Fallback>
            </mc:AlternateContent>
          </a:graphicData>
        </a:graphic>
      </p:graphicFrame>
      <p:pic>
        <p:nvPicPr>
          <p:cNvPr id="2" name="图片 1"/>
          <p:cNvPicPr>
            <a:picLocks noChangeAspect="1"/>
          </p:cNvPicPr>
          <p:nvPr/>
        </p:nvPicPr>
        <p:blipFill>
          <a:blip r:embed="rId3"/>
          <a:stretch>
            <a:fillRect/>
          </a:stretch>
        </p:blipFill>
        <p:spPr>
          <a:xfrm>
            <a:off x="800100" y="3263265"/>
            <a:ext cx="2339975" cy="2964815"/>
          </a:xfrm>
          <a:prstGeom prst="rect">
            <a:avLst/>
          </a:prstGeom>
        </p:spPr>
      </p:pic>
      <p:pic>
        <p:nvPicPr>
          <p:cNvPr id="3" name="图片 2"/>
          <p:cNvPicPr>
            <a:picLocks noChangeAspect="1"/>
          </p:cNvPicPr>
          <p:nvPr/>
        </p:nvPicPr>
        <p:blipFill>
          <a:blip r:embed="rId4"/>
          <a:stretch>
            <a:fillRect/>
          </a:stretch>
        </p:blipFill>
        <p:spPr>
          <a:xfrm>
            <a:off x="314960" y="2115820"/>
            <a:ext cx="5364480" cy="1313180"/>
          </a:xfrm>
          <a:prstGeom prst="rect">
            <a:avLst/>
          </a:prstGeom>
        </p:spPr>
      </p:pic>
      <p:sp>
        <p:nvSpPr>
          <p:cNvPr id="4" name="文本框 3"/>
          <p:cNvSpPr txBox="1"/>
          <p:nvPr/>
        </p:nvSpPr>
        <p:spPr>
          <a:xfrm>
            <a:off x="673735" y="1556792"/>
            <a:ext cx="2602121" cy="368300"/>
          </a:xfrm>
          <a:prstGeom prst="rect">
            <a:avLst/>
          </a:prstGeom>
          <a:noFill/>
        </p:spPr>
        <p:txBody>
          <a:bodyPr wrap="square" rtlCol="0">
            <a:spAutoFit/>
          </a:bodyPr>
          <a:lstStyle/>
          <a:p>
            <a:r>
              <a:rPr lang="zh-CN" altLang="en-US" dirty="0"/>
              <a:t>正向最大匹配法示例：</a:t>
            </a:r>
            <a:endParaRPr lang="zh-CN" altLang="en-US" dirty="0"/>
          </a:p>
        </p:txBody>
      </p:sp>
      <p:sp>
        <p:nvSpPr>
          <p:cNvPr id="9" name="Rectangle 2"/>
          <p:cNvSpPr txBox="1">
            <a:spLocks noChangeArrowheads="1"/>
          </p:cNvSpPr>
          <p:nvPr>
            <p:custDataLst>
              <p:tags r:id="rId5"/>
            </p:custDataLst>
          </p:nvPr>
        </p:nvSpPr>
        <p:spPr>
          <a:xfrm>
            <a:off x="381000" y="377825"/>
            <a:ext cx="8053705" cy="70167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5" name="灯片编号占位符 4"/>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457200" y="1176486"/>
            <a:ext cx="8229600" cy="668338"/>
          </a:xfrm>
          <a:prstGeom prst="rect">
            <a:avLst/>
          </a:prstGeom>
          <a:noFill/>
          <a:ln>
            <a:noFill/>
          </a:ln>
          <a:effectLst/>
        </p:spPr>
        <p:txBody>
          <a:bodyPr anchor="ctr"/>
          <a:lstStyle/>
          <a:p>
            <a:pPr eaLnBrk="0" hangingPunct="0">
              <a:buClr>
                <a:schemeClr val="folHlink"/>
              </a:buClr>
              <a:buSzPct val="75000"/>
              <a:defRPr/>
            </a:pPr>
            <a:r>
              <a:rPr lang="zh-CN" altLang="en-US" sz="2000" b="0" dirty="0">
                <a:solidFill>
                  <a:schemeClr val="tx2"/>
                </a:solidFill>
                <a:latin typeface="+mj-ea"/>
                <a:ea typeface="+mj-ea"/>
                <a:cs typeface="+mj-cs"/>
              </a:rPr>
              <a:t>最大匹配法分词示例（续）</a:t>
            </a:r>
            <a:endParaRPr lang="zh-CN" altLang="en-US" sz="2000" b="0" dirty="0">
              <a:solidFill>
                <a:schemeClr val="tx2"/>
              </a:solidFill>
              <a:latin typeface="+mj-ea"/>
              <a:ea typeface="+mj-ea"/>
              <a:cs typeface="+mj-cs"/>
            </a:endParaRPr>
          </a:p>
        </p:txBody>
      </p:sp>
      <p:sp>
        <p:nvSpPr>
          <p:cNvPr id="23555" name="Rectangle 3"/>
          <p:cNvSpPr>
            <a:spLocks noChangeArrowheads="1"/>
          </p:cNvSpPr>
          <p:nvPr/>
        </p:nvSpPr>
        <p:spPr bwMode="auto">
          <a:xfrm>
            <a:off x="406400" y="1788120"/>
            <a:ext cx="870331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rPr>
              <a:t>(1)S2=</a:t>
            </a:r>
            <a:r>
              <a:rPr lang="en-US" altLang="zh-CN" sz="1400" b="0" dirty="0">
                <a:latin typeface="宋体" panose="02010600030101010101" pitchFamily="2" charset="-122"/>
                <a:ea typeface="楷体_GB2312" pitchFamily="49" charset="-122"/>
              </a:rPr>
              <a:t>“”</a:t>
            </a:r>
            <a:r>
              <a:rPr lang="en-US" altLang="zh-CN" sz="1400" b="0" dirty="0">
                <a:ea typeface="楷体_GB2312" pitchFamily="49" charset="-122"/>
              </a:rPr>
              <a:t>;S1</a:t>
            </a:r>
            <a:r>
              <a:rPr lang="zh-CN" altLang="en-US" sz="1400" b="0" dirty="0">
                <a:ea typeface="楷体_GB2312" pitchFamily="49" charset="-122"/>
              </a:rPr>
              <a:t>不为空，从</a:t>
            </a:r>
            <a:r>
              <a:rPr lang="en-US" altLang="zh-CN" sz="1400" b="0" dirty="0">
                <a:ea typeface="楷体_GB2312" pitchFamily="49" charset="-122"/>
              </a:rPr>
              <a:t>S1</a:t>
            </a:r>
            <a:r>
              <a:rPr lang="zh-CN" altLang="en-US" sz="1400" b="0" dirty="0">
                <a:ea typeface="楷体_GB2312" pitchFamily="49" charset="-122"/>
              </a:rPr>
              <a:t>左边取出候选子串</a:t>
            </a:r>
            <a:r>
              <a:rPr lang="en-US" altLang="zh-CN" sz="1400" b="0" dirty="0">
                <a:ea typeface="楷体_GB2312" pitchFamily="49" charset="-122"/>
              </a:rPr>
              <a:t>W=</a:t>
            </a:r>
            <a:r>
              <a:rPr lang="en-US" altLang="zh-CN" sz="1400" b="0" dirty="0">
                <a:latin typeface="宋体" panose="02010600030101010101" pitchFamily="2" charset="-122"/>
                <a:ea typeface="楷体_GB2312" pitchFamily="49" charset="-122"/>
              </a:rPr>
              <a:t>“</a:t>
            </a:r>
            <a:r>
              <a:rPr lang="zh-CN" altLang="en-US" sz="1400" b="0" dirty="0">
                <a:latin typeface="宋体" panose="02010600030101010101" pitchFamily="2" charset="-122"/>
                <a:ea typeface="楷体_GB2312" pitchFamily="49" charset="-122"/>
              </a:rPr>
              <a:t>内容安全课”</a:t>
            </a:r>
            <a:r>
              <a:rPr lang="zh-CN" altLang="en-US" sz="1400" b="0" dirty="0">
                <a:ea typeface="楷体_GB2312" pitchFamily="49" charset="-122"/>
              </a:rPr>
              <a:t>；</a:t>
            </a:r>
            <a:endParaRPr lang="zh-CN" altLang="en-US" sz="1400" b="0" dirty="0">
              <a:ea typeface="楷体_GB2312" pitchFamily="49" charset="-122"/>
            </a:endParaRPr>
          </a:p>
          <a:p>
            <a:pPr marL="342900" indent="-342900">
              <a:lnSpc>
                <a:spcPct val="130000"/>
              </a:lnSpc>
              <a:spcBef>
                <a:spcPct val="20000"/>
              </a:spcBef>
              <a:buClr>
                <a:schemeClr val="bg2"/>
              </a:buClr>
              <a:buSzPct val="75000"/>
            </a:pPr>
            <a:r>
              <a:rPr lang="en-US" altLang="zh-CN" sz="1400" b="0" dirty="0">
                <a:ea typeface="楷体_GB2312" pitchFamily="49" charset="-122"/>
              </a:rPr>
              <a:t>(2)</a:t>
            </a:r>
            <a:r>
              <a:rPr lang="zh-CN" altLang="en-US" sz="1400" b="0" dirty="0">
                <a:ea typeface="楷体_GB2312" pitchFamily="49" charset="-122"/>
              </a:rPr>
              <a:t>查词表，</a:t>
            </a:r>
            <a:r>
              <a:rPr lang="en-US" altLang="zh-CN" sz="1400" b="0" dirty="0">
                <a:latin typeface="宋体" panose="02010600030101010101" pitchFamily="2" charset="-122"/>
                <a:ea typeface="楷体_GB2312" pitchFamily="49" charset="-122"/>
              </a:rPr>
              <a:t>W</a:t>
            </a:r>
            <a:r>
              <a:rPr lang="zh-CN" altLang="en-US" sz="1400" b="0" dirty="0">
                <a:latin typeface="宋体" panose="02010600030101010101" pitchFamily="2" charset="-122"/>
                <a:ea typeface="楷体_GB2312" pitchFamily="49" charset="-122"/>
              </a:rPr>
              <a:t>不</a:t>
            </a:r>
            <a:r>
              <a:rPr lang="zh-CN" altLang="en-US" sz="1400" b="0" dirty="0">
                <a:ea typeface="楷体_GB2312" pitchFamily="49" charset="-122"/>
              </a:rPr>
              <a:t>在词表中，将</a:t>
            </a:r>
            <a:r>
              <a:rPr lang="en-US" altLang="zh-CN" sz="1400" b="0" dirty="0">
                <a:ea typeface="楷体_GB2312" pitchFamily="49" charset="-122"/>
              </a:rPr>
              <a:t>W</a:t>
            </a:r>
            <a:r>
              <a:rPr lang="zh-CN" altLang="en-US" sz="1400" b="0" dirty="0">
                <a:ea typeface="楷体_GB2312" pitchFamily="49" charset="-122"/>
              </a:rPr>
              <a:t>最右边一个字去掉， </a:t>
            </a:r>
            <a:r>
              <a:rPr lang="en-US" altLang="zh-CN" sz="1400" b="0" dirty="0">
                <a:ea typeface="楷体_GB2312" pitchFamily="49" charset="-122"/>
              </a:rPr>
              <a:t>W=</a:t>
            </a:r>
            <a:r>
              <a:rPr lang="en-US" altLang="zh-CN" sz="1400" b="0" dirty="0">
                <a:latin typeface="宋体" panose="02010600030101010101" pitchFamily="2" charset="-122"/>
                <a:ea typeface="楷体_GB2312" pitchFamily="49" charset="-122"/>
              </a:rPr>
              <a:t>“</a:t>
            </a:r>
            <a:r>
              <a:rPr lang="zh-CN" altLang="en-US" sz="1400" b="0" dirty="0">
                <a:latin typeface="宋体" panose="02010600030101010101" pitchFamily="2" charset="-122"/>
                <a:ea typeface="楷体_GB2312" pitchFamily="49" charset="-122"/>
              </a:rPr>
              <a:t>内容安全”</a:t>
            </a:r>
            <a:r>
              <a:rPr lang="zh-CN" altLang="en-US" sz="1400" b="0" dirty="0">
                <a:ea typeface="楷体_GB2312" pitchFamily="49" charset="-122"/>
              </a:rPr>
              <a:t>；</a:t>
            </a:r>
            <a:endParaRPr lang="en-US" altLang="zh-CN"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rPr>
              <a:t>(3)</a:t>
            </a:r>
            <a:r>
              <a:rPr lang="zh-CN" altLang="en-US" sz="1400" b="0" dirty="0">
                <a:ea typeface="楷体_GB2312" pitchFamily="49" charset="-122"/>
              </a:rPr>
              <a:t>查词表，</a:t>
            </a:r>
            <a:r>
              <a:rPr lang="zh-CN" altLang="en-US" sz="1400" b="0" dirty="0">
                <a:latin typeface="宋体" panose="02010600030101010101" pitchFamily="2" charset="-122"/>
                <a:ea typeface="楷体_GB2312" pitchFamily="49" charset="-122"/>
              </a:rPr>
              <a:t>“内容安全”</a:t>
            </a:r>
            <a:r>
              <a:rPr lang="zh-CN" altLang="en-US" sz="1400" b="0" dirty="0">
                <a:ea typeface="楷体_GB2312" pitchFamily="49" charset="-122"/>
              </a:rPr>
              <a:t>在词表中，将</a:t>
            </a:r>
            <a:r>
              <a:rPr lang="en-US" altLang="zh-CN" sz="1400" b="0" dirty="0">
                <a:ea typeface="楷体_GB2312" pitchFamily="49" charset="-122"/>
              </a:rPr>
              <a:t>W</a:t>
            </a:r>
            <a:r>
              <a:rPr lang="zh-CN" altLang="en-US" sz="1400" b="0" dirty="0">
                <a:ea typeface="楷体_GB2312" pitchFamily="49" charset="-122"/>
              </a:rPr>
              <a:t>加入到</a:t>
            </a:r>
            <a:r>
              <a:rPr lang="en-US" altLang="zh-CN" sz="1400" b="0" dirty="0">
                <a:ea typeface="楷体_GB2312" pitchFamily="49" charset="-122"/>
              </a:rPr>
              <a:t>S2</a:t>
            </a:r>
            <a:r>
              <a:rPr lang="zh-CN" altLang="en-US" sz="1400" b="0" dirty="0">
                <a:ea typeface="楷体_GB2312" pitchFamily="49" charset="-122"/>
              </a:rPr>
              <a:t>中，</a:t>
            </a:r>
            <a:r>
              <a:rPr lang="en-US" altLang="zh-CN" sz="1400" b="0" dirty="0">
                <a:ea typeface="楷体_GB2312" pitchFamily="49" charset="-122"/>
              </a:rPr>
              <a:t>S2=</a:t>
            </a:r>
            <a:r>
              <a:rPr lang="en-US" altLang="zh-CN" sz="1400" b="0" dirty="0">
                <a:latin typeface="宋体" panose="02010600030101010101" pitchFamily="2" charset="-122"/>
                <a:ea typeface="楷体_GB2312" pitchFamily="49" charset="-122"/>
              </a:rPr>
              <a:t>“</a:t>
            </a:r>
            <a:r>
              <a:rPr lang="zh-CN" altLang="en-US" sz="1400" b="0" dirty="0">
                <a:latin typeface="宋体" panose="02010600030101010101" pitchFamily="2" charset="-122"/>
                <a:ea typeface="楷体_GB2312" pitchFamily="49" charset="-122"/>
              </a:rPr>
              <a:t>内容安全</a:t>
            </a:r>
            <a:r>
              <a:rPr lang="en-US" altLang="zh-CN" sz="1400" b="0" dirty="0">
                <a:ea typeface="楷体_GB2312" pitchFamily="49" charset="-122"/>
              </a:rPr>
              <a:t>/ </a:t>
            </a:r>
            <a:r>
              <a:rPr lang="en-US" altLang="zh-CN" sz="1400" b="0" dirty="0">
                <a:latin typeface="宋体" panose="02010600030101010101" pitchFamily="2" charset="-122"/>
                <a:ea typeface="楷体_GB2312" pitchFamily="49" charset="-122"/>
              </a:rPr>
              <a:t>”</a:t>
            </a:r>
            <a:r>
              <a:rPr lang="en-US" altLang="zh-CN" sz="1400" b="0" dirty="0">
                <a:ea typeface="楷体_GB2312" pitchFamily="49" charset="-122"/>
              </a:rPr>
              <a:t>  </a:t>
            </a:r>
            <a:r>
              <a:rPr lang="zh-CN" altLang="en-US" sz="1400" b="0" dirty="0">
                <a:ea typeface="楷体_GB2312" pitchFamily="49" charset="-122"/>
              </a:rPr>
              <a:t>并将</a:t>
            </a:r>
            <a:r>
              <a:rPr lang="en-US" altLang="zh-CN" sz="1400" b="0" dirty="0">
                <a:ea typeface="楷体_GB2312" pitchFamily="49" charset="-122"/>
              </a:rPr>
              <a:t>W</a:t>
            </a:r>
            <a:r>
              <a:rPr lang="zh-CN" altLang="en-US" sz="1400" b="0" dirty="0">
                <a:ea typeface="楷体_GB2312" pitchFamily="49" charset="-122"/>
              </a:rPr>
              <a:t>从</a:t>
            </a:r>
            <a:r>
              <a:rPr lang="en-US" altLang="zh-CN" sz="1400" b="0" dirty="0">
                <a:ea typeface="楷体_GB2312" pitchFamily="49" charset="-122"/>
              </a:rPr>
              <a:t>S1</a:t>
            </a:r>
            <a:r>
              <a:rPr lang="zh-CN" altLang="en-US" sz="1400" b="0" dirty="0">
                <a:ea typeface="楷体_GB2312" pitchFamily="49" charset="-122"/>
              </a:rPr>
              <a:t>中去掉，此时</a:t>
            </a:r>
            <a:r>
              <a:rPr lang="en-US" altLang="zh-CN" sz="1400" b="0" dirty="0">
                <a:ea typeface="楷体_GB2312" pitchFamily="49" charset="-122"/>
              </a:rPr>
              <a:t>S1=</a:t>
            </a:r>
            <a:r>
              <a:rPr lang="en-US" altLang="zh-CN" sz="1400" b="0" dirty="0">
                <a:latin typeface="宋体" panose="02010600030101010101" pitchFamily="2" charset="-122"/>
                <a:ea typeface="楷体_GB2312" pitchFamily="49" charset="-122"/>
              </a:rPr>
              <a:t>“</a:t>
            </a:r>
            <a:r>
              <a:rPr lang="zh-CN" altLang="en-US" sz="1400" b="0" dirty="0">
                <a:ea typeface="楷体_GB2312" pitchFamily="49" charset="-122"/>
              </a:rPr>
              <a:t>课程是三个课时</a:t>
            </a:r>
            <a:r>
              <a:rPr lang="zh-CN" altLang="en-US" sz="1400" b="0" dirty="0">
                <a:latin typeface="宋体" panose="02010600030101010101" pitchFamily="2" charset="-122"/>
                <a:ea typeface="楷体_GB2312" pitchFamily="49" charset="-122"/>
              </a:rPr>
              <a:t>”</a:t>
            </a:r>
            <a:r>
              <a:rPr lang="zh-CN" altLang="en-US" sz="1400" b="0" dirty="0">
                <a:ea typeface="楷体_GB2312" pitchFamily="49" charset="-122"/>
              </a:rPr>
              <a:t>；</a:t>
            </a:r>
            <a:endParaRPr lang="zh-CN" altLang="en-US"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rPr>
              <a:t>(4)S1</a:t>
            </a:r>
            <a:r>
              <a:rPr lang="zh-CN" altLang="en-US" sz="1400" b="0" dirty="0">
                <a:ea typeface="楷体_GB2312" pitchFamily="49" charset="-122"/>
              </a:rPr>
              <a:t>不为空，于是从</a:t>
            </a:r>
            <a:r>
              <a:rPr lang="en-US" altLang="zh-CN" sz="1400" b="0" dirty="0">
                <a:ea typeface="楷体_GB2312" pitchFamily="49" charset="-122"/>
              </a:rPr>
              <a:t>S1</a:t>
            </a:r>
            <a:r>
              <a:rPr lang="zh-CN" altLang="en-US" sz="1400" b="0" dirty="0">
                <a:ea typeface="楷体_GB2312" pitchFamily="49" charset="-122"/>
              </a:rPr>
              <a:t>左边取出候选子串</a:t>
            </a:r>
            <a:r>
              <a:rPr lang="en-US" altLang="zh-CN" sz="1400" b="0" dirty="0">
                <a:ea typeface="楷体_GB2312" pitchFamily="49" charset="-122"/>
              </a:rPr>
              <a:t>W=</a:t>
            </a:r>
            <a:r>
              <a:rPr lang="en-US" altLang="zh-CN" sz="1400" b="0" dirty="0">
                <a:latin typeface="宋体" panose="02010600030101010101" pitchFamily="2" charset="-122"/>
                <a:ea typeface="楷体_GB2312" pitchFamily="49" charset="-122"/>
              </a:rPr>
              <a:t>“</a:t>
            </a:r>
            <a:r>
              <a:rPr lang="zh-CN" altLang="en-US" sz="1400" b="0" dirty="0">
                <a:ea typeface="楷体_GB2312" pitchFamily="49" charset="-122"/>
              </a:rPr>
              <a:t>课程是三个</a:t>
            </a:r>
            <a:r>
              <a:rPr lang="zh-CN" altLang="en-US" sz="1400" b="0" dirty="0">
                <a:latin typeface="宋体" panose="02010600030101010101" pitchFamily="2" charset="-122"/>
                <a:ea typeface="楷体_GB2312" pitchFamily="49" charset="-122"/>
              </a:rPr>
              <a:t>”</a:t>
            </a:r>
            <a:r>
              <a:rPr lang="zh-CN" altLang="en-US" sz="1400" b="0" dirty="0">
                <a:ea typeface="楷体_GB2312" pitchFamily="49" charset="-122"/>
              </a:rPr>
              <a:t>；</a:t>
            </a:r>
            <a:endParaRPr lang="zh-CN" altLang="en-US"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rPr>
              <a:t>(5)</a:t>
            </a:r>
            <a:r>
              <a:rPr lang="zh-CN" altLang="en-US" sz="1400" b="0" dirty="0">
                <a:ea typeface="楷体_GB2312" pitchFamily="49" charset="-122"/>
              </a:rPr>
              <a:t>查词表，</a:t>
            </a:r>
            <a:r>
              <a:rPr lang="en-US" altLang="zh-CN" sz="1400" b="0" dirty="0">
                <a:ea typeface="楷体_GB2312" pitchFamily="49" charset="-122"/>
              </a:rPr>
              <a:t>W</a:t>
            </a:r>
            <a:r>
              <a:rPr lang="zh-CN" altLang="en-US" sz="1400" b="0" dirty="0">
                <a:ea typeface="楷体_GB2312" pitchFamily="49" charset="-122"/>
              </a:rPr>
              <a:t>不在词表中，将</a:t>
            </a:r>
            <a:r>
              <a:rPr lang="en-US" altLang="zh-CN" sz="1400" b="0" dirty="0">
                <a:ea typeface="楷体_GB2312" pitchFamily="49" charset="-122"/>
              </a:rPr>
              <a:t>W</a:t>
            </a:r>
            <a:r>
              <a:rPr lang="zh-CN" altLang="en-US" sz="1400" b="0" dirty="0">
                <a:ea typeface="楷体_GB2312" pitchFamily="49" charset="-122"/>
              </a:rPr>
              <a:t>最右边一个字去掉， </a:t>
            </a:r>
            <a:r>
              <a:rPr lang="en-US" altLang="zh-CN" sz="1400" b="0" dirty="0">
                <a:ea typeface="楷体_GB2312" pitchFamily="49" charset="-122"/>
              </a:rPr>
              <a:t>W=</a:t>
            </a:r>
            <a:r>
              <a:rPr lang="en-US" altLang="zh-CN" sz="1400" b="0" dirty="0">
                <a:latin typeface="宋体" panose="02010600030101010101" pitchFamily="2" charset="-122"/>
                <a:ea typeface="楷体_GB2312" pitchFamily="49" charset="-122"/>
              </a:rPr>
              <a:t>“</a:t>
            </a:r>
            <a:r>
              <a:rPr lang="zh-CN" altLang="en-US" sz="1400" b="0" dirty="0">
                <a:ea typeface="楷体_GB2312" pitchFamily="49" charset="-122"/>
              </a:rPr>
              <a:t>课程是三</a:t>
            </a:r>
            <a:r>
              <a:rPr lang="zh-CN" altLang="en-US" sz="1400" b="0" dirty="0">
                <a:latin typeface="宋体" panose="02010600030101010101" pitchFamily="2" charset="-122"/>
                <a:ea typeface="楷体_GB2312" pitchFamily="49" charset="-122"/>
              </a:rPr>
              <a:t>”</a:t>
            </a:r>
            <a:r>
              <a:rPr lang="zh-CN" altLang="en-US" sz="1400" b="0" dirty="0">
                <a:ea typeface="楷体_GB2312" pitchFamily="49" charset="-122"/>
              </a:rPr>
              <a:t>；</a:t>
            </a:r>
            <a:endParaRPr lang="zh-CN" altLang="en-US"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rPr>
              <a:t>(6)</a:t>
            </a:r>
            <a:r>
              <a:rPr lang="zh-CN" altLang="en-US" sz="1400" b="0" dirty="0">
                <a:ea typeface="楷体_GB2312" pitchFamily="49" charset="-122"/>
              </a:rPr>
              <a:t>查词表，</a:t>
            </a:r>
            <a:r>
              <a:rPr lang="en-US" altLang="zh-CN" sz="1400" b="0" dirty="0">
                <a:ea typeface="楷体_GB2312" pitchFamily="49" charset="-122"/>
              </a:rPr>
              <a:t>W</a:t>
            </a:r>
            <a:r>
              <a:rPr lang="zh-CN" altLang="en-US" sz="1400" b="0" dirty="0">
                <a:ea typeface="楷体_GB2312" pitchFamily="49" charset="-122"/>
              </a:rPr>
              <a:t>不在词表中，将</a:t>
            </a:r>
            <a:r>
              <a:rPr lang="en-US" altLang="zh-CN" sz="1400" b="0" dirty="0">
                <a:ea typeface="楷体_GB2312" pitchFamily="49" charset="-122"/>
              </a:rPr>
              <a:t>W</a:t>
            </a:r>
            <a:r>
              <a:rPr lang="zh-CN" altLang="en-US" sz="1400" b="0" dirty="0">
                <a:ea typeface="楷体_GB2312" pitchFamily="49" charset="-122"/>
              </a:rPr>
              <a:t>最右边一个字去掉， </a:t>
            </a:r>
            <a:r>
              <a:rPr lang="en-US" altLang="zh-CN" sz="1400" b="0" dirty="0">
                <a:ea typeface="楷体_GB2312" pitchFamily="49" charset="-122"/>
              </a:rPr>
              <a:t>W=</a:t>
            </a:r>
            <a:r>
              <a:rPr lang="en-US" altLang="zh-CN" sz="1400" b="0" dirty="0">
                <a:latin typeface="宋体" panose="02010600030101010101" pitchFamily="2" charset="-122"/>
                <a:ea typeface="楷体_GB2312" pitchFamily="49" charset="-122"/>
              </a:rPr>
              <a:t>“</a:t>
            </a:r>
            <a:r>
              <a:rPr lang="zh-CN" altLang="en-US" sz="1400" b="0" dirty="0">
                <a:ea typeface="楷体_GB2312" pitchFamily="49" charset="-122"/>
              </a:rPr>
              <a:t>课程是</a:t>
            </a:r>
            <a:r>
              <a:rPr lang="zh-CN" altLang="en-US" sz="1400" b="0" dirty="0">
                <a:latin typeface="宋体" panose="02010600030101010101" pitchFamily="2" charset="-122"/>
                <a:ea typeface="楷体_GB2312" pitchFamily="49" charset="-122"/>
              </a:rPr>
              <a:t>”</a:t>
            </a:r>
            <a:r>
              <a:rPr lang="zh-CN" altLang="en-US" sz="1400" b="0" dirty="0">
                <a:ea typeface="楷体_GB2312" pitchFamily="49" charset="-122"/>
              </a:rPr>
              <a:t>；</a:t>
            </a:r>
            <a:endParaRPr lang="zh-CN" altLang="en-US"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rPr>
              <a:t>(7)</a:t>
            </a:r>
            <a:r>
              <a:rPr lang="zh-CN" altLang="en-US" sz="1400" b="0" dirty="0">
                <a:ea typeface="楷体_GB2312" pitchFamily="49" charset="-122"/>
              </a:rPr>
              <a:t>查词表，</a:t>
            </a:r>
            <a:r>
              <a:rPr lang="en-US" altLang="zh-CN" sz="1400" b="0" dirty="0">
                <a:ea typeface="楷体_GB2312" pitchFamily="49" charset="-122"/>
              </a:rPr>
              <a:t>W</a:t>
            </a:r>
            <a:r>
              <a:rPr lang="zh-CN" altLang="en-US" sz="1400" b="0" dirty="0">
                <a:ea typeface="楷体_GB2312" pitchFamily="49" charset="-122"/>
              </a:rPr>
              <a:t>不在词表中，将</a:t>
            </a:r>
            <a:r>
              <a:rPr lang="en-US" altLang="zh-CN" sz="1400" b="0" dirty="0">
                <a:ea typeface="楷体_GB2312" pitchFamily="49" charset="-122"/>
              </a:rPr>
              <a:t>W</a:t>
            </a:r>
            <a:r>
              <a:rPr lang="zh-CN" altLang="en-US" sz="1400" b="0" dirty="0">
                <a:ea typeface="楷体_GB2312" pitchFamily="49" charset="-122"/>
              </a:rPr>
              <a:t>最右边一个字去掉， </a:t>
            </a:r>
            <a:r>
              <a:rPr lang="en-US" altLang="zh-CN" sz="1400" b="0" dirty="0">
                <a:ea typeface="楷体_GB2312" pitchFamily="49" charset="-122"/>
              </a:rPr>
              <a:t>W=</a:t>
            </a:r>
            <a:r>
              <a:rPr lang="en-US" altLang="zh-CN" sz="1400" b="0" dirty="0">
                <a:latin typeface="宋体" panose="02010600030101010101" pitchFamily="2" charset="-122"/>
                <a:ea typeface="楷体_GB2312" pitchFamily="49" charset="-122"/>
              </a:rPr>
              <a:t>“</a:t>
            </a:r>
            <a:r>
              <a:rPr lang="zh-CN" altLang="en-US" sz="1400" b="0" dirty="0">
                <a:ea typeface="楷体_GB2312" pitchFamily="49" charset="-122"/>
              </a:rPr>
              <a:t>课程</a:t>
            </a:r>
            <a:r>
              <a:rPr lang="zh-CN" altLang="en-US" sz="1400" b="0" dirty="0">
                <a:latin typeface="宋体" panose="02010600030101010101" pitchFamily="2" charset="-122"/>
                <a:ea typeface="楷体_GB2312" pitchFamily="49" charset="-122"/>
              </a:rPr>
              <a:t>”</a:t>
            </a:r>
            <a:r>
              <a:rPr lang="zh-CN" altLang="en-US" sz="1400" b="0" dirty="0">
                <a:ea typeface="楷体_GB2312" pitchFamily="49" charset="-122"/>
              </a:rPr>
              <a:t>；</a:t>
            </a:r>
            <a:endParaRPr lang="zh-CN" altLang="en-US"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rPr>
              <a:t>(8)</a:t>
            </a:r>
            <a:r>
              <a:rPr lang="zh-CN" altLang="en-US" sz="1400" b="0" dirty="0">
                <a:ea typeface="楷体_GB2312" pitchFamily="49" charset="-122"/>
              </a:rPr>
              <a:t>查词表，</a:t>
            </a:r>
            <a:r>
              <a:rPr lang="en-US" altLang="zh-CN" sz="1400" b="0" dirty="0" smtClean="0">
                <a:ea typeface="楷体_GB2312" pitchFamily="49" charset="-122"/>
              </a:rPr>
              <a:t>W</a:t>
            </a:r>
            <a:r>
              <a:rPr lang="zh-CN" altLang="en-US" sz="1400" b="0" dirty="0" smtClean="0">
                <a:ea typeface="楷体_GB2312" pitchFamily="49" charset="-122"/>
              </a:rPr>
              <a:t>在</a:t>
            </a:r>
            <a:r>
              <a:rPr lang="zh-CN" altLang="en-US" sz="1400" b="0" dirty="0">
                <a:ea typeface="楷体_GB2312" pitchFamily="49" charset="-122"/>
              </a:rPr>
              <a:t>词表中，将</a:t>
            </a:r>
            <a:r>
              <a:rPr lang="en-US" altLang="zh-CN" sz="1400" b="0" dirty="0">
                <a:ea typeface="楷体_GB2312" pitchFamily="49" charset="-122"/>
              </a:rPr>
              <a:t>W</a:t>
            </a:r>
            <a:r>
              <a:rPr lang="zh-CN" altLang="en-US" sz="1400" b="0" dirty="0">
                <a:ea typeface="楷体_GB2312" pitchFamily="49" charset="-122"/>
              </a:rPr>
              <a:t>加入到</a:t>
            </a:r>
            <a:r>
              <a:rPr lang="en-US" altLang="zh-CN" sz="1400" b="0" dirty="0">
                <a:ea typeface="楷体_GB2312" pitchFamily="49" charset="-122"/>
              </a:rPr>
              <a:t>S2</a:t>
            </a:r>
            <a:r>
              <a:rPr lang="zh-CN" altLang="en-US" sz="1400" b="0" dirty="0">
                <a:ea typeface="楷体_GB2312" pitchFamily="49" charset="-122"/>
              </a:rPr>
              <a:t>中，</a:t>
            </a:r>
            <a:r>
              <a:rPr lang="en-US" altLang="zh-CN" sz="1400" b="0" dirty="0">
                <a:ea typeface="楷体_GB2312" pitchFamily="49" charset="-122"/>
              </a:rPr>
              <a:t>S2=</a:t>
            </a:r>
            <a:r>
              <a:rPr lang="en-US" altLang="zh-CN" sz="1400" b="0" dirty="0">
                <a:latin typeface="宋体" panose="02010600030101010101" pitchFamily="2" charset="-122"/>
                <a:ea typeface="楷体_GB2312" pitchFamily="49" charset="-122"/>
              </a:rPr>
              <a:t>“</a:t>
            </a:r>
            <a:r>
              <a:rPr lang="zh-CN" altLang="en-US" sz="1400" b="0" dirty="0">
                <a:latin typeface="宋体" panose="02010600030101010101" pitchFamily="2" charset="-122"/>
                <a:ea typeface="楷体_GB2312" pitchFamily="49" charset="-122"/>
              </a:rPr>
              <a:t>内容安全</a:t>
            </a:r>
            <a:r>
              <a:rPr lang="en-US" altLang="zh-CN" sz="1400" b="0" dirty="0">
                <a:ea typeface="楷体_GB2312" pitchFamily="49" charset="-122"/>
              </a:rPr>
              <a:t>/ </a:t>
            </a:r>
            <a:r>
              <a:rPr lang="zh-CN" altLang="en-US" sz="1400" b="0" dirty="0">
                <a:ea typeface="楷体_GB2312" pitchFamily="49" charset="-122"/>
              </a:rPr>
              <a:t>课程</a:t>
            </a:r>
            <a:r>
              <a:rPr lang="en-US" altLang="zh-CN" sz="1400" b="0" dirty="0">
                <a:ea typeface="楷体_GB2312" pitchFamily="49" charset="-122"/>
              </a:rPr>
              <a:t>/ </a:t>
            </a:r>
            <a:r>
              <a:rPr lang="en-US" altLang="zh-CN" sz="1400" b="0" dirty="0">
                <a:latin typeface="宋体" panose="02010600030101010101" pitchFamily="2" charset="-122"/>
                <a:ea typeface="楷体_GB2312" pitchFamily="49" charset="-122"/>
              </a:rPr>
              <a:t>”</a:t>
            </a:r>
            <a:r>
              <a:rPr lang="en-US" altLang="zh-CN" sz="1400" b="0" dirty="0">
                <a:ea typeface="楷体_GB2312" pitchFamily="49" charset="-122"/>
              </a:rPr>
              <a:t>,</a:t>
            </a:r>
            <a:r>
              <a:rPr lang="zh-CN" altLang="en-US" sz="1400" b="0" dirty="0">
                <a:ea typeface="楷体_GB2312" pitchFamily="49" charset="-122"/>
              </a:rPr>
              <a:t>并将</a:t>
            </a:r>
            <a:r>
              <a:rPr lang="en-US" altLang="zh-CN" sz="1400" b="0" dirty="0">
                <a:ea typeface="楷体_GB2312" pitchFamily="49" charset="-122"/>
              </a:rPr>
              <a:t>W</a:t>
            </a:r>
            <a:r>
              <a:rPr lang="zh-CN" altLang="en-US" sz="1400" b="0" dirty="0">
                <a:ea typeface="楷体_GB2312" pitchFamily="49" charset="-122"/>
              </a:rPr>
              <a:t>从</a:t>
            </a:r>
            <a:r>
              <a:rPr lang="en-US" altLang="zh-CN" sz="1400" b="0" dirty="0">
                <a:ea typeface="楷体_GB2312" pitchFamily="49" charset="-122"/>
              </a:rPr>
              <a:t>S1</a:t>
            </a:r>
            <a:r>
              <a:rPr lang="zh-CN" altLang="en-US" sz="1400" b="0" dirty="0">
                <a:ea typeface="楷体_GB2312" pitchFamily="49" charset="-122"/>
              </a:rPr>
              <a:t>中去掉，此时</a:t>
            </a:r>
            <a:r>
              <a:rPr lang="en-US" altLang="zh-CN" sz="1400" b="0" dirty="0">
                <a:ea typeface="楷体_GB2312" pitchFamily="49" charset="-122"/>
              </a:rPr>
              <a:t>S1=</a:t>
            </a:r>
            <a:r>
              <a:rPr lang="en-US" altLang="zh-CN" sz="1400" b="0" dirty="0">
                <a:latin typeface="宋体" panose="02010600030101010101" pitchFamily="2" charset="-122"/>
                <a:ea typeface="楷体_GB2312" pitchFamily="49" charset="-122"/>
              </a:rPr>
              <a:t>“</a:t>
            </a:r>
            <a:r>
              <a:rPr lang="zh-CN" altLang="en-US" sz="1400" b="0" dirty="0">
                <a:ea typeface="楷体_GB2312" pitchFamily="49" charset="-122"/>
              </a:rPr>
              <a:t>是三个课时</a:t>
            </a:r>
            <a:r>
              <a:rPr lang="zh-CN" altLang="en-US" sz="1400" b="0" dirty="0">
                <a:latin typeface="宋体" panose="02010600030101010101" pitchFamily="2" charset="-122"/>
                <a:ea typeface="楷体_GB2312" pitchFamily="49" charset="-122"/>
              </a:rPr>
              <a:t>”</a:t>
            </a:r>
            <a:r>
              <a:rPr lang="zh-CN" altLang="en-US" sz="1400" b="0" dirty="0">
                <a:ea typeface="楷体_GB2312" pitchFamily="49" charset="-122"/>
              </a:rPr>
              <a:t>；</a:t>
            </a:r>
            <a:endParaRPr lang="zh-CN" altLang="en-US"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sym typeface="+mn-ea"/>
              </a:rPr>
              <a:t>(9)S1</a:t>
            </a:r>
            <a:r>
              <a:rPr lang="zh-CN" altLang="en-US" sz="1400" b="0" dirty="0">
                <a:ea typeface="楷体_GB2312" pitchFamily="49" charset="-122"/>
                <a:sym typeface="+mn-ea"/>
              </a:rPr>
              <a:t>不为空，于是从</a:t>
            </a:r>
            <a:r>
              <a:rPr lang="en-US" altLang="zh-CN" sz="1400" b="0" dirty="0">
                <a:ea typeface="楷体_GB2312" pitchFamily="49" charset="-122"/>
                <a:sym typeface="+mn-ea"/>
              </a:rPr>
              <a:t>S1</a:t>
            </a:r>
            <a:r>
              <a:rPr lang="zh-CN" altLang="en-US" sz="1400" b="0" dirty="0">
                <a:ea typeface="楷体_GB2312" pitchFamily="49" charset="-122"/>
                <a:sym typeface="+mn-ea"/>
              </a:rPr>
              <a:t>左边取出候选子串</a:t>
            </a:r>
            <a:r>
              <a:rPr lang="en-US" altLang="zh-CN" sz="1400" b="0" dirty="0">
                <a:ea typeface="楷体_GB2312" pitchFamily="49" charset="-122"/>
                <a:sym typeface="+mn-ea"/>
              </a:rPr>
              <a:t>W=</a:t>
            </a:r>
            <a:r>
              <a:rPr lang="en-US" altLang="zh-CN" sz="1400" b="0" dirty="0">
                <a:latin typeface="宋体" panose="02010600030101010101" pitchFamily="2" charset="-122"/>
                <a:ea typeface="楷体_GB2312" pitchFamily="49" charset="-122"/>
                <a:sym typeface="+mn-ea"/>
              </a:rPr>
              <a:t>“</a:t>
            </a:r>
            <a:r>
              <a:rPr lang="zh-CN" altLang="en-US" sz="1400" b="0" dirty="0">
                <a:ea typeface="楷体_GB2312" pitchFamily="49" charset="-122"/>
                <a:sym typeface="+mn-ea"/>
              </a:rPr>
              <a:t>是三个课时</a:t>
            </a:r>
            <a:r>
              <a:rPr lang="zh-CN" altLang="en-US" sz="1400" b="0" dirty="0">
                <a:latin typeface="宋体" panose="02010600030101010101" pitchFamily="2" charset="-122"/>
                <a:ea typeface="楷体_GB2312" pitchFamily="49" charset="-122"/>
                <a:sym typeface="+mn-ea"/>
              </a:rPr>
              <a:t>”</a:t>
            </a:r>
            <a:r>
              <a:rPr lang="zh-CN" altLang="en-US" sz="1400" b="0" dirty="0">
                <a:ea typeface="楷体_GB2312" pitchFamily="49" charset="-122"/>
                <a:sym typeface="+mn-ea"/>
              </a:rPr>
              <a:t>；</a:t>
            </a:r>
            <a:endParaRPr lang="zh-CN" altLang="en-US"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sym typeface="+mn-ea"/>
              </a:rPr>
              <a:t>(10)</a:t>
            </a:r>
            <a:r>
              <a:rPr lang="zh-CN" altLang="en-US" sz="1400" b="0" dirty="0">
                <a:ea typeface="楷体_GB2312" pitchFamily="49" charset="-122"/>
                <a:sym typeface="+mn-ea"/>
              </a:rPr>
              <a:t>查词表，</a:t>
            </a:r>
            <a:r>
              <a:rPr lang="en-US" altLang="zh-CN" sz="1400" b="0" dirty="0">
                <a:ea typeface="楷体_GB2312" pitchFamily="49" charset="-122"/>
                <a:sym typeface="+mn-ea"/>
              </a:rPr>
              <a:t>W</a:t>
            </a:r>
            <a:r>
              <a:rPr lang="zh-CN" altLang="en-US" sz="1400" b="0" dirty="0">
                <a:ea typeface="楷体_GB2312" pitchFamily="49" charset="-122"/>
                <a:sym typeface="+mn-ea"/>
              </a:rPr>
              <a:t>不在词表中，将</a:t>
            </a:r>
            <a:r>
              <a:rPr lang="en-US" altLang="zh-CN" sz="1400" b="0" dirty="0">
                <a:ea typeface="楷体_GB2312" pitchFamily="49" charset="-122"/>
                <a:sym typeface="+mn-ea"/>
              </a:rPr>
              <a:t>W</a:t>
            </a:r>
            <a:r>
              <a:rPr lang="zh-CN" altLang="en-US" sz="1400" b="0" dirty="0">
                <a:ea typeface="楷体_GB2312" pitchFamily="49" charset="-122"/>
                <a:sym typeface="+mn-ea"/>
              </a:rPr>
              <a:t>最右边一个字去掉， </a:t>
            </a:r>
            <a:r>
              <a:rPr lang="en-US" altLang="zh-CN" sz="1400" b="0" dirty="0">
                <a:ea typeface="楷体_GB2312" pitchFamily="49" charset="-122"/>
                <a:sym typeface="+mn-ea"/>
              </a:rPr>
              <a:t>W=</a:t>
            </a:r>
            <a:r>
              <a:rPr lang="en-US" altLang="zh-CN" sz="1400" b="0" dirty="0">
                <a:latin typeface="宋体" panose="02010600030101010101" pitchFamily="2" charset="-122"/>
                <a:ea typeface="楷体_GB2312" pitchFamily="49" charset="-122"/>
                <a:sym typeface="+mn-ea"/>
              </a:rPr>
              <a:t>“</a:t>
            </a:r>
            <a:r>
              <a:rPr lang="zh-CN" altLang="en-US" sz="1400" b="0" dirty="0">
                <a:ea typeface="楷体_GB2312" pitchFamily="49" charset="-122"/>
                <a:sym typeface="+mn-ea"/>
              </a:rPr>
              <a:t>是三个课</a:t>
            </a:r>
            <a:r>
              <a:rPr lang="zh-CN" altLang="en-US" sz="1400" b="0" dirty="0">
                <a:latin typeface="宋体" panose="02010600030101010101" pitchFamily="2" charset="-122"/>
                <a:ea typeface="楷体_GB2312" pitchFamily="49" charset="-122"/>
                <a:sym typeface="+mn-ea"/>
              </a:rPr>
              <a:t>”</a:t>
            </a:r>
            <a:r>
              <a:rPr lang="zh-CN" altLang="en-US" sz="1400" b="0" dirty="0">
                <a:ea typeface="楷体_GB2312" pitchFamily="49" charset="-122"/>
                <a:sym typeface="+mn-ea"/>
              </a:rPr>
              <a:t>；</a:t>
            </a:r>
            <a:endParaRPr lang="zh-CN" altLang="en-US"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sym typeface="+mn-ea"/>
              </a:rPr>
              <a:t>(11)</a:t>
            </a:r>
            <a:r>
              <a:rPr lang="zh-CN" altLang="en-US" sz="1400" b="0" dirty="0">
                <a:ea typeface="楷体_GB2312" pitchFamily="49" charset="-122"/>
                <a:sym typeface="+mn-ea"/>
              </a:rPr>
              <a:t>查词表，</a:t>
            </a:r>
            <a:r>
              <a:rPr lang="en-US" altLang="zh-CN" sz="1400" b="0" dirty="0">
                <a:ea typeface="楷体_GB2312" pitchFamily="49" charset="-122"/>
                <a:sym typeface="+mn-ea"/>
              </a:rPr>
              <a:t>W</a:t>
            </a:r>
            <a:r>
              <a:rPr lang="zh-CN" altLang="en-US" sz="1400" b="0" dirty="0">
                <a:ea typeface="楷体_GB2312" pitchFamily="49" charset="-122"/>
                <a:sym typeface="+mn-ea"/>
              </a:rPr>
              <a:t>不在词表中，将</a:t>
            </a:r>
            <a:r>
              <a:rPr lang="en-US" altLang="zh-CN" sz="1400" b="0" dirty="0">
                <a:ea typeface="楷体_GB2312" pitchFamily="49" charset="-122"/>
                <a:sym typeface="+mn-ea"/>
              </a:rPr>
              <a:t>W</a:t>
            </a:r>
            <a:r>
              <a:rPr lang="zh-CN" altLang="en-US" sz="1400" b="0" dirty="0">
                <a:ea typeface="楷体_GB2312" pitchFamily="49" charset="-122"/>
                <a:sym typeface="+mn-ea"/>
              </a:rPr>
              <a:t>最右边一个字去掉， </a:t>
            </a:r>
            <a:r>
              <a:rPr lang="en-US" altLang="zh-CN" sz="1400" b="0" dirty="0">
                <a:ea typeface="楷体_GB2312" pitchFamily="49" charset="-122"/>
                <a:sym typeface="+mn-ea"/>
              </a:rPr>
              <a:t>W=</a:t>
            </a:r>
            <a:r>
              <a:rPr lang="en-US" altLang="zh-CN" sz="1400" b="0" dirty="0">
                <a:latin typeface="宋体" panose="02010600030101010101" pitchFamily="2" charset="-122"/>
                <a:ea typeface="楷体_GB2312" pitchFamily="49" charset="-122"/>
                <a:sym typeface="+mn-ea"/>
              </a:rPr>
              <a:t>“</a:t>
            </a:r>
            <a:r>
              <a:rPr lang="zh-CN" altLang="en-US" sz="1400" b="0" dirty="0">
                <a:ea typeface="楷体_GB2312" pitchFamily="49" charset="-122"/>
                <a:sym typeface="+mn-ea"/>
              </a:rPr>
              <a:t>是三个</a:t>
            </a:r>
            <a:r>
              <a:rPr lang="zh-CN" altLang="en-US" sz="1400" b="0" dirty="0">
                <a:latin typeface="宋体" panose="02010600030101010101" pitchFamily="2" charset="-122"/>
                <a:ea typeface="楷体_GB2312" pitchFamily="49" charset="-122"/>
                <a:sym typeface="+mn-ea"/>
              </a:rPr>
              <a:t>”</a:t>
            </a:r>
            <a:r>
              <a:rPr lang="zh-CN" altLang="en-US" sz="1400" b="0" dirty="0">
                <a:ea typeface="楷体_GB2312" pitchFamily="49" charset="-122"/>
                <a:sym typeface="+mn-ea"/>
              </a:rPr>
              <a:t>；</a:t>
            </a:r>
            <a:endParaRPr lang="zh-CN" altLang="en-US" sz="1400" b="0" dirty="0">
              <a:ea typeface="楷体_GB2312" pitchFamily="49" charset="-122"/>
            </a:endParaRPr>
          </a:p>
          <a:p>
            <a:pPr marL="342900" indent="-342900">
              <a:lnSpc>
                <a:spcPct val="130000"/>
              </a:lnSpc>
              <a:spcBef>
                <a:spcPct val="20000"/>
              </a:spcBef>
              <a:buClr>
                <a:schemeClr val="bg2"/>
              </a:buClr>
              <a:buSzPct val="75000"/>
              <a:buFont typeface="Wingdings" panose="05000000000000000000" pitchFamily="2" charset="2"/>
              <a:buNone/>
            </a:pPr>
            <a:r>
              <a:rPr lang="en-US" altLang="zh-CN" sz="1400" b="0" dirty="0">
                <a:ea typeface="楷体_GB2312" pitchFamily="49" charset="-122"/>
                <a:sym typeface="+mn-ea"/>
              </a:rPr>
              <a:t>(12)</a:t>
            </a:r>
            <a:r>
              <a:rPr lang="zh-CN" altLang="en-US" sz="1400" b="0" dirty="0">
                <a:ea typeface="楷体_GB2312" pitchFamily="49" charset="-122"/>
                <a:sym typeface="+mn-ea"/>
              </a:rPr>
              <a:t>查词表，</a:t>
            </a:r>
            <a:r>
              <a:rPr lang="en-US" altLang="zh-CN" sz="1400" b="0" dirty="0">
                <a:ea typeface="楷体_GB2312" pitchFamily="49" charset="-122"/>
                <a:sym typeface="+mn-ea"/>
              </a:rPr>
              <a:t>W</a:t>
            </a:r>
            <a:r>
              <a:rPr lang="zh-CN" altLang="en-US" sz="1400" b="0" dirty="0">
                <a:ea typeface="楷体_GB2312" pitchFamily="49" charset="-122"/>
                <a:sym typeface="+mn-ea"/>
              </a:rPr>
              <a:t>不在词表中，将</a:t>
            </a:r>
            <a:r>
              <a:rPr lang="en-US" altLang="zh-CN" sz="1400" b="0" dirty="0">
                <a:ea typeface="楷体_GB2312" pitchFamily="49" charset="-122"/>
                <a:sym typeface="+mn-ea"/>
              </a:rPr>
              <a:t>W</a:t>
            </a:r>
            <a:r>
              <a:rPr lang="zh-CN" altLang="en-US" sz="1400" b="0" dirty="0">
                <a:ea typeface="楷体_GB2312" pitchFamily="49" charset="-122"/>
                <a:sym typeface="+mn-ea"/>
              </a:rPr>
              <a:t>最右边一个字去掉， </a:t>
            </a:r>
            <a:r>
              <a:rPr lang="en-US" altLang="zh-CN" sz="1400" b="0" dirty="0">
                <a:ea typeface="楷体_GB2312" pitchFamily="49" charset="-122"/>
                <a:sym typeface="+mn-ea"/>
              </a:rPr>
              <a:t>W=</a:t>
            </a:r>
            <a:r>
              <a:rPr lang="en-US" altLang="zh-CN" sz="1400" b="0" dirty="0">
                <a:latin typeface="宋体" panose="02010600030101010101" pitchFamily="2" charset="-122"/>
                <a:ea typeface="楷体_GB2312" pitchFamily="49" charset="-122"/>
                <a:sym typeface="+mn-ea"/>
              </a:rPr>
              <a:t>“</a:t>
            </a:r>
            <a:r>
              <a:rPr lang="zh-CN" altLang="en-US" sz="1400" b="0" dirty="0">
                <a:ea typeface="楷体_GB2312" pitchFamily="49" charset="-122"/>
                <a:sym typeface="+mn-ea"/>
              </a:rPr>
              <a:t>是三</a:t>
            </a:r>
            <a:r>
              <a:rPr lang="zh-CN" altLang="en-US" sz="1400" b="0" dirty="0">
                <a:latin typeface="宋体" panose="02010600030101010101" pitchFamily="2" charset="-122"/>
                <a:ea typeface="楷体_GB2312" pitchFamily="49" charset="-122"/>
                <a:sym typeface="+mn-ea"/>
              </a:rPr>
              <a:t>”</a:t>
            </a:r>
            <a:r>
              <a:rPr lang="zh-CN" altLang="en-US" sz="1400" b="0" dirty="0">
                <a:ea typeface="楷体_GB2312" pitchFamily="49" charset="-122"/>
                <a:sym typeface="+mn-ea"/>
              </a:rPr>
              <a:t>；</a:t>
            </a:r>
            <a:endParaRPr lang="en-US" altLang="zh-CN" sz="1400" b="0" dirty="0">
              <a:ea typeface="楷体_GB2312" pitchFamily="49" charset="-122"/>
            </a:endParaRPr>
          </a:p>
        </p:txBody>
      </p:sp>
      <p:sp>
        <p:nvSpPr>
          <p:cNvPr id="9" name="Rectangle 2"/>
          <p:cNvSpPr txBox="1">
            <a:spLocks noChangeArrowheads="1"/>
          </p:cNvSpPr>
          <p:nvPr>
            <p:custDataLst>
              <p:tags r:id="rId1"/>
            </p:custDataLst>
          </p:nvPr>
        </p:nvSpPr>
        <p:spPr>
          <a:xfrm>
            <a:off x="381000" y="377825"/>
            <a:ext cx="8053705" cy="70167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ChangeArrowheads="1"/>
          </p:cNvSpPr>
          <p:nvPr/>
        </p:nvSpPr>
        <p:spPr bwMode="auto">
          <a:xfrm>
            <a:off x="446088" y="1104478"/>
            <a:ext cx="8229600" cy="668338"/>
          </a:xfrm>
          <a:prstGeom prst="rect">
            <a:avLst/>
          </a:prstGeom>
          <a:noFill/>
          <a:ln>
            <a:noFill/>
          </a:ln>
          <a:effectLst/>
        </p:spPr>
        <p:txBody>
          <a:bodyPr anchor="ctr"/>
          <a:lstStyle/>
          <a:p>
            <a:pPr eaLnBrk="0" hangingPunct="0">
              <a:buClr>
                <a:schemeClr val="folHlink"/>
              </a:buClr>
              <a:buSzPct val="75000"/>
              <a:defRPr/>
            </a:pPr>
            <a:r>
              <a:rPr lang="zh-CN" altLang="en-US" sz="2000" b="0" dirty="0">
                <a:solidFill>
                  <a:schemeClr val="tx2"/>
                </a:solidFill>
                <a:latin typeface="+mj-ea"/>
                <a:ea typeface="+mj-ea"/>
                <a:cs typeface="+mj-cs"/>
              </a:rPr>
              <a:t>最大匹配法分词示例（续）</a:t>
            </a:r>
            <a:endParaRPr lang="zh-CN" altLang="en-US" sz="2000" b="0" dirty="0">
              <a:solidFill>
                <a:schemeClr val="tx2"/>
              </a:solidFill>
              <a:latin typeface="+mj-ea"/>
              <a:ea typeface="+mj-ea"/>
              <a:cs typeface="+mj-cs"/>
            </a:endParaRPr>
          </a:p>
        </p:txBody>
      </p:sp>
      <p:sp>
        <p:nvSpPr>
          <p:cNvPr id="25603" name="Rectangle 3"/>
          <p:cNvSpPr>
            <a:spLocks noChangeArrowheads="1"/>
          </p:cNvSpPr>
          <p:nvPr/>
        </p:nvSpPr>
        <p:spPr bwMode="auto">
          <a:xfrm>
            <a:off x="611559" y="1713696"/>
            <a:ext cx="7992889" cy="473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sym typeface="+mn-ea"/>
              </a:rPr>
              <a:t>(13)查词表，W不在词表中，将W最右边一个字去掉， W=“是”，这时W是单字，将W加入到S2中，S2=“内容安全/ 课程/ 是/ ”,并将W从S1中去掉，此时S1=“三个课时”；</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sym typeface="+mn-ea"/>
              </a:rPr>
              <a:t>(14)S1不为空，从S1左边取出候选子串W=“三个课时”；</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sym typeface="+mn-ea"/>
              </a:rPr>
              <a:t>(15)查词表，W不在词表中，将W最右边一个字去掉， W=“三个课”；</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sym typeface="+mn-ea"/>
              </a:rPr>
              <a:t>(16)查词表，W不在词表中，将W最右边一个字去掉， W=“三个”；</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rPr>
              <a:t>(17)查词表，W不在词表中，将W最右边一个字去掉， W=“三”，这时W是单字，将W加入到S2中，S2=“内容安全/ 课程/ 是/ 三/ ”,并将W从S1中去掉，此时S1=“个课时”；</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rPr>
              <a:t>(18)S1不为空，于是从S1左边取出候选子串W=“个课时”；</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rPr>
              <a:t>(19)查词表，W不在词表中，将W最右边一个字去掉， W=“个课”；</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rPr>
              <a:t>(20)查词表，W不在词表中，将W最右边一个字去掉， W=“个”，这时W是单字，将W加入到S2中，S2=“内容安全/ 课程/ 是/ 三/ 个/ ”,并将W从S1中去掉，此时S1=“课时”；</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rPr>
              <a:t>(21)S1不为空，从S1左边取出候选子串W=“课时”；</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rPr>
              <a:t>(22)查词表，W在词表中，将W加入到S2中，S2=“内容安全/ 课程/ 是/ 三/ 个/ 课时/ ”,并将W从S1中去掉，此时S1=“”；</a:t>
            </a:r>
            <a:endParaRPr lang="zh-CN" altLang="en-US" sz="1400" b="0" dirty="0">
              <a:ea typeface="楷体_GB2312" pitchFamily="49" charset="-122"/>
            </a:endParaRPr>
          </a:p>
          <a:p>
            <a:pPr marL="342900" indent="-342900" algn="l">
              <a:lnSpc>
                <a:spcPct val="130000"/>
              </a:lnSpc>
              <a:spcBef>
                <a:spcPct val="20000"/>
              </a:spcBef>
              <a:buClr>
                <a:schemeClr val="bg2"/>
              </a:buClr>
              <a:buSzPct val="75000"/>
              <a:buFont typeface="Wingdings" panose="05000000000000000000" pitchFamily="2" charset="2"/>
              <a:buNone/>
            </a:pPr>
            <a:r>
              <a:rPr lang="zh-CN" altLang="en-US" sz="1400" b="0" dirty="0">
                <a:ea typeface="楷体_GB2312" pitchFamily="49" charset="-122"/>
              </a:rPr>
              <a:t>(23)S1为空，输出S2作为分词结果，分词过程结束。</a:t>
            </a:r>
            <a:endParaRPr lang="zh-CN" altLang="en-US" sz="1400" b="0" dirty="0">
              <a:ea typeface="楷体_GB2312" pitchFamily="49" charset="-122"/>
            </a:endParaRPr>
          </a:p>
        </p:txBody>
      </p:sp>
      <p:sp>
        <p:nvSpPr>
          <p:cNvPr id="9" name="Rectangle 2"/>
          <p:cNvSpPr txBox="1">
            <a:spLocks noChangeArrowheads="1"/>
          </p:cNvSpPr>
          <p:nvPr>
            <p:custDataLst>
              <p:tags r:id="rId1"/>
            </p:custDataLst>
          </p:nvPr>
        </p:nvSpPr>
        <p:spPr>
          <a:xfrm>
            <a:off x="381000" y="377825"/>
            <a:ext cx="8053705" cy="70167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ChangeArrowheads="1"/>
          </p:cNvSpPr>
          <p:nvPr/>
        </p:nvSpPr>
        <p:spPr bwMode="auto">
          <a:xfrm>
            <a:off x="519113" y="1320502"/>
            <a:ext cx="8229600" cy="668338"/>
          </a:xfrm>
          <a:prstGeom prst="rect">
            <a:avLst/>
          </a:prstGeom>
          <a:noFill/>
          <a:ln>
            <a:noFill/>
          </a:ln>
          <a:effectLst/>
        </p:spPr>
        <p:txBody>
          <a:bodyPr anchor="ctr"/>
          <a:lstStyle/>
          <a:p>
            <a:pPr eaLnBrk="0" hangingPunct="0">
              <a:buClr>
                <a:schemeClr val="folHlink"/>
              </a:buClr>
              <a:buSzPct val="75000"/>
              <a:buFont typeface="Wingdings" panose="05000000000000000000" pitchFamily="2" charset="2"/>
              <a:buNone/>
              <a:defRPr/>
            </a:pPr>
            <a:r>
              <a:rPr lang="zh-CN" altLang="en-US" sz="3200" b="0" dirty="0">
                <a:solidFill>
                  <a:schemeClr val="tx2"/>
                </a:solidFill>
                <a:latin typeface="+mj-ea"/>
                <a:ea typeface="+mj-ea"/>
                <a:cs typeface="+mj-cs"/>
              </a:rPr>
              <a:t>最大匹配法分词的问题</a:t>
            </a:r>
            <a:endParaRPr lang="zh-CN" altLang="en-US" sz="3200" b="0" dirty="0">
              <a:solidFill>
                <a:schemeClr val="tx2"/>
              </a:solidFill>
              <a:latin typeface="+mj-ea"/>
              <a:ea typeface="+mj-ea"/>
              <a:cs typeface="+mj-cs"/>
            </a:endParaRPr>
          </a:p>
        </p:txBody>
      </p:sp>
      <p:sp>
        <p:nvSpPr>
          <p:cNvPr id="26627" name="Rectangle 3"/>
          <p:cNvSpPr>
            <a:spLocks noChangeArrowheads="1"/>
          </p:cNvSpPr>
          <p:nvPr/>
        </p:nvSpPr>
        <p:spPr bwMode="auto">
          <a:xfrm>
            <a:off x="457200" y="2204864"/>
            <a:ext cx="8229600" cy="396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anose="05000000000000000000" pitchFamily="2" charset="2"/>
              <a:buChar char="n"/>
            </a:pPr>
            <a:r>
              <a:rPr lang="zh-CN" altLang="en-US" sz="2800" b="0" dirty="0">
                <a:ea typeface="楷体_GB2312" pitchFamily="49" charset="-122"/>
              </a:rPr>
              <a:t>最大词长的确定</a:t>
            </a:r>
            <a:endParaRPr lang="zh-CN" altLang="en-US" sz="2800" b="0" dirty="0">
              <a:ea typeface="楷体_GB2312" pitchFamily="49" charset="-122"/>
            </a:endParaRPr>
          </a:p>
          <a:p>
            <a:pPr marL="742950" lvl="1" indent="-285750">
              <a:spcBef>
                <a:spcPct val="20000"/>
              </a:spcBef>
              <a:buClr>
                <a:schemeClr val="accent2"/>
              </a:buClr>
              <a:buSzPct val="80000"/>
              <a:buFont typeface="Wingdings" panose="05000000000000000000" pitchFamily="2" charset="2"/>
              <a:buChar char="¨"/>
            </a:pPr>
            <a:r>
              <a:rPr lang="zh-CN" altLang="en-US" sz="2400" b="0" dirty="0">
                <a:ea typeface="楷体_GB2312" pitchFamily="49" charset="-122"/>
              </a:rPr>
              <a:t>词长过短，长词会被切错（</a:t>
            </a:r>
            <a:r>
              <a:rPr lang="zh-CN" altLang="en-US" sz="2400" b="0" dirty="0">
                <a:latin typeface="宋体" panose="02010600030101010101" pitchFamily="2" charset="-122"/>
                <a:ea typeface="楷体_GB2312" pitchFamily="49" charset="-122"/>
              </a:rPr>
              <a:t>“</a:t>
            </a:r>
            <a:r>
              <a:rPr lang="zh-CN" altLang="en-US" sz="2400" b="0" dirty="0">
                <a:ea typeface="楷体_GB2312" pitchFamily="49" charset="-122"/>
              </a:rPr>
              <a:t>中华人民共和国</a:t>
            </a:r>
            <a:r>
              <a:rPr lang="zh-CN" altLang="en-US" sz="2400" b="0" dirty="0">
                <a:latin typeface="宋体" panose="02010600030101010101" pitchFamily="2" charset="-122"/>
                <a:ea typeface="楷体_GB2312" pitchFamily="49" charset="-122"/>
              </a:rPr>
              <a:t>”</a:t>
            </a:r>
            <a:r>
              <a:rPr lang="zh-CN" altLang="en-US" sz="2400" b="0" dirty="0">
                <a:ea typeface="楷体_GB2312" pitchFamily="49" charset="-122"/>
              </a:rPr>
              <a:t>）</a:t>
            </a:r>
            <a:endParaRPr lang="zh-CN" altLang="en-US" sz="2400" b="0" dirty="0">
              <a:ea typeface="楷体_GB2312" pitchFamily="49" charset="-122"/>
            </a:endParaRPr>
          </a:p>
          <a:p>
            <a:pPr marL="742950" lvl="1" indent="-285750">
              <a:spcBef>
                <a:spcPct val="20000"/>
              </a:spcBef>
              <a:buClr>
                <a:schemeClr val="accent2"/>
              </a:buClr>
              <a:buSzPct val="80000"/>
              <a:buFont typeface="Wingdings" panose="05000000000000000000" pitchFamily="2" charset="2"/>
              <a:buChar char="¨"/>
            </a:pPr>
            <a:r>
              <a:rPr lang="zh-CN" altLang="en-US" sz="2400" b="0" dirty="0">
                <a:ea typeface="楷体_GB2312" pitchFamily="49" charset="-122"/>
              </a:rPr>
              <a:t>词长过长，效率就比较 低</a:t>
            </a:r>
            <a:endParaRPr lang="zh-CN" altLang="en-US" sz="2400" b="0" dirty="0">
              <a:ea typeface="楷体_GB2312" pitchFamily="49" charset="-122"/>
            </a:endParaRPr>
          </a:p>
          <a:p>
            <a:pPr marL="342900" indent="-342900">
              <a:spcBef>
                <a:spcPct val="20000"/>
              </a:spcBef>
              <a:buClr>
                <a:schemeClr val="bg2"/>
              </a:buClr>
              <a:buSzPct val="75000"/>
              <a:buFont typeface="Wingdings" panose="05000000000000000000" pitchFamily="2" charset="2"/>
              <a:buChar char="n"/>
            </a:pPr>
            <a:r>
              <a:rPr lang="zh-CN" altLang="en-US" sz="2800" b="0" dirty="0">
                <a:ea typeface="楷体_GB2312" pitchFamily="49" charset="-122"/>
              </a:rPr>
              <a:t>掩盖了分词歧义</a:t>
            </a:r>
            <a:endParaRPr lang="zh-CN" altLang="en-US" sz="2800" b="0" dirty="0">
              <a:ea typeface="楷体_GB2312" pitchFamily="49" charset="-122"/>
            </a:endParaRPr>
          </a:p>
          <a:p>
            <a:pPr marL="742950" lvl="1" indent="-285750">
              <a:spcBef>
                <a:spcPct val="20000"/>
              </a:spcBef>
              <a:buClr>
                <a:schemeClr val="accent2"/>
              </a:buClr>
              <a:buSzPct val="80000"/>
              <a:buFont typeface="Wingdings" panose="05000000000000000000" pitchFamily="2" charset="2"/>
              <a:buChar char="¨"/>
            </a:pPr>
            <a:r>
              <a:rPr lang="zh-CN" altLang="en-US" sz="2400" b="0" dirty="0">
                <a:latin typeface="宋体" panose="02010600030101010101" pitchFamily="2" charset="-122"/>
                <a:ea typeface="楷体_GB2312" pitchFamily="49" charset="-122"/>
              </a:rPr>
              <a:t>“</a:t>
            </a:r>
            <a:r>
              <a:rPr lang="zh-CN" altLang="en-US" sz="2400" b="0" dirty="0">
                <a:ea typeface="楷体_GB2312" pitchFamily="49" charset="-122"/>
              </a:rPr>
              <a:t>有意见分歧</a:t>
            </a:r>
            <a:r>
              <a:rPr lang="zh-CN" altLang="en-US" sz="2400" b="0" dirty="0">
                <a:latin typeface="宋体" panose="02010600030101010101" pitchFamily="2" charset="-122"/>
                <a:ea typeface="楷体_GB2312" pitchFamily="49" charset="-122"/>
              </a:rPr>
              <a:t>”</a:t>
            </a:r>
            <a:r>
              <a:rPr lang="zh-CN" altLang="en-US" sz="2400" b="0" dirty="0">
                <a:ea typeface="楷体_GB2312" pitchFamily="49" charset="-122"/>
              </a:rPr>
              <a:t>（正向匹配和反向匹配结果不同）</a:t>
            </a:r>
            <a:endParaRPr lang="zh-CN" altLang="en-US" sz="2400" b="0" dirty="0">
              <a:ea typeface="楷体_GB2312" pitchFamily="49" charset="-122"/>
            </a:endParaRPr>
          </a:p>
          <a:p>
            <a:pPr marL="1143000" lvl="2" indent="-228600">
              <a:spcBef>
                <a:spcPct val="20000"/>
              </a:spcBef>
              <a:buClr>
                <a:schemeClr val="bg2"/>
              </a:buClr>
              <a:buSzPct val="65000"/>
              <a:buFont typeface="Wingdings" panose="05000000000000000000" pitchFamily="2" charset="2"/>
              <a:buChar char="n"/>
            </a:pPr>
            <a:r>
              <a:rPr lang="zh-CN" altLang="en-US" sz="2000" b="0" dirty="0">
                <a:ea typeface="楷体_GB2312" pitchFamily="49" charset="-122"/>
              </a:rPr>
              <a:t>有意</a:t>
            </a:r>
            <a:r>
              <a:rPr lang="en-US" altLang="zh-CN" sz="2000" b="0" dirty="0">
                <a:ea typeface="楷体_GB2312" pitchFamily="49" charset="-122"/>
              </a:rPr>
              <a:t>/  </a:t>
            </a:r>
            <a:r>
              <a:rPr lang="zh-CN" altLang="en-US" sz="2000" b="0" dirty="0">
                <a:ea typeface="楷体_GB2312" pitchFamily="49" charset="-122"/>
              </a:rPr>
              <a:t>见</a:t>
            </a:r>
            <a:r>
              <a:rPr lang="en-US" altLang="zh-CN" sz="2000" b="0" dirty="0">
                <a:ea typeface="楷体_GB2312" pitchFamily="49" charset="-122"/>
              </a:rPr>
              <a:t>/  </a:t>
            </a:r>
            <a:r>
              <a:rPr lang="zh-CN" altLang="en-US" sz="2000" b="0" dirty="0">
                <a:ea typeface="楷体_GB2312" pitchFamily="49" charset="-122"/>
              </a:rPr>
              <a:t>分歧</a:t>
            </a:r>
            <a:r>
              <a:rPr lang="en-US" altLang="zh-CN" sz="2000" b="0" dirty="0">
                <a:ea typeface="楷体_GB2312" pitchFamily="49" charset="-122"/>
              </a:rPr>
              <a:t>/</a:t>
            </a:r>
            <a:endParaRPr lang="en-US" altLang="zh-CN" sz="2000" b="0" dirty="0">
              <a:ea typeface="楷体_GB2312" pitchFamily="49" charset="-122"/>
            </a:endParaRPr>
          </a:p>
          <a:p>
            <a:pPr marL="1143000" lvl="2" indent="-228600">
              <a:spcBef>
                <a:spcPct val="20000"/>
              </a:spcBef>
              <a:buClr>
                <a:schemeClr val="bg2"/>
              </a:buClr>
              <a:buSzPct val="65000"/>
              <a:buFont typeface="Wingdings" panose="05000000000000000000" pitchFamily="2" charset="2"/>
              <a:buChar char="n"/>
            </a:pPr>
            <a:r>
              <a:rPr lang="zh-CN" altLang="en-US" sz="2000" b="0" dirty="0">
                <a:ea typeface="楷体_GB2312" pitchFamily="49" charset="-122"/>
              </a:rPr>
              <a:t>有</a:t>
            </a:r>
            <a:r>
              <a:rPr lang="en-US" altLang="zh-CN" sz="2000" b="0" dirty="0">
                <a:ea typeface="楷体_GB2312" pitchFamily="49" charset="-122"/>
              </a:rPr>
              <a:t>/  </a:t>
            </a:r>
            <a:r>
              <a:rPr lang="zh-CN" altLang="en-US" sz="2000" b="0" dirty="0">
                <a:ea typeface="楷体_GB2312" pitchFamily="49" charset="-122"/>
              </a:rPr>
              <a:t>意见</a:t>
            </a:r>
            <a:r>
              <a:rPr lang="en-US" altLang="zh-CN" sz="2000" b="0" dirty="0">
                <a:ea typeface="楷体_GB2312" pitchFamily="49" charset="-122"/>
              </a:rPr>
              <a:t>/  </a:t>
            </a:r>
            <a:r>
              <a:rPr lang="zh-CN" altLang="en-US" sz="2000" b="0" dirty="0">
                <a:ea typeface="楷体_GB2312" pitchFamily="49" charset="-122"/>
              </a:rPr>
              <a:t>分歧</a:t>
            </a:r>
            <a:r>
              <a:rPr lang="en-US" altLang="zh-CN" sz="2000" b="0" dirty="0">
                <a:ea typeface="楷体_GB2312" pitchFamily="49" charset="-122"/>
              </a:rPr>
              <a:t>/</a:t>
            </a:r>
            <a:endParaRPr lang="en-US" altLang="zh-CN" sz="2000" b="0" dirty="0">
              <a:ea typeface="楷体_GB2312" pitchFamily="49" charset="-122"/>
            </a:endParaRPr>
          </a:p>
          <a:p>
            <a:pPr marL="742950" lvl="1" indent="-285750">
              <a:spcBef>
                <a:spcPct val="20000"/>
              </a:spcBef>
              <a:buClr>
                <a:schemeClr val="accent2"/>
              </a:buClr>
              <a:buSzPct val="80000"/>
              <a:buFont typeface="Wingdings" panose="05000000000000000000" pitchFamily="2" charset="2"/>
              <a:buChar char="¨"/>
            </a:pPr>
            <a:r>
              <a:rPr lang="en-US" altLang="zh-CN" sz="2400" b="0" dirty="0">
                <a:latin typeface="宋体" panose="02010600030101010101" pitchFamily="2" charset="-122"/>
                <a:ea typeface="楷体_GB2312" pitchFamily="49" charset="-122"/>
              </a:rPr>
              <a:t>“</a:t>
            </a:r>
            <a:r>
              <a:rPr lang="zh-CN" altLang="en-US" sz="2400" b="0" dirty="0">
                <a:ea typeface="楷体_GB2312" pitchFamily="49" charset="-122"/>
              </a:rPr>
              <a:t>结合成分子时</a:t>
            </a:r>
            <a:r>
              <a:rPr lang="zh-CN" altLang="en-US" sz="2400" b="0" dirty="0">
                <a:latin typeface="宋体" panose="02010600030101010101" pitchFamily="2" charset="-122"/>
                <a:ea typeface="楷体_GB2312" pitchFamily="49" charset="-122"/>
              </a:rPr>
              <a:t>”</a:t>
            </a:r>
            <a:r>
              <a:rPr lang="zh-CN" altLang="en-US" sz="2400" b="0" dirty="0">
                <a:ea typeface="楷体_GB2312" pitchFamily="49" charset="-122"/>
              </a:rPr>
              <a:t>（正向匹配和反向匹配相同）</a:t>
            </a:r>
            <a:endParaRPr lang="zh-CN" altLang="en-US" sz="2400" b="0" dirty="0">
              <a:ea typeface="楷体_GB2312" pitchFamily="49" charset="-122"/>
            </a:endParaRPr>
          </a:p>
          <a:p>
            <a:pPr marL="1143000" lvl="2" indent="-228600">
              <a:spcBef>
                <a:spcPct val="20000"/>
              </a:spcBef>
              <a:buClr>
                <a:schemeClr val="bg2"/>
              </a:buClr>
              <a:buSzPct val="65000"/>
              <a:buFont typeface="Wingdings" panose="05000000000000000000" pitchFamily="2" charset="2"/>
              <a:buChar char="n"/>
            </a:pPr>
            <a:r>
              <a:rPr lang="zh-CN" altLang="en-US" sz="2000" b="0" dirty="0">
                <a:ea typeface="楷体_GB2312" pitchFamily="49" charset="-122"/>
              </a:rPr>
              <a:t>结合</a:t>
            </a:r>
            <a:r>
              <a:rPr lang="en-US" altLang="zh-CN" sz="2000" b="0" dirty="0">
                <a:ea typeface="楷体_GB2312" pitchFamily="49" charset="-122"/>
              </a:rPr>
              <a:t>/  </a:t>
            </a:r>
            <a:r>
              <a:rPr lang="zh-CN" altLang="en-US" sz="2000" b="0" dirty="0">
                <a:ea typeface="楷体_GB2312" pitchFamily="49" charset="-122"/>
              </a:rPr>
              <a:t>成分</a:t>
            </a:r>
            <a:r>
              <a:rPr lang="en-US" altLang="zh-CN" sz="2000" b="0" dirty="0">
                <a:ea typeface="楷体_GB2312" pitchFamily="49" charset="-122"/>
              </a:rPr>
              <a:t>/  </a:t>
            </a:r>
            <a:r>
              <a:rPr lang="zh-CN" altLang="en-US" sz="2000" b="0" dirty="0">
                <a:ea typeface="楷体_GB2312" pitchFamily="49" charset="-122"/>
              </a:rPr>
              <a:t>子时</a:t>
            </a:r>
            <a:r>
              <a:rPr lang="en-US" altLang="zh-CN" sz="2000" b="0" dirty="0">
                <a:ea typeface="楷体_GB2312" pitchFamily="49" charset="-122"/>
              </a:rPr>
              <a:t>/</a:t>
            </a:r>
            <a:endParaRPr lang="en-US" altLang="zh-CN" sz="2000" b="0" dirty="0">
              <a:ea typeface="楷体_GB2312" pitchFamily="49" charset="-122"/>
            </a:endParaRPr>
          </a:p>
        </p:txBody>
      </p:sp>
      <p:sp>
        <p:nvSpPr>
          <p:cNvPr id="9" name="Rectangle 2"/>
          <p:cNvSpPr txBox="1">
            <a:spLocks noChangeArrowheads="1"/>
          </p:cNvSpPr>
          <p:nvPr>
            <p:custDataLst>
              <p:tags r:id="rId1"/>
            </p:custDataLst>
          </p:nvPr>
        </p:nvSpPr>
        <p:spPr>
          <a:xfrm>
            <a:off x="381000" y="377825"/>
            <a:ext cx="8053705" cy="70167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457200" y="1412875"/>
            <a:ext cx="82296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120000"/>
              </a:lnSpc>
              <a:buClr>
                <a:schemeClr val="folHlink"/>
              </a:buClr>
              <a:buSzPct val="75000"/>
              <a:buFont typeface="Wingdings" panose="05000000000000000000" pitchFamily="2" charset="2"/>
              <a:buChar char="p"/>
            </a:pPr>
            <a:r>
              <a:rPr lang="zh-CN" altLang="en-US" sz="2000" b="0" dirty="0">
                <a:ea typeface="楷体_GB2312" pitchFamily="49" charset="-122"/>
              </a:rPr>
              <a:t>分词中遇到的两大难题：</a:t>
            </a:r>
            <a:endParaRPr lang="zh-CN" altLang="en-US" sz="2000" b="0" dirty="0">
              <a:ea typeface="楷体_GB2312" pitchFamily="49" charset="-122"/>
            </a:endParaRPr>
          </a:p>
          <a:p>
            <a:pPr marL="457200" indent="-457200">
              <a:lnSpc>
                <a:spcPct val="120000"/>
              </a:lnSpc>
              <a:buClr>
                <a:schemeClr val="folHlink"/>
              </a:buClr>
              <a:buSzPct val="75000"/>
              <a:buFont typeface="Wingdings" panose="05000000000000000000" pitchFamily="2" charset="2"/>
              <a:buChar char="p"/>
            </a:pPr>
            <a:r>
              <a:rPr lang="zh-CN" altLang="en-US" sz="2000" b="0" dirty="0">
                <a:ea typeface="楷体_GB2312" pitchFamily="49" charset="-122"/>
              </a:rPr>
              <a:t>未登录词问题</a:t>
            </a:r>
            <a:r>
              <a:rPr lang="en-US" altLang="zh-CN" sz="2000" b="0" dirty="0">
                <a:ea typeface="楷体_GB2312" pitchFamily="49" charset="-122"/>
              </a:rPr>
              <a:t>(Out of </a:t>
            </a:r>
            <a:r>
              <a:rPr lang="en-US" altLang="zh-CN" sz="2000" b="0" dirty="0" err="1">
                <a:ea typeface="楷体_GB2312" pitchFamily="49" charset="-122"/>
              </a:rPr>
              <a:t>Vocabulary,OOV</a:t>
            </a:r>
            <a:r>
              <a:rPr lang="en-US" altLang="zh-CN" sz="2000" b="0" dirty="0">
                <a:ea typeface="楷体_GB2312" pitchFamily="49" charset="-122"/>
              </a:rPr>
              <a:t>)</a:t>
            </a:r>
            <a:r>
              <a:rPr lang="zh-CN" altLang="en-US" sz="2000" b="0" dirty="0">
                <a:ea typeface="楷体_GB2312" pitchFamily="49" charset="-122"/>
              </a:rPr>
              <a:t>：出现词典中没有的词，如：人名、地名、机构名、一些新词等等</a:t>
            </a:r>
            <a:endParaRPr lang="zh-CN" altLang="en-US" sz="2000" b="0" dirty="0">
              <a:ea typeface="楷体_GB2312" pitchFamily="49" charset="-122"/>
            </a:endParaRPr>
          </a:p>
          <a:p>
            <a:pPr marL="457200" indent="-457200">
              <a:lnSpc>
                <a:spcPct val="120000"/>
              </a:lnSpc>
              <a:buClr>
                <a:schemeClr val="folHlink"/>
              </a:buClr>
              <a:buSzPct val="75000"/>
              <a:buFont typeface="Wingdings" panose="05000000000000000000" pitchFamily="2" charset="2"/>
              <a:buChar char="p"/>
            </a:pPr>
            <a:r>
              <a:rPr lang="zh-CN" altLang="en-US" sz="2000" b="0" dirty="0">
                <a:ea typeface="楷体_GB2312" pitchFamily="49" charset="-122"/>
              </a:rPr>
              <a:t>歧义问题</a:t>
            </a:r>
            <a:r>
              <a:rPr lang="en-US" altLang="zh-CN" sz="2000" b="0" dirty="0">
                <a:ea typeface="楷体_GB2312" pitchFamily="49" charset="-122"/>
              </a:rPr>
              <a:t>(</a:t>
            </a:r>
            <a:r>
              <a:rPr lang="en-US" altLang="zh-CN" sz="2000" b="0" dirty="0" err="1">
                <a:ea typeface="楷体_GB2312" pitchFamily="49" charset="-122"/>
              </a:rPr>
              <a:t>Ambiguition</a:t>
            </a:r>
            <a:r>
              <a:rPr lang="en-US" altLang="zh-CN" sz="2000" b="0" dirty="0">
                <a:ea typeface="楷体_GB2312" pitchFamily="49" charset="-122"/>
              </a:rPr>
              <a:t>)</a:t>
            </a:r>
            <a:r>
              <a:rPr lang="zh-CN" altLang="en-US" sz="2000" b="0" dirty="0">
                <a:ea typeface="楷体_GB2312" pitchFamily="49" charset="-122"/>
              </a:rPr>
              <a:t>：同一句子有多种可能的分词结果</a:t>
            </a:r>
            <a:endParaRPr lang="zh-CN" altLang="en-US" sz="2000" b="0" dirty="0">
              <a:ea typeface="楷体_GB2312" pitchFamily="49" charset="-122"/>
            </a:endParaRPr>
          </a:p>
          <a:p>
            <a:pPr marL="914400" lvl="1" indent="-457200">
              <a:lnSpc>
                <a:spcPct val="120000"/>
              </a:lnSpc>
              <a:buClr>
                <a:schemeClr val="folHlink"/>
              </a:buClr>
              <a:buSzPct val="75000"/>
              <a:buFont typeface="Wingdings" panose="05000000000000000000" pitchFamily="2" charset="2"/>
              <a:buChar char="p"/>
            </a:pPr>
            <a:r>
              <a:rPr lang="zh-CN" altLang="en-US" sz="2000" b="0" dirty="0">
                <a:ea typeface="楷体_GB2312" pitchFamily="49" charset="-122"/>
              </a:rPr>
              <a:t>交叉性歧义：我们小组合成氢气</a:t>
            </a:r>
            <a:r>
              <a:rPr lang="en-US" altLang="zh-CN" sz="2000" b="0" dirty="0">
                <a:ea typeface="楷体_GB2312" pitchFamily="49" charset="-122"/>
                <a:sym typeface="Wingdings" panose="05000000000000000000" pitchFamily="2" charset="2"/>
              </a:rPr>
              <a:t></a:t>
            </a:r>
            <a:r>
              <a:rPr lang="zh-CN" altLang="en-US" sz="2000" b="0" dirty="0">
                <a:ea typeface="楷体_GB2312" pitchFamily="49" charset="-122"/>
              </a:rPr>
              <a:t>我们</a:t>
            </a:r>
            <a:r>
              <a:rPr lang="en-US" altLang="zh-CN" sz="2000" b="0" dirty="0">
                <a:ea typeface="楷体_GB2312" pitchFamily="49" charset="-122"/>
              </a:rPr>
              <a:t>/</a:t>
            </a:r>
            <a:r>
              <a:rPr lang="zh-CN" altLang="en-US" sz="2000" b="0" dirty="0">
                <a:ea typeface="楷体_GB2312" pitchFamily="49" charset="-122"/>
              </a:rPr>
              <a:t>小组</a:t>
            </a:r>
            <a:r>
              <a:rPr lang="en-US" altLang="zh-CN" sz="2000" b="0" dirty="0">
                <a:ea typeface="楷体_GB2312" pitchFamily="49" charset="-122"/>
              </a:rPr>
              <a:t>/</a:t>
            </a:r>
            <a:r>
              <a:rPr lang="zh-CN" altLang="en-US" sz="2000" b="0" dirty="0">
                <a:ea typeface="楷体_GB2312" pitchFamily="49" charset="-122"/>
              </a:rPr>
              <a:t>合成</a:t>
            </a:r>
            <a:r>
              <a:rPr lang="en-US" altLang="zh-CN" sz="2000" b="0" dirty="0">
                <a:ea typeface="楷体_GB2312" pitchFamily="49" charset="-122"/>
              </a:rPr>
              <a:t>/</a:t>
            </a:r>
            <a:r>
              <a:rPr lang="zh-CN" altLang="en-US" sz="2000" b="0" dirty="0">
                <a:ea typeface="楷体_GB2312" pitchFamily="49" charset="-122"/>
              </a:rPr>
              <a:t>氢气或我们</a:t>
            </a:r>
            <a:r>
              <a:rPr lang="en-US" altLang="zh-CN" sz="2000" b="0" dirty="0">
                <a:ea typeface="楷体_GB2312" pitchFamily="49" charset="-122"/>
              </a:rPr>
              <a:t>/</a:t>
            </a:r>
            <a:r>
              <a:rPr lang="zh-CN" altLang="en-US" sz="2000" b="0" dirty="0">
                <a:ea typeface="楷体_GB2312" pitchFamily="49" charset="-122"/>
              </a:rPr>
              <a:t>小</a:t>
            </a:r>
            <a:r>
              <a:rPr lang="en-US" altLang="zh-CN" sz="2000" b="0" dirty="0">
                <a:ea typeface="楷体_GB2312" pitchFamily="49" charset="-122"/>
              </a:rPr>
              <a:t>/</a:t>
            </a:r>
            <a:r>
              <a:rPr lang="zh-CN" altLang="en-US" sz="2000" b="0" dirty="0">
                <a:ea typeface="楷体_GB2312" pitchFamily="49" charset="-122"/>
              </a:rPr>
              <a:t>组合</a:t>
            </a:r>
            <a:r>
              <a:rPr lang="en-US" altLang="zh-CN" sz="2000" b="0" dirty="0">
                <a:ea typeface="楷体_GB2312" pitchFamily="49" charset="-122"/>
              </a:rPr>
              <a:t>/</a:t>
            </a:r>
            <a:r>
              <a:rPr lang="zh-CN" altLang="en-US" sz="2000" b="0" dirty="0">
                <a:ea typeface="楷体_GB2312" pitchFamily="49" charset="-122"/>
              </a:rPr>
              <a:t>成</a:t>
            </a:r>
            <a:r>
              <a:rPr lang="en-US" altLang="zh-CN" sz="2000" b="0" dirty="0">
                <a:ea typeface="楷体_GB2312" pitchFamily="49" charset="-122"/>
              </a:rPr>
              <a:t>/</a:t>
            </a:r>
            <a:r>
              <a:rPr lang="zh-CN" altLang="en-US" sz="2000" b="0" dirty="0">
                <a:ea typeface="楷体_GB2312" pitchFamily="49" charset="-122"/>
              </a:rPr>
              <a:t>氢气</a:t>
            </a:r>
            <a:endParaRPr lang="zh-CN" altLang="en-US" sz="2000" b="0" dirty="0">
              <a:ea typeface="楷体_GB2312" pitchFamily="49" charset="-122"/>
            </a:endParaRPr>
          </a:p>
          <a:p>
            <a:pPr marL="914400" lvl="1" indent="-457200">
              <a:lnSpc>
                <a:spcPct val="120000"/>
              </a:lnSpc>
              <a:buClr>
                <a:schemeClr val="folHlink"/>
              </a:buClr>
              <a:buSzPct val="75000"/>
              <a:buFont typeface="Wingdings" panose="05000000000000000000" pitchFamily="2" charset="2"/>
              <a:buChar char="p"/>
            </a:pPr>
            <a:r>
              <a:rPr lang="zh-CN" altLang="en-US" sz="2000" b="0" dirty="0">
                <a:ea typeface="楷体_GB2312" pitchFamily="49" charset="-122"/>
              </a:rPr>
              <a:t>组合性歧义：他</a:t>
            </a:r>
            <a:r>
              <a:rPr lang="en-US" altLang="zh-CN" sz="2000" b="0" dirty="0">
                <a:ea typeface="楷体_GB2312" pitchFamily="49" charset="-122"/>
              </a:rPr>
              <a:t>/</a:t>
            </a:r>
            <a:r>
              <a:rPr lang="zh-CN" altLang="en-US" sz="2000" b="0" dirty="0">
                <a:ea typeface="楷体_GB2312" pitchFamily="49" charset="-122"/>
              </a:rPr>
              <a:t>从</a:t>
            </a:r>
            <a:r>
              <a:rPr lang="en-US" altLang="zh-CN" sz="2000" b="0" dirty="0">
                <a:ea typeface="楷体_GB2312" pitchFamily="49" charset="-122"/>
              </a:rPr>
              <a:t>/</a:t>
            </a:r>
            <a:r>
              <a:rPr lang="zh-CN" altLang="en-US" sz="2000" b="0" dirty="0">
                <a:ea typeface="楷体_GB2312" pitchFamily="49" charset="-122"/>
              </a:rPr>
              <a:t>马</a:t>
            </a:r>
            <a:r>
              <a:rPr lang="en-US" altLang="zh-CN" sz="2000" b="0" dirty="0">
                <a:ea typeface="楷体_GB2312" pitchFamily="49" charset="-122"/>
              </a:rPr>
              <a:t>/</a:t>
            </a:r>
            <a:r>
              <a:rPr lang="zh-CN" altLang="en-US" sz="2000" b="0" dirty="0">
                <a:ea typeface="楷体_GB2312" pitchFamily="49" charset="-122"/>
              </a:rPr>
              <a:t>上</a:t>
            </a:r>
            <a:r>
              <a:rPr lang="en-US" altLang="zh-CN" sz="2000" b="0" dirty="0">
                <a:ea typeface="楷体_GB2312" pitchFamily="49" charset="-122"/>
              </a:rPr>
              <a:t>/</a:t>
            </a:r>
            <a:r>
              <a:rPr lang="zh-CN" altLang="en-US" sz="2000" b="0" dirty="0">
                <a:ea typeface="楷体_GB2312" pitchFamily="49" charset="-122"/>
              </a:rPr>
              <a:t>下</a:t>
            </a:r>
            <a:r>
              <a:rPr lang="en-US" altLang="zh-CN" sz="2000" b="0" dirty="0">
                <a:ea typeface="楷体_GB2312" pitchFamily="49" charset="-122"/>
              </a:rPr>
              <a:t>/</a:t>
            </a:r>
            <a:r>
              <a:rPr lang="zh-CN" altLang="en-US" sz="2000" b="0" dirty="0">
                <a:ea typeface="楷体_GB2312" pitchFamily="49" charset="-122"/>
              </a:rPr>
              <a:t>来；我</a:t>
            </a:r>
            <a:r>
              <a:rPr lang="en-US" altLang="zh-CN" sz="2000" b="0" dirty="0">
                <a:ea typeface="楷体_GB2312" pitchFamily="49" charset="-122"/>
              </a:rPr>
              <a:t>/</a:t>
            </a:r>
            <a:r>
              <a:rPr lang="zh-CN" altLang="en-US" sz="2000" b="0" dirty="0">
                <a:ea typeface="楷体_GB2312" pitchFamily="49" charset="-122"/>
              </a:rPr>
              <a:t>马上</a:t>
            </a:r>
            <a:r>
              <a:rPr lang="en-US" altLang="zh-CN" sz="2000" b="0" dirty="0">
                <a:ea typeface="楷体_GB2312" pitchFamily="49" charset="-122"/>
              </a:rPr>
              <a:t>/</a:t>
            </a:r>
            <a:r>
              <a:rPr lang="zh-CN" altLang="en-US" sz="2000" b="0" dirty="0">
                <a:ea typeface="楷体_GB2312" pitchFamily="49" charset="-122"/>
              </a:rPr>
              <a:t>就</a:t>
            </a:r>
            <a:r>
              <a:rPr lang="en-US" altLang="zh-CN" sz="2000" b="0" dirty="0">
                <a:ea typeface="楷体_GB2312" pitchFamily="49" charset="-122"/>
              </a:rPr>
              <a:t>/</a:t>
            </a:r>
            <a:r>
              <a:rPr lang="zh-CN" altLang="en-US" sz="2000" b="0" dirty="0">
                <a:ea typeface="楷体_GB2312" pitchFamily="49" charset="-122"/>
              </a:rPr>
              <a:t>来</a:t>
            </a:r>
            <a:r>
              <a:rPr lang="en-US" altLang="zh-CN" sz="2000" b="0" dirty="0">
                <a:ea typeface="楷体_GB2312" pitchFamily="49" charset="-122"/>
              </a:rPr>
              <a:t>/</a:t>
            </a:r>
            <a:r>
              <a:rPr lang="zh-CN" altLang="en-US" sz="2000" b="0" dirty="0">
                <a:ea typeface="楷体_GB2312" pitchFamily="49" charset="-122"/>
              </a:rPr>
              <a:t>了</a:t>
            </a:r>
            <a:endParaRPr lang="zh-CN" altLang="en-US" sz="2000" b="0" dirty="0">
              <a:ea typeface="楷体_GB2312" pitchFamily="49" charset="-122"/>
            </a:endParaRPr>
          </a:p>
        </p:txBody>
      </p:sp>
      <p:sp>
        <p:nvSpPr>
          <p:cNvPr id="9" name="Rectangle 2"/>
          <p:cNvSpPr txBox="1">
            <a:spLocks noChangeArrowheads="1"/>
          </p:cNvSpPr>
          <p:nvPr>
            <p:custDataLst>
              <p:tags r:id="rId1"/>
            </p:custDataLst>
          </p:nvPr>
        </p:nvSpPr>
        <p:spPr>
          <a:xfrm>
            <a:off x="381000" y="377825"/>
            <a:ext cx="8053705" cy="70167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611560" y="1268760"/>
            <a:ext cx="7929618" cy="5112568"/>
          </a:xfrm>
        </p:spPr>
        <p:txBody>
          <a:bodyPr/>
          <a:lstStyle/>
          <a:p>
            <a:pPr>
              <a:lnSpc>
                <a:spcPct val="110000"/>
              </a:lnSpc>
              <a:spcBef>
                <a:spcPts val="0"/>
              </a:spcBef>
            </a:pPr>
            <a:r>
              <a:rPr lang="zh-CN" altLang="en-US" sz="2000" dirty="0">
                <a:latin typeface="+mn-ea"/>
                <a:sym typeface="+mn-ea"/>
              </a:rPr>
              <a:t>采用数学形式对文本的语法、语义内容进行表示。</a:t>
            </a:r>
            <a:r>
              <a:rPr lang="zh-CN" altLang="en-US" sz="2000" dirty="0">
                <a:latin typeface="+mn-ea"/>
                <a:cs typeface="Times New Roman" panose="02020603050405020304" pitchFamily="18" charset="0"/>
              </a:rPr>
              <a:t>经典表示模型用一组代表性的关键词</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索引项、标引词</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来描述每一篇文档，一般情况下索引项是名词。</a:t>
            </a:r>
            <a:endParaRPr lang="en-US" altLang="zh-CN" sz="2000" dirty="0">
              <a:latin typeface="+mn-ea"/>
              <a:cs typeface="Times New Roman" panose="02020603050405020304" pitchFamily="18" charset="0"/>
            </a:endParaRPr>
          </a:p>
          <a:p>
            <a:pPr>
              <a:lnSpc>
                <a:spcPct val="110000"/>
              </a:lnSpc>
              <a:spcBef>
                <a:spcPts val="0"/>
              </a:spcBef>
            </a:pPr>
            <a:r>
              <a:rPr lang="zh-CN" altLang="en-US" sz="2000" dirty="0">
                <a:latin typeface="+mn-ea"/>
                <a:cs typeface="Times New Roman" panose="02020603050405020304" pitchFamily="18" charset="0"/>
              </a:rPr>
              <a:t>若一个词出现在每一篇文档中，则这样的词通常是不能作为索引项的，因为它不能区分文档内容。</a:t>
            </a:r>
            <a:endParaRPr lang="en-US" altLang="zh-CN" sz="2000" dirty="0">
              <a:latin typeface="+mn-ea"/>
              <a:cs typeface="Times New Roman" panose="02020603050405020304" pitchFamily="18" charset="0"/>
            </a:endParaRPr>
          </a:p>
          <a:p>
            <a:pPr>
              <a:lnSpc>
                <a:spcPct val="110000"/>
              </a:lnSpc>
              <a:spcBef>
                <a:spcPts val="0"/>
              </a:spcBef>
            </a:pPr>
            <a:r>
              <a:rPr lang="zh-CN" altLang="en-US" sz="2000" dirty="0">
                <a:latin typeface="+mn-ea"/>
                <a:cs typeface="Times New Roman" panose="02020603050405020304" pitchFamily="18" charset="0"/>
              </a:rPr>
              <a:t>若某个词仅出现在某几篇文档中，则它很有可能非常有价值。</a:t>
            </a:r>
            <a:endParaRPr lang="en-US" altLang="zh-CN" sz="2000" dirty="0">
              <a:latin typeface="+mn-ea"/>
              <a:cs typeface="Times New Roman" panose="02020603050405020304" pitchFamily="18" charset="0"/>
            </a:endParaRPr>
          </a:p>
          <a:p>
            <a:pPr>
              <a:lnSpc>
                <a:spcPct val="110000"/>
              </a:lnSpc>
              <a:spcBef>
                <a:spcPts val="0"/>
              </a:spcBef>
            </a:pPr>
            <a:r>
              <a:rPr lang="zh-CN" altLang="en-US" sz="2000" dirty="0">
                <a:latin typeface="+mn-ea"/>
                <a:cs typeface="Times New Roman" panose="02020603050405020304" pitchFamily="18" charset="0"/>
              </a:rPr>
              <a:t>在描述文档内容时，不同索引项具有不同的能力，应该给每个索引项赋予一个权重。</a:t>
            </a:r>
            <a:endParaRPr lang="zh-CN" altLang="en-US" sz="2000" dirty="0">
              <a:latin typeface="+mn-ea"/>
              <a:cs typeface="Times New Roman" panose="02020603050405020304" pitchFamily="18" charset="0"/>
            </a:endParaRPr>
          </a:p>
          <a:p>
            <a:pPr>
              <a:lnSpc>
                <a:spcPct val="120000"/>
              </a:lnSpc>
              <a:spcBef>
                <a:spcPts val="0"/>
              </a:spcBef>
            </a:pPr>
            <a:r>
              <a:rPr lang="zh-CN" altLang="en-US" sz="2000" dirty="0">
                <a:latin typeface="+mn-ea"/>
                <a:cs typeface="Times New Roman" panose="02020603050405020304" pitchFamily="18" charset="0"/>
                <a:sym typeface="+mn-ea"/>
              </a:rPr>
              <a:t>索引项</a:t>
            </a:r>
            <a:r>
              <a:rPr lang="en-US" altLang="zh-CN" sz="2000" dirty="0">
                <a:latin typeface="+mn-ea"/>
                <a:cs typeface="Times New Roman" panose="02020603050405020304" pitchFamily="18" charset="0"/>
                <a:sym typeface="+mn-ea"/>
              </a:rPr>
              <a:t>(Index Term)</a:t>
            </a:r>
            <a:endParaRPr lang="en-US" altLang="zh-CN" sz="2000" dirty="0">
              <a:latin typeface="+mn-ea"/>
              <a:cs typeface="Times New Roman" panose="02020603050405020304" pitchFamily="18" charset="0"/>
            </a:endParaRPr>
          </a:p>
          <a:p>
            <a:pPr lvl="1">
              <a:lnSpc>
                <a:spcPct val="120000"/>
              </a:lnSpc>
              <a:spcBef>
                <a:spcPts val="0"/>
              </a:spcBef>
            </a:pPr>
            <a:r>
              <a:rPr lang="zh-CN" altLang="en-US" sz="1800" dirty="0">
                <a:latin typeface="+mn-ea"/>
                <a:cs typeface="Times New Roman" panose="02020603050405020304" pitchFamily="18" charset="0"/>
                <a:sym typeface="+mn-ea"/>
              </a:rPr>
              <a:t>文档表示成多个</a:t>
            </a:r>
            <a:r>
              <a:rPr lang="en-US" altLang="zh-CN" sz="1800" dirty="0">
                <a:latin typeface="+mn-ea"/>
                <a:cs typeface="Times New Roman" panose="02020603050405020304" pitchFamily="18" charset="0"/>
                <a:sym typeface="+mn-ea"/>
              </a:rPr>
              <a:t>Term</a:t>
            </a:r>
            <a:r>
              <a:rPr lang="zh-CN" altLang="en-US" sz="1800" dirty="0">
                <a:latin typeface="+mn-ea"/>
                <a:cs typeface="Times New Roman" panose="02020603050405020304" pitchFamily="18" charset="0"/>
                <a:sym typeface="+mn-ea"/>
              </a:rPr>
              <a:t>的集合</a:t>
            </a:r>
            <a:endParaRPr lang="zh-CN" altLang="en-US" sz="1800" dirty="0">
              <a:latin typeface="+mn-ea"/>
              <a:cs typeface="Times New Roman" panose="02020603050405020304" pitchFamily="18" charset="0"/>
            </a:endParaRPr>
          </a:p>
          <a:p>
            <a:pPr lvl="1">
              <a:lnSpc>
                <a:spcPct val="120000"/>
              </a:lnSpc>
              <a:spcBef>
                <a:spcPts val="0"/>
              </a:spcBef>
            </a:pPr>
            <a:r>
              <a:rPr lang="zh-CN" altLang="en-US" sz="1800" dirty="0">
                <a:latin typeface="+mn-ea"/>
                <a:cs typeface="Times New Roman" panose="02020603050405020304" pitchFamily="18" charset="0"/>
                <a:sym typeface="+mn-ea"/>
              </a:rPr>
              <a:t>通常用词来表示，但是也可以用其他语言单位来表示</a:t>
            </a:r>
            <a:endParaRPr lang="zh-CN" altLang="en-US" sz="1800" dirty="0">
              <a:latin typeface="+mn-ea"/>
              <a:cs typeface="Times New Roman" panose="02020603050405020304" pitchFamily="18" charset="0"/>
            </a:endParaRPr>
          </a:p>
          <a:p>
            <a:pPr lvl="1">
              <a:lnSpc>
                <a:spcPct val="120000"/>
              </a:lnSpc>
              <a:spcBef>
                <a:spcPts val="0"/>
              </a:spcBef>
            </a:pPr>
            <a:r>
              <a:rPr lang="zh-CN" altLang="en-US" sz="1800" dirty="0">
                <a:latin typeface="+mn-ea"/>
                <a:cs typeface="Times New Roman" panose="02020603050405020304" pitchFamily="18" charset="0"/>
                <a:sym typeface="+mn-ea"/>
              </a:rPr>
              <a:t>关键词</a:t>
            </a:r>
            <a:r>
              <a:rPr lang="en-US" altLang="zh-CN" sz="1800" dirty="0">
                <a:latin typeface="+mn-ea"/>
                <a:cs typeface="Times New Roman" panose="02020603050405020304" pitchFamily="18" charset="0"/>
                <a:sym typeface="+mn-ea"/>
              </a:rPr>
              <a:t>(key Words) </a:t>
            </a:r>
            <a:r>
              <a:rPr lang="zh-CN" altLang="en-US" sz="1800" dirty="0">
                <a:latin typeface="+mn-ea"/>
                <a:cs typeface="Times New Roman" panose="02020603050405020304" pitchFamily="18" charset="0"/>
                <a:sym typeface="+mn-ea"/>
              </a:rPr>
              <a:t>可以看成</a:t>
            </a:r>
            <a:r>
              <a:rPr lang="en-US" altLang="zh-CN" sz="1800" dirty="0">
                <a:latin typeface="+mn-ea"/>
                <a:cs typeface="Times New Roman" panose="02020603050405020304" pitchFamily="18" charset="0"/>
                <a:sym typeface="+mn-ea"/>
              </a:rPr>
              <a:t>Term</a:t>
            </a:r>
            <a:r>
              <a:rPr lang="zh-CN" altLang="en-US" sz="1800" dirty="0">
                <a:latin typeface="+mn-ea"/>
                <a:cs typeface="Times New Roman" panose="02020603050405020304" pitchFamily="18" charset="0"/>
                <a:sym typeface="+mn-ea"/>
              </a:rPr>
              <a:t>的一种</a:t>
            </a:r>
            <a:endParaRPr lang="zh-CN" altLang="en-US" sz="1800" dirty="0">
              <a:latin typeface="+mn-ea"/>
              <a:cs typeface="Times New Roman" panose="02020603050405020304" pitchFamily="18" charset="0"/>
            </a:endParaRPr>
          </a:p>
          <a:p>
            <a:pPr>
              <a:lnSpc>
                <a:spcPct val="120000"/>
              </a:lnSpc>
              <a:spcBef>
                <a:spcPts val="0"/>
              </a:spcBef>
            </a:pPr>
            <a:r>
              <a:rPr lang="zh-CN" altLang="en-US" sz="2000" dirty="0">
                <a:latin typeface="+mn-ea"/>
                <a:cs typeface="Times New Roman" panose="02020603050405020304" pitchFamily="18" charset="0"/>
                <a:sym typeface="+mn-ea"/>
              </a:rPr>
              <a:t>索引项的权重</a:t>
            </a:r>
            <a:r>
              <a:rPr lang="en-US" altLang="zh-CN" sz="2000" dirty="0">
                <a:latin typeface="+mn-ea"/>
                <a:cs typeface="Times New Roman" panose="02020603050405020304" pitchFamily="18" charset="0"/>
                <a:sym typeface="+mn-ea"/>
              </a:rPr>
              <a:t>(Weight)</a:t>
            </a:r>
            <a:endParaRPr lang="en-US" altLang="zh-CN" sz="2000" dirty="0">
              <a:latin typeface="+mn-ea"/>
              <a:cs typeface="Times New Roman" panose="02020603050405020304" pitchFamily="18" charset="0"/>
            </a:endParaRPr>
          </a:p>
          <a:p>
            <a:pPr lvl="1">
              <a:lnSpc>
                <a:spcPct val="120000"/>
              </a:lnSpc>
              <a:spcBef>
                <a:spcPts val="0"/>
              </a:spcBef>
            </a:pPr>
            <a:r>
              <a:rPr lang="zh-CN" altLang="en-US" sz="1800" dirty="0">
                <a:latin typeface="+mn-ea"/>
                <a:cs typeface="Times New Roman" panose="02020603050405020304" pitchFamily="18" charset="0"/>
                <a:sym typeface="+mn-ea"/>
              </a:rPr>
              <a:t>不同索引项作用是不同的</a:t>
            </a:r>
            <a:endParaRPr lang="zh-CN" altLang="en-US" sz="1800" dirty="0">
              <a:latin typeface="+mn-ea"/>
              <a:cs typeface="Times New Roman" panose="02020603050405020304" pitchFamily="18" charset="0"/>
            </a:endParaRPr>
          </a:p>
          <a:p>
            <a:pPr lvl="1">
              <a:lnSpc>
                <a:spcPct val="120000"/>
              </a:lnSpc>
              <a:spcBef>
                <a:spcPts val="0"/>
              </a:spcBef>
            </a:pPr>
            <a:r>
              <a:rPr lang="zh-CN" altLang="en-US" sz="1800" dirty="0">
                <a:latin typeface="+mn-ea"/>
                <a:cs typeface="Times New Roman" panose="02020603050405020304" pitchFamily="18" charset="0"/>
                <a:sym typeface="+mn-ea"/>
              </a:rPr>
              <a:t>通过权重加以区分</a:t>
            </a:r>
            <a:endParaRPr lang="zh-CN" altLang="en-US" sz="1800" dirty="0">
              <a:latin typeface="+mn-ea"/>
              <a:cs typeface="Times New Roman" panose="02020603050405020304" pitchFamily="18" charset="0"/>
            </a:endParaRPr>
          </a:p>
          <a:p>
            <a:pPr>
              <a:lnSpc>
                <a:spcPct val="110000"/>
              </a:lnSpc>
              <a:spcBef>
                <a:spcPts val="0"/>
              </a:spcBef>
            </a:pPr>
            <a:endParaRPr lang="en-US" altLang="zh-CN" sz="2000" b="1" dirty="0">
              <a:latin typeface="Times New Roman" panose="02020603050405020304" pitchFamily="18" charset="0"/>
              <a:ea typeface="楷体_GB2312" pitchFamily="49" charset="-122"/>
              <a:cs typeface="Times New Roman" panose="02020603050405020304" pitchFamily="18" charset="0"/>
            </a:endParaRPr>
          </a:p>
        </p:txBody>
      </p:sp>
      <p:sp>
        <p:nvSpPr>
          <p:cNvPr id="9" name="Rectangle 2"/>
          <p:cNvSpPr txBox="1">
            <a:spLocks noChangeArrowheads="1"/>
          </p:cNvSpPr>
          <p:nvPr>
            <p:custDataLst>
              <p:tags r:id="rId1"/>
            </p:custDataLst>
          </p:nvPr>
        </p:nvSpPr>
        <p:spPr>
          <a:xfrm>
            <a:off x="381000" y="377825"/>
            <a:ext cx="8053705" cy="70167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642910" y="1380098"/>
            <a:ext cx="7858180" cy="4929222"/>
          </a:xfrm>
        </p:spPr>
        <p:txBody>
          <a:bodyPr/>
          <a:lstStyle/>
          <a:p>
            <a:pPr>
              <a:lnSpc>
                <a:spcPct val="120000"/>
              </a:lnSpc>
              <a:spcBef>
                <a:spcPts val="0"/>
              </a:spcBef>
            </a:pPr>
            <a:r>
              <a:rPr lang="zh-CN" altLang="en-US" sz="2000" b="1" dirty="0"/>
              <a:t>用</a:t>
            </a:r>
            <a:r>
              <a:rPr lang="en-US" sz="2000" b="1" dirty="0"/>
              <a:t>k</a:t>
            </a:r>
            <a:r>
              <a:rPr lang="en-US" sz="2000" b="1" baseline="-25000" dirty="0"/>
              <a:t>i</a:t>
            </a:r>
            <a:r>
              <a:rPr lang="zh-CN" altLang="en-US" sz="2000" b="1" dirty="0"/>
              <a:t>表示标引词、</a:t>
            </a:r>
            <a:r>
              <a:rPr lang="en-US" sz="2000" b="1" dirty="0" err="1"/>
              <a:t>d</a:t>
            </a:r>
            <a:r>
              <a:rPr lang="en-US" sz="2000" b="1" baseline="-25000" dirty="0" err="1"/>
              <a:t>j</a:t>
            </a:r>
            <a:r>
              <a:rPr lang="zh-CN" altLang="en-US" sz="2000" b="1" dirty="0"/>
              <a:t>表示文档、</a:t>
            </a:r>
            <a:r>
              <a:rPr lang="en-US" sz="2000" b="1" dirty="0" err="1"/>
              <a:t>w</a:t>
            </a:r>
            <a:r>
              <a:rPr lang="en-US" sz="2000" b="1" baseline="-25000" dirty="0" err="1"/>
              <a:t>i,j</a:t>
            </a:r>
            <a:r>
              <a:rPr lang="en-US" sz="2000" b="1" dirty="0"/>
              <a:t> </a:t>
            </a:r>
            <a:r>
              <a:rPr lang="zh-CN" altLang="en-US" sz="2000" b="1" dirty="0"/>
              <a:t>（</a:t>
            </a:r>
            <a:r>
              <a:rPr lang="en-US" sz="2000" b="1" dirty="0"/>
              <a:t>&gt;=0</a:t>
            </a:r>
            <a:r>
              <a:rPr lang="zh-CN" altLang="en-US" sz="2000" b="1" dirty="0"/>
              <a:t>） 为二元组（</a:t>
            </a:r>
            <a:r>
              <a:rPr lang="en-US" sz="2000" b="1" dirty="0"/>
              <a:t>k</a:t>
            </a:r>
            <a:r>
              <a:rPr lang="en-US" sz="2000" b="1" baseline="-25000" dirty="0"/>
              <a:t>i</a:t>
            </a:r>
            <a:r>
              <a:rPr lang="zh-CN" altLang="en-US" sz="2000" b="1" dirty="0"/>
              <a:t>，</a:t>
            </a:r>
            <a:r>
              <a:rPr lang="en-US" sz="2000" b="1" dirty="0" err="1"/>
              <a:t>d</a:t>
            </a:r>
            <a:r>
              <a:rPr lang="en-US" sz="2000" b="1" baseline="-25000" dirty="0" err="1"/>
              <a:t>j</a:t>
            </a:r>
            <a:r>
              <a:rPr lang="zh-CN" altLang="en-US" sz="2000" b="1" dirty="0"/>
              <a:t>）的权重，反映了标引词</a:t>
            </a:r>
            <a:r>
              <a:rPr lang="en-US" sz="2000" b="1" dirty="0"/>
              <a:t>k</a:t>
            </a:r>
            <a:r>
              <a:rPr lang="en-US" sz="2000" b="1" baseline="-25000" dirty="0"/>
              <a:t>i </a:t>
            </a:r>
            <a:r>
              <a:rPr lang="zh-CN" altLang="en-US" sz="2000" b="1" dirty="0"/>
              <a:t>在描述文档</a:t>
            </a:r>
            <a:r>
              <a:rPr lang="en-US" sz="2000" b="1" dirty="0" err="1"/>
              <a:t>d</a:t>
            </a:r>
            <a:r>
              <a:rPr lang="en-US" sz="2000" b="1" baseline="-25000" dirty="0" err="1"/>
              <a:t>j</a:t>
            </a:r>
            <a:r>
              <a:rPr lang="en-US" sz="2000" b="1" dirty="0"/>
              <a:t> </a:t>
            </a:r>
            <a:r>
              <a:rPr lang="zh-CN" altLang="en-US" sz="2000" b="1" dirty="0"/>
              <a:t>内容时的重要程度</a:t>
            </a:r>
            <a:endParaRPr lang="zh-CN" altLang="en-US" sz="2000" b="1" dirty="0"/>
          </a:p>
          <a:p>
            <a:pPr>
              <a:lnSpc>
                <a:spcPct val="120000"/>
              </a:lnSpc>
              <a:spcBef>
                <a:spcPts val="0"/>
              </a:spcBef>
            </a:pPr>
            <a:r>
              <a:rPr lang="zh-CN" altLang="en-US" sz="2000" b="1" dirty="0"/>
              <a:t>索引项集合 </a:t>
            </a:r>
            <a:r>
              <a:rPr lang="en-US" sz="2000" b="1" dirty="0"/>
              <a:t>K</a:t>
            </a:r>
            <a:r>
              <a:rPr lang="zh-CN" altLang="en-US" sz="2000" b="1" dirty="0"/>
              <a:t>＝</a:t>
            </a:r>
            <a:r>
              <a:rPr lang="en-US" sz="2000" b="1" dirty="0"/>
              <a:t>{k</a:t>
            </a:r>
            <a:r>
              <a:rPr lang="en-US" sz="2000" b="1" baseline="-25000" dirty="0"/>
              <a:t>1</a:t>
            </a:r>
            <a:r>
              <a:rPr lang="en-US" sz="2000" b="1" dirty="0"/>
              <a:t> k</a:t>
            </a:r>
            <a:r>
              <a:rPr lang="en-US" sz="2000" b="1" baseline="-25000" dirty="0"/>
              <a:t>2</a:t>
            </a:r>
            <a:r>
              <a:rPr lang="en-US" sz="2000" b="1" dirty="0"/>
              <a:t> …</a:t>
            </a:r>
            <a:r>
              <a:rPr lang="en-US" sz="2000" b="1" dirty="0" err="1"/>
              <a:t>k</a:t>
            </a:r>
            <a:r>
              <a:rPr lang="en-US" sz="2000" b="1" baseline="-25000" dirty="0" err="1"/>
              <a:t>t</a:t>
            </a:r>
            <a:r>
              <a:rPr lang="en-US" sz="2000" b="1" dirty="0"/>
              <a:t>}</a:t>
            </a:r>
            <a:r>
              <a:rPr lang="zh-CN" altLang="en-US" sz="2000" b="1" dirty="0"/>
              <a:t>，</a:t>
            </a:r>
            <a:r>
              <a:rPr lang="en-US" sz="2000" b="1" dirty="0"/>
              <a:t>t </a:t>
            </a:r>
            <a:r>
              <a:rPr lang="zh-CN" altLang="en-US" sz="2000" b="1" dirty="0"/>
              <a:t>是标引词个数</a:t>
            </a:r>
            <a:endParaRPr lang="zh-CN" altLang="en-US" sz="2000" b="1" dirty="0"/>
          </a:p>
          <a:p>
            <a:pPr>
              <a:lnSpc>
                <a:spcPct val="120000"/>
              </a:lnSpc>
              <a:spcBef>
                <a:spcPts val="0"/>
              </a:spcBef>
            </a:pPr>
            <a:r>
              <a:rPr lang="zh-CN" altLang="en-US" sz="2000" b="1" dirty="0"/>
              <a:t>对于文档 </a:t>
            </a:r>
            <a:r>
              <a:rPr lang="en-US" sz="2000" b="1" dirty="0" err="1"/>
              <a:t>d</a:t>
            </a:r>
            <a:r>
              <a:rPr lang="en-US" sz="2000" b="1" baseline="-25000" dirty="0" err="1"/>
              <a:t>j</a:t>
            </a:r>
            <a:r>
              <a:rPr lang="zh-CN" altLang="en-US" sz="2000" b="1" dirty="0"/>
              <a:t>，可用</a:t>
            </a:r>
            <a:r>
              <a:rPr lang="en-US" sz="2000" b="1" dirty="0"/>
              <a:t>t </a:t>
            </a:r>
            <a:r>
              <a:rPr lang="zh-CN" altLang="en-US" sz="2000" b="1" dirty="0"/>
              <a:t>维矢量（</a:t>
            </a:r>
            <a:r>
              <a:rPr lang="en-US" sz="2000" b="1" dirty="0"/>
              <a:t>w</a:t>
            </a:r>
            <a:r>
              <a:rPr lang="en-US" sz="2000" b="1" baseline="-25000" dirty="0"/>
              <a:t>1j</a:t>
            </a:r>
            <a:r>
              <a:rPr lang="en-US" sz="2000" b="1" dirty="0"/>
              <a:t> w</a:t>
            </a:r>
            <a:r>
              <a:rPr lang="en-US" sz="2000" b="1" baseline="-25000" dirty="0"/>
              <a:t>2j</a:t>
            </a:r>
            <a:r>
              <a:rPr lang="en-US" sz="2000" b="1" dirty="0"/>
              <a:t> … </a:t>
            </a:r>
            <a:r>
              <a:rPr lang="en-US" sz="2000" b="1" dirty="0" err="1"/>
              <a:t>w</a:t>
            </a:r>
            <a:r>
              <a:rPr lang="en-US" sz="2000" b="1" baseline="-25000" dirty="0" err="1"/>
              <a:t>tj</a:t>
            </a:r>
            <a:r>
              <a:rPr lang="en-US" sz="2000" b="1" dirty="0"/>
              <a:t> </a:t>
            </a:r>
            <a:r>
              <a:rPr lang="zh-CN" altLang="en-US" sz="2000" b="1" dirty="0"/>
              <a:t>）描述</a:t>
            </a:r>
            <a:endParaRPr lang="zh-CN" altLang="en-US" sz="2000" b="1" dirty="0"/>
          </a:p>
          <a:p>
            <a:pPr>
              <a:lnSpc>
                <a:spcPct val="120000"/>
              </a:lnSpc>
              <a:spcBef>
                <a:spcPts val="0"/>
              </a:spcBef>
            </a:pPr>
            <a:r>
              <a:rPr lang="zh-CN" altLang="en-US" sz="2000" b="1" dirty="0">
                <a:sym typeface="+mn-ea"/>
              </a:rPr>
              <a:t>注意</a:t>
            </a:r>
            <a:endParaRPr lang="en-US" sz="2000" b="1" dirty="0"/>
          </a:p>
          <a:p>
            <a:pPr lvl="1"/>
            <a:r>
              <a:rPr lang="zh-CN" altLang="en-US" sz="2000" dirty="0">
                <a:sym typeface="+mn-ea"/>
              </a:rPr>
              <a:t>标引词之间是不相关的，例如从 </a:t>
            </a:r>
            <a:r>
              <a:rPr lang="en-US" sz="2000" dirty="0" err="1">
                <a:sym typeface="+mn-ea"/>
              </a:rPr>
              <a:t>w</a:t>
            </a:r>
            <a:r>
              <a:rPr lang="en-US" sz="2000" baseline="-25000" dirty="0" err="1">
                <a:sym typeface="+mn-ea"/>
              </a:rPr>
              <a:t>i,j</a:t>
            </a:r>
            <a:r>
              <a:rPr lang="en-US" sz="2000" dirty="0">
                <a:sym typeface="+mn-ea"/>
              </a:rPr>
              <a:t> </a:t>
            </a:r>
            <a:r>
              <a:rPr lang="zh-CN" altLang="en-US" sz="2000" dirty="0">
                <a:sym typeface="+mn-ea"/>
              </a:rPr>
              <a:t>不能推测</a:t>
            </a:r>
            <a:r>
              <a:rPr lang="en-US" sz="2000" dirty="0">
                <a:sym typeface="+mn-ea"/>
              </a:rPr>
              <a:t>w</a:t>
            </a:r>
            <a:r>
              <a:rPr lang="en-US" sz="2000" baseline="-25000" dirty="0">
                <a:sym typeface="+mn-ea"/>
              </a:rPr>
              <a:t>i+1,j</a:t>
            </a:r>
            <a:r>
              <a:rPr lang="en-US" sz="2000" dirty="0">
                <a:sym typeface="+mn-ea"/>
              </a:rPr>
              <a:t> </a:t>
            </a:r>
            <a:r>
              <a:rPr lang="zh-CN" altLang="en-US" sz="2000" dirty="0">
                <a:sym typeface="+mn-ea"/>
              </a:rPr>
              <a:t>的取值对实际问题进行了简化，有助于使处理算法实现快速。</a:t>
            </a:r>
            <a:endParaRPr lang="zh-CN" altLang="en-US" sz="2000" dirty="0"/>
          </a:p>
          <a:p>
            <a:pPr lvl="1"/>
            <a:r>
              <a:rPr lang="zh-CN" altLang="en-US" sz="2000" dirty="0">
                <a:sym typeface="+mn-ea"/>
              </a:rPr>
              <a:t>在实际应用中标引词之间有时是相关的，例如两个标引词</a:t>
            </a:r>
            <a:r>
              <a:rPr lang="en-US" sz="2000" dirty="0">
                <a:sym typeface="+mn-ea"/>
              </a:rPr>
              <a:t>“computer”</a:t>
            </a:r>
            <a:r>
              <a:rPr lang="zh-CN" altLang="en-US" sz="2000" dirty="0">
                <a:sym typeface="+mn-ea"/>
              </a:rPr>
              <a:t>和</a:t>
            </a:r>
            <a:r>
              <a:rPr lang="en-US" sz="2000" dirty="0">
                <a:sym typeface="+mn-ea"/>
              </a:rPr>
              <a:t>“network”</a:t>
            </a:r>
            <a:endParaRPr lang="zh-CN" altLang="en-US" sz="2000" dirty="0"/>
          </a:p>
          <a:p>
            <a:pPr lvl="1"/>
            <a:r>
              <a:rPr lang="zh-CN" altLang="en-US" sz="2000" dirty="0">
                <a:sym typeface="+mn-ea"/>
              </a:rPr>
              <a:t>利用标引词之间相关性提高性能是难点之一</a:t>
            </a:r>
            <a:endParaRPr lang="zh-CN" altLang="en-US" sz="2000" dirty="0"/>
          </a:p>
          <a:p>
            <a:pPr>
              <a:lnSpc>
                <a:spcPct val="120000"/>
              </a:lnSpc>
              <a:spcBef>
                <a:spcPts val="0"/>
              </a:spcBef>
            </a:pPr>
            <a:endParaRPr lang="zh-CN" altLang="en-US" sz="2000" b="1" dirty="0"/>
          </a:p>
        </p:txBody>
      </p:sp>
      <p:sp>
        <p:nvSpPr>
          <p:cNvPr id="9" name="Rectangle 2"/>
          <p:cNvSpPr txBox="1">
            <a:spLocks noChangeArrowheads="1"/>
          </p:cNvSpPr>
          <p:nvPr>
            <p:custDataLst>
              <p:tags r:id="rId1"/>
            </p:custDataLst>
          </p:nvPr>
        </p:nvSpPr>
        <p:spPr>
          <a:xfrm>
            <a:off x="381000" y="377825"/>
            <a:ext cx="8053705" cy="70167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567055" y="1322070"/>
            <a:ext cx="8001000" cy="4785360"/>
          </a:xfrm>
        </p:spPr>
        <p:txBody>
          <a:bodyPr>
            <a:normAutofit fontScale="85000" lnSpcReduction="20000"/>
          </a:bodyPr>
          <a:lstStyle/>
          <a:p>
            <a:r>
              <a:rPr lang="zh-CN" altLang="en-US">
                <a:latin typeface="Arial" panose="020B0604020202020204" pitchFamily="34" charset="0"/>
                <a:cs typeface="Arial" panose="020B0604020202020204" pitchFamily="34" charset="0"/>
              </a:rPr>
              <a:t>根据过滤模板所在的位置分类</a:t>
            </a:r>
            <a:endParaRPr lang="en-US" altLang="zh-CN">
              <a:latin typeface="Arial" panose="020B0604020202020204" pitchFamily="34" charset="0"/>
              <a:cs typeface="Arial" panose="020B0604020202020204" pitchFamily="34" charset="0"/>
            </a:endParaRPr>
          </a:p>
          <a:p>
            <a:pPr lvl="1"/>
            <a:r>
              <a:rPr lang="zh-CN" altLang="en-US">
                <a:latin typeface="Arial" panose="020B0604020202020204" pitchFamily="34" charset="0"/>
                <a:cs typeface="Arial" panose="020B0604020202020204" pitchFamily="34" charset="0"/>
              </a:rPr>
              <a:t>上游过滤</a:t>
            </a:r>
            <a:endParaRPr lang="zh-CN" altLang="en-US">
              <a:latin typeface="Arial" panose="020B0604020202020204" pitchFamily="34" charset="0"/>
              <a:cs typeface="Arial" panose="020B0604020202020204" pitchFamily="34" charset="0"/>
            </a:endParaRPr>
          </a:p>
          <a:p>
            <a:pPr lvl="2"/>
            <a:r>
              <a:rPr lang="zh-CN" altLang="en-US">
                <a:latin typeface="Arial" panose="020B0604020202020204" pitchFamily="34" charset="0"/>
                <a:cs typeface="Arial" panose="020B0604020202020204" pitchFamily="34" charset="0"/>
              </a:rPr>
              <a:t>又叫代理服务器过滤。用户需求模板存放在服务器端或者代理端。过滤系统也可能处在信息提供者与用户之间专门的中间服务器上，这种情况也叫做中间服务器过滤。</a:t>
            </a:r>
            <a:endParaRPr lang="en-US" altLang="zh-CN">
              <a:latin typeface="Arial" panose="020B0604020202020204" pitchFamily="34" charset="0"/>
              <a:cs typeface="Arial" panose="020B0604020202020204" pitchFamily="34" charset="0"/>
            </a:endParaRPr>
          </a:p>
          <a:p>
            <a:pPr lvl="2"/>
            <a:r>
              <a:rPr lang="zh-CN" altLang="en-US">
                <a:latin typeface="Arial" panose="020B0604020202020204" pitchFamily="34" charset="0"/>
                <a:cs typeface="Arial" panose="020B0604020202020204" pitchFamily="34" charset="0"/>
              </a:rPr>
              <a:t>上游过滤的优点是不仅支持基于内容的过滤，也支持协作过滤，缺点是模板不能用于不同的网络应用中。</a:t>
            </a:r>
            <a:endParaRPr lang="zh-CN" altLang="en-US">
              <a:latin typeface="Arial" panose="020B0604020202020204" pitchFamily="34" charset="0"/>
              <a:cs typeface="Arial" panose="020B0604020202020204" pitchFamily="34" charset="0"/>
            </a:endParaRPr>
          </a:p>
          <a:p>
            <a:pPr lvl="1"/>
            <a:r>
              <a:rPr lang="zh-CN" altLang="en-US" sz="2400">
                <a:latin typeface="Arial" panose="020B0604020202020204" pitchFamily="34" charset="0"/>
                <a:cs typeface="Arial" panose="020B0604020202020204" pitchFamily="34" charset="0"/>
                <a:sym typeface="+mn-ea"/>
              </a:rPr>
              <a:t>下游过滤</a:t>
            </a:r>
            <a:endParaRPr lang="zh-CN" altLang="en-US" sz="2400">
              <a:latin typeface="Arial" panose="020B0604020202020204" pitchFamily="34" charset="0"/>
              <a:cs typeface="Arial" panose="020B0604020202020204" pitchFamily="34" charset="0"/>
            </a:endParaRPr>
          </a:p>
          <a:p>
            <a:pPr lvl="2"/>
            <a:r>
              <a:rPr lang="zh-CN" altLang="en-US" sz="2400">
                <a:latin typeface="Arial" panose="020B0604020202020204" pitchFamily="34" charset="0"/>
                <a:cs typeface="Arial" panose="020B0604020202020204" pitchFamily="34" charset="0"/>
                <a:sym typeface="+mn-ea"/>
              </a:rPr>
              <a:t>又叫客户端过滤，用户需求模板存放在客户端上，用户根据自身需要设置一定的限定条件，将不感兴趣的信息排除在外。</a:t>
            </a:r>
            <a:endParaRPr lang="en-US" altLang="zh-CN" sz="2400">
              <a:latin typeface="Arial" panose="020B0604020202020204" pitchFamily="34" charset="0"/>
              <a:cs typeface="Arial" panose="020B0604020202020204" pitchFamily="34" charset="0"/>
            </a:endParaRPr>
          </a:p>
          <a:p>
            <a:pPr lvl="2"/>
            <a:r>
              <a:rPr lang="zh-CN" altLang="en-US" sz="2400">
                <a:latin typeface="Arial" panose="020B0604020202020204" pitchFamily="34" charset="0"/>
                <a:cs typeface="Arial" panose="020B0604020202020204" pitchFamily="34" charset="0"/>
                <a:sym typeface="+mn-ea"/>
              </a:rPr>
              <a:t>优点是模板可用于不同的网络应用，缺点是只能实现基于内容的过滤</a:t>
            </a:r>
            <a:endParaRPr lang="zh-CN" altLang="en-US" sz="2400">
              <a:latin typeface="Arial" panose="020B0604020202020204" pitchFamily="34" charset="0"/>
              <a:cs typeface="Arial" panose="020B0604020202020204" pitchFamily="34" charset="0"/>
            </a:endParaRPr>
          </a:p>
          <a:p>
            <a:pPr lvl="1"/>
            <a:r>
              <a:rPr lang="zh-CN" altLang="en-US" sz="2400">
                <a:latin typeface="Arial" panose="020B0604020202020204" pitchFamily="34" charset="0"/>
                <a:cs typeface="Arial" panose="020B0604020202020204" pitchFamily="34" charset="0"/>
                <a:sym typeface="+mn-ea"/>
              </a:rPr>
              <a:t>信息源过滤</a:t>
            </a:r>
            <a:endParaRPr lang="zh-CN" altLang="en-US" sz="2400">
              <a:latin typeface="Arial" panose="020B0604020202020204" pitchFamily="34" charset="0"/>
              <a:cs typeface="Arial" panose="020B0604020202020204" pitchFamily="34" charset="0"/>
            </a:endParaRPr>
          </a:p>
          <a:p>
            <a:pPr lvl="2"/>
            <a:r>
              <a:rPr lang="zh-CN" altLang="en-US" sz="2400">
                <a:latin typeface="Arial" panose="020B0604020202020204" pitchFamily="34" charset="0"/>
                <a:cs typeface="Arial" panose="020B0604020202020204" pitchFamily="34" charset="0"/>
                <a:sym typeface="+mn-ea"/>
              </a:rPr>
              <a:t>又叫剪辑服务，用户将需求模板提交给一个信息提供者，由信息提供者为用户过滤信息。</a:t>
            </a:r>
            <a:endParaRPr lang="zh-CN" altLang="en-US">
              <a:latin typeface="Arial" panose="020B0604020202020204" pitchFamily="34" charset="0"/>
              <a:cs typeface="Arial" panose="020B0604020202020204" pitchFamily="34" charset="0"/>
            </a:endParaRPr>
          </a:p>
        </p:txBody>
      </p:sp>
      <p:sp>
        <p:nvSpPr>
          <p:cNvPr id="6" name="标题 1"/>
          <p:cNvSpPr>
            <a:spLocks noGrp="1"/>
          </p:cNvSpPr>
          <p:nvPr>
            <p:ph type="title"/>
          </p:nvPr>
        </p:nvSpPr>
        <p:spPr>
          <a:xfrm>
            <a:off x="574675" y="304801"/>
            <a:ext cx="8001000" cy="891952"/>
          </a:xfrm>
        </p:spPr>
        <p:txBody>
          <a:bodyPr/>
          <a:lstStyle/>
          <a:p>
            <a:r>
              <a:rPr lang="en-US" altLang="zh-CN" dirty="0" smtClean="0"/>
              <a:t>.</a:t>
            </a:r>
            <a:r>
              <a:rPr lang="en-US" altLang="zh-CN" dirty="0"/>
              <a:t>1网络内容监管-</a:t>
            </a:r>
            <a:r>
              <a:rPr lang="zh-CN" altLang="en-US" dirty="0"/>
              <a:t>内容过滤</a:t>
            </a:r>
            <a:endParaRPr lang="zh-CN" altLang="en-US" dirty="0"/>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571500" y="1375281"/>
            <a:ext cx="8392988" cy="5294079"/>
          </a:xfrm>
        </p:spPr>
        <p:txBody>
          <a:bodyPr/>
          <a:lstStyle/>
          <a:p>
            <a:pPr>
              <a:lnSpc>
                <a:spcPct val="110000"/>
              </a:lnSpc>
              <a:spcBef>
                <a:spcPts val="0"/>
              </a:spcBef>
            </a:pPr>
            <a:r>
              <a:rPr lang="zh-CN" altLang="en-US" sz="2000" dirty="0">
                <a:latin typeface="+mn-ea"/>
                <a:cs typeface="Times New Roman" panose="02020603050405020304" pitchFamily="18" charset="0"/>
              </a:rPr>
              <a:t>向量空间模型</a:t>
            </a:r>
            <a:endParaRPr lang="en-US" altLang="zh-CN" sz="2000" dirty="0">
              <a:latin typeface="+mn-ea"/>
              <a:cs typeface="Times New Roman" panose="02020603050405020304" pitchFamily="18" charset="0"/>
            </a:endParaRPr>
          </a:p>
          <a:p>
            <a:pPr lvl="1">
              <a:lnSpc>
                <a:spcPct val="110000"/>
              </a:lnSpc>
              <a:spcBef>
                <a:spcPts val="0"/>
              </a:spcBef>
            </a:pPr>
            <a:r>
              <a:rPr lang="zh-CN" altLang="en-US" sz="1710" dirty="0">
                <a:latin typeface="+mn-ea"/>
                <a:cs typeface="Times New Roman" panose="02020603050405020304" pitchFamily="18" charset="0"/>
              </a:rPr>
              <a:t>模型描述</a:t>
            </a:r>
            <a:endParaRPr lang="en-US" altLang="zh-CN" sz="1710" dirty="0">
              <a:latin typeface="+mn-ea"/>
              <a:cs typeface="Times New Roman" panose="02020603050405020304" pitchFamily="18" charset="0"/>
            </a:endParaRPr>
          </a:p>
          <a:p>
            <a:pPr lvl="2">
              <a:lnSpc>
                <a:spcPct val="110000"/>
              </a:lnSpc>
              <a:spcBef>
                <a:spcPts val="0"/>
              </a:spcBef>
            </a:pPr>
            <a:r>
              <a:rPr lang="zh-CN" altLang="en-US" sz="1650" dirty="0">
                <a:latin typeface="+mn-ea"/>
                <a:cs typeface="Times New Roman" panose="02020603050405020304" pitchFamily="18" charset="0"/>
              </a:rPr>
              <a:t>文档</a:t>
            </a:r>
            <a:r>
              <a:rPr lang="en-US" altLang="zh-CN" sz="1650" dirty="0">
                <a:latin typeface="+mn-ea"/>
                <a:cs typeface="Times New Roman" panose="02020603050405020304" pitchFamily="18" charset="0"/>
              </a:rPr>
              <a:t>D</a:t>
            </a:r>
            <a:r>
              <a:rPr lang="zh-CN" altLang="en-US" sz="1650" dirty="0">
                <a:latin typeface="+mn-ea"/>
                <a:cs typeface="Times New Roman" panose="02020603050405020304" pitchFamily="18" charset="0"/>
              </a:rPr>
              <a:t>：泛指文档或文档中的一个片段</a:t>
            </a:r>
            <a:r>
              <a:rPr lang="en-US" altLang="zh-CN" sz="1650" dirty="0">
                <a:latin typeface="+mn-ea"/>
                <a:cs typeface="Times New Roman" panose="02020603050405020304" pitchFamily="18" charset="0"/>
              </a:rPr>
              <a:t>(</a:t>
            </a:r>
            <a:r>
              <a:rPr lang="zh-CN" altLang="en-US" sz="1650" dirty="0">
                <a:latin typeface="+mn-ea"/>
                <a:cs typeface="Times New Roman" panose="02020603050405020304" pitchFamily="18" charset="0"/>
              </a:rPr>
              <a:t>如文档中的标题、摘要、正文等</a:t>
            </a:r>
            <a:r>
              <a:rPr lang="en-US" altLang="zh-CN" sz="1650" dirty="0">
                <a:latin typeface="+mn-ea"/>
                <a:cs typeface="Times New Roman" panose="02020603050405020304" pitchFamily="18" charset="0"/>
              </a:rPr>
              <a:t>)</a:t>
            </a:r>
            <a:endParaRPr lang="zh-CN" altLang="en-US" sz="1650" dirty="0">
              <a:latin typeface="+mn-ea"/>
              <a:cs typeface="Times New Roman" panose="02020603050405020304" pitchFamily="18" charset="0"/>
            </a:endParaRPr>
          </a:p>
          <a:p>
            <a:pPr lvl="2">
              <a:lnSpc>
                <a:spcPct val="110000"/>
              </a:lnSpc>
              <a:spcBef>
                <a:spcPts val="0"/>
              </a:spcBef>
            </a:pPr>
            <a:r>
              <a:rPr lang="zh-CN" altLang="en-US" sz="1650" dirty="0">
                <a:latin typeface="+mn-ea"/>
                <a:cs typeface="Times New Roman" panose="02020603050405020304" pitchFamily="18" charset="0"/>
              </a:rPr>
              <a:t>索引项</a:t>
            </a:r>
            <a:r>
              <a:rPr lang="en-US" altLang="zh-CN" sz="1650" dirty="0">
                <a:latin typeface="+mn-ea"/>
                <a:cs typeface="Times New Roman" panose="02020603050405020304" pitchFamily="18" charset="0"/>
              </a:rPr>
              <a:t>T</a:t>
            </a:r>
            <a:r>
              <a:rPr lang="zh-CN" altLang="en-US" sz="1650" dirty="0">
                <a:latin typeface="+mn-ea"/>
                <a:cs typeface="Times New Roman" panose="02020603050405020304" pitchFamily="18" charset="0"/>
              </a:rPr>
              <a:t>：指出现在文档中能够代表文档性质的基本语言单位</a:t>
            </a:r>
            <a:r>
              <a:rPr lang="en-US" altLang="zh-CN" sz="1650" dirty="0">
                <a:latin typeface="+mn-ea"/>
                <a:cs typeface="Times New Roman" panose="02020603050405020304" pitchFamily="18" charset="0"/>
              </a:rPr>
              <a:t>(</a:t>
            </a:r>
            <a:r>
              <a:rPr lang="zh-CN" altLang="en-US" sz="1650" dirty="0">
                <a:latin typeface="+mn-ea"/>
                <a:cs typeface="Times New Roman" panose="02020603050405020304" pitchFamily="18" charset="0"/>
              </a:rPr>
              <a:t>如字、词等</a:t>
            </a:r>
            <a:r>
              <a:rPr lang="en-US" altLang="zh-CN" sz="1650" dirty="0">
                <a:latin typeface="+mn-ea"/>
                <a:cs typeface="Times New Roman" panose="02020603050405020304" pitchFamily="18" charset="0"/>
              </a:rPr>
              <a:t>)</a:t>
            </a:r>
            <a:r>
              <a:rPr lang="zh-CN" altLang="en-US" sz="1650" dirty="0">
                <a:latin typeface="+mn-ea"/>
                <a:cs typeface="Times New Roman" panose="02020603050405020304" pitchFamily="18" charset="0"/>
              </a:rPr>
              <a:t>，也就是通常所指的检索词，这样一个文档</a:t>
            </a:r>
            <a:r>
              <a:rPr lang="en-US" altLang="zh-CN" sz="1650" dirty="0">
                <a:latin typeface="+mn-ea"/>
                <a:cs typeface="Times New Roman" panose="02020603050405020304" pitchFamily="18" charset="0"/>
              </a:rPr>
              <a:t>D</a:t>
            </a:r>
            <a:r>
              <a:rPr lang="zh-CN" altLang="en-US" sz="1650" dirty="0">
                <a:latin typeface="+mn-ea"/>
                <a:cs typeface="Times New Roman" panose="02020603050405020304" pitchFamily="18" charset="0"/>
              </a:rPr>
              <a:t>就可以表示为</a:t>
            </a:r>
            <a:r>
              <a:rPr lang="en-US" altLang="zh-CN" sz="1650" dirty="0">
                <a:latin typeface="+mn-ea"/>
                <a:cs typeface="Times New Roman" panose="02020603050405020304" pitchFamily="18" charset="0"/>
              </a:rPr>
              <a:t>D(t</a:t>
            </a:r>
            <a:r>
              <a:rPr lang="en-US" altLang="zh-CN" sz="1650" baseline="-25000" dirty="0">
                <a:latin typeface="+mn-ea"/>
                <a:cs typeface="Times New Roman" panose="02020603050405020304" pitchFamily="18" charset="0"/>
              </a:rPr>
              <a:t>1</a:t>
            </a:r>
            <a:r>
              <a:rPr lang="en-US" altLang="zh-CN" sz="1650" dirty="0">
                <a:latin typeface="+mn-ea"/>
                <a:cs typeface="Times New Roman" panose="02020603050405020304" pitchFamily="18" charset="0"/>
              </a:rPr>
              <a:t>,t</a:t>
            </a:r>
            <a:r>
              <a:rPr lang="en-US" altLang="zh-CN" sz="1650" baseline="-25000" dirty="0">
                <a:latin typeface="+mn-ea"/>
                <a:cs typeface="Times New Roman" panose="02020603050405020304" pitchFamily="18" charset="0"/>
              </a:rPr>
              <a:t>2</a:t>
            </a:r>
            <a:r>
              <a:rPr lang="en-US" altLang="zh-CN" sz="1650" dirty="0">
                <a:latin typeface="+mn-ea"/>
                <a:cs typeface="Times New Roman" panose="02020603050405020304" pitchFamily="18" charset="0"/>
              </a:rPr>
              <a:t>,…,</a:t>
            </a:r>
            <a:r>
              <a:rPr lang="en-US" altLang="zh-CN" sz="1650" dirty="0" err="1">
                <a:latin typeface="+mn-ea"/>
                <a:cs typeface="Times New Roman" panose="02020603050405020304" pitchFamily="18" charset="0"/>
              </a:rPr>
              <a:t>t</a:t>
            </a:r>
            <a:r>
              <a:rPr lang="en-US" altLang="zh-CN" sz="1650" baseline="-25000" dirty="0" err="1">
                <a:latin typeface="+mn-ea"/>
                <a:cs typeface="Times New Roman" panose="02020603050405020304" pitchFamily="18" charset="0"/>
              </a:rPr>
              <a:t>n</a:t>
            </a:r>
            <a:r>
              <a:rPr lang="en-US" altLang="zh-CN" sz="1650" dirty="0">
                <a:latin typeface="+mn-ea"/>
                <a:cs typeface="Times New Roman" panose="02020603050405020304" pitchFamily="18" charset="0"/>
              </a:rPr>
              <a:t>)</a:t>
            </a:r>
            <a:r>
              <a:rPr lang="zh-CN" altLang="en-US" sz="1650" dirty="0">
                <a:latin typeface="+mn-ea"/>
                <a:cs typeface="Times New Roman" panose="02020603050405020304" pitchFamily="18" charset="0"/>
              </a:rPr>
              <a:t>，其中</a:t>
            </a:r>
            <a:r>
              <a:rPr lang="en-US" altLang="zh-CN" sz="1650" dirty="0">
                <a:latin typeface="+mn-ea"/>
                <a:cs typeface="Times New Roman" panose="02020603050405020304" pitchFamily="18" charset="0"/>
              </a:rPr>
              <a:t>n</a:t>
            </a:r>
            <a:r>
              <a:rPr lang="zh-CN" altLang="en-US" sz="1650" dirty="0">
                <a:latin typeface="+mn-ea"/>
                <a:cs typeface="Times New Roman" panose="02020603050405020304" pitchFamily="18" charset="0"/>
              </a:rPr>
              <a:t>就代表了检索字的数量。</a:t>
            </a:r>
            <a:endParaRPr lang="zh-CN" altLang="en-US" sz="1650" dirty="0">
              <a:latin typeface="+mn-ea"/>
              <a:cs typeface="Times New Roman" panose="02020603050405020304" pitchFamily="18" charset="0"/>
            </a:endParaRPr>
          </a:p>
          <a:p>
            <a:pPr lvl="2">
              <a:lnSpc>
                <a:spcPct val="110000"/>
              </a:lnSpc>
              <a:spcBef>
                <a:spcPts val="0"/>
              </a:spcBef>
            </a:pPr>
            <a:r>
              <a:rPr lang="zh-CN" altLang="en-US" sz="1650" dirty="0">
                <a:latin typeface="+mn-ea"/>
                <a:cs typeface="Times New Roman" panose="02020603050405020304" pitchFamily="18" charset="0"/>
              </a:rPr>
              <a:t>特征项权重</a:t>
            </a:r>
            <a:r>
              <a:rPr lang="en-US" altLang="zh-CN" sz="1650" dirty="0">
                <a:latin typeface="+mn-ea"/>
                <a:cs typeface="Times New Roman" panose="02020603050405020304" pitchFamily="18" charset="0"/>
              </a:rPr>
              <a:t>W</a:t>
            </a:r>
            <a:r>
              <a:rPr lang="en-US" altLang="zh-CN" sz="1650" baseline="-25000" dirty="0">
                <a:latin typeface="+mn-ea"/>
                <a:cs typeface="Times New Roman" panose="02020603050405020304" pitchFamily="18" charset="0"/>
              </a:rPr>
              <a:t>k</a:t>
            </a:r>
            <a:r>
              <a:rPr lang="zh-CN" altLang="en-US" sz="1650" dirty="0">
                <a:latin typeface="+mn-ea"/>
                <a:cs typeface="Times New Roman" panose="02020603050405020304" pitchFamily="18" charset="0"/>
              </a:rPr>
              <a:t>：指特征项</a:t>
            </a:r>
            <a:r>
              <a:rPr lang="en-US" altLang="zh-CN" sz="1650" dirty="0" err="1">
                <a:latin typeface="+mn-ea"/>
                <a:cs typeface="Times New Roman" panose="02020603050405020304" pitchFamily="18" charset="0"/>
              </a:rPr>
              <a:t>t</a:t>
            </a:r>
            <a:r>
              <a:rPr lang="en-US" altLang="zh-CN" sz="1650" baseline="-25000" dirty="0" err="1">
                <a:latin typeface="+mn-ea"/>
                <a:cs typeface="Times New Roman" panose="02020603050405020304" pitchFamily="18" charset="0"/>
              </a:rPr>
              <a:t>n</a:t>
            </a:r>
            <a:r>
              <a:rPr lang="zh-CN" altLang="en-US" sz="1650" dirty="0">
                <a:latin typeface="+mn-ea"/>
                <a:cs typeface="Times New Roman" panose="02020603050405020304" pitchFamily="18" charset="0"/>
              </a:rPr>
              <a:t>能够代表文档</a:t>
            </a:r>
            <a:r>
              <a:rPr lang="en-US" altLang="zh-CN" sz="1650" dirty="0">
                <a:latin typeface="+mn-ea"/>
                <a:cs typeface="Times New Roman" panose="02020603050405020304" pitchFamily="18" charset="0"/>
              </a:rPr>
              <a:t>D</a:t>
            </a:r>
            <a:r>
              <a:rPr lang="zh-CN" altLang="en-US" sz="1650" dirty="0">
                <a:latin typeface="+mn-ea"/>
                <a:cs typeface="Times New Roman" panose="02020603050405020304" pitchFamily="18" charset="0"/>
              </a:rPr>
              <a:t>能力大小，体现了特征项在文档中的重要程度。</a:t>
            </a:r>
            <a:endParaRPr lang="zh-CN" altLang="en-US" sz="1650" dirty="0">
              <a:latin typeface="+mn-ea"/>
              <a:cs typeface="Times New Roman" panose="02020603050405020304" pitchFamily="18" charset="0"/>
            </a:endParaRPr>
          </a:p>
          <a:p>
            <a:pPr lvl="2">
              <a:lnSpc>
                <a:spcPct val="110000"/>
              </a:lnSpc>
              <a:spcBef>
                <a:spcPts val="0"/>
              </a:spcBef>
            </a:pPr>
            <a:r>
              <a:rPr lang="zh-CN" altLang="en-US" sz="1650" dirty="0">
                <a:latin typeface="+mn-ea"/>
                <a:cs typeface="Times New Roman" panose="02020603050405020304" pitchFamily="18" charset="0"/>
              </a:rPr>
              <a:t>相似度</a:t>
            </a:r>
            <a:r>
              <a:rPr lang="en-US" altLang="zh-CN" sz="1650" dirty="0">
                <a:latin typeface="+mn-ea"/>
                <a:cs typeface="Times New Roman" panose="02020603050405020304" pitchFamily="18" charset="0"/>
              </a:rPr>
              <a:t>S</a:t>
            </a:r>
            <a:r>
              <a:rPr lang="zh-CN" altLang="en-US" sz="1650" dirty="0">
                <a:latin typeface="+mn-ea"/>
                <a:cs typeface="Times New Roman" panose="02020603050405020304" pitchFamily="18" charset="0"/>
              </a:rPr>
              <a:t>：指两个文档内容相关程度的大小</a:t>
            </a:r>
            <a:endParaRPr lang="en-US" altLang="zh-CN" sz="1650" dirty="0">
              <a:latin typeface="+mn-ea"/>
              <a:cs typeface="Times New Roman" panose="02020603050405020304" pitchFamily="18" charset="0"/>
            </a:endParaRPr>
          </a:p>
          <a:p>
            <a:pPr lvl="1">
              <a:lnSpc>
                <a:spcPct val="108000"/>
              </a:lnSpc>
              <a:spcBef>
                <a:spcPts val="0"/>
              </a:spcBef>
            </a:pPr>
            <a:r>
              <a:rPr lang="zh-CN" altLang="en-US" sz="1710" dirty="0">
                <a:latin typeface="+mn-ea"/>
                <a:cs typeface="Times New Roman" panose="02020603050405020304" pitchFamily="18" charset="0"/>
              </a:rPr>
              <a:t>特点：基于加权索引项</a:t>
            </a:r>
            <a:r>
              <a:rPr lang="en-US" altLang="zh-CN" sz="1710" dirty="0">
                <a:latin typeface="+mn-ea"/>
                <a:cs typeface="Times New Roman" panose="02020603050405020304" pitchFamily="18" charset="0"/>
              </a:rPr>
              <a:t>(</a:t>
            </a:r>
            <a:r>
              <a:rPr lang="zh-CN" altLang="en-US" sz="1710" dirty="0">
                <a:latin typeface="+mn-ea"/>
                <a:cs typeface="Times New Roman" panose="02020603050405020304" pitchFamily="18" charset="0"/>
              </a:rPr>
              <a:t>关键词</a:t>
            </a:r>
            <a:r>
              <a:rPr lang="en-US" altLang="zh-CN" sz="1710" dirty="0">
                <a:latin typeface="+mn-ea"/>
                <a:cs typeface="Times New Roman" panose="02020603050405020304" pitchFamily="18" charset="0"/>
              </a:rPr>
              <a:t>)</a:t>
            </a:r>
            <a:endParaRPr lang="zh-CN" altLang="en-US" sz="1710" dirty="0">
              <a:latin typeface="+mn-ea"/>
              <a:cs typeface="Times New Roman" panose="02020603050405020304" pitchFamily="18" charset="0"/>
            </a:endParaRPr>
          </a:p>
          <a:p>
            <a:pPr lvl="1" eaLnBrk="1" hangingPunct="1">
              <a:lnSpc>
                <a:spcPct val="110000"/>
              </a:lnSpc>
            </a:pPr>
            <a:r>
              <a:rPr lang="zh-CN" altLang="en-US" sz="1710" dirty="0">
                <a:latin typeface="+mn-ea"/>
                <a:cs typeface="Times New Roman" panose="02020603050405020304" pitchFamily="18" charset="0"/>
                <a:sym typeface="+mn-ea"/>
              </a:rPr>
              <a:t>问题：</a:t>
            </a:r>
            <a:endParaRPr lang="zh-CN" altLang="en-US" sz="1710" dirty="0">
              <a:latin typeface="+mn-ea"/>
              <a:cs typeface="Times New Roman" panose="02020603050405020304" pitchFamily="18" charset="0"/>
              <a:sym typeface="+mn-ea"/>
            </a:endParaRPr>
          </a:p>
          <a:p>
            <a:pPr lvl="2" eaLnBrk="1" hangingPunct="1">
              <a:lnSpc>
                <a:spcPct val="110000"/>
              </a:lnSpc>
            </a:pPr>
            <a:r>
              <a:rPr lang="zh-CN" altLang="en-US" sz="1650" dirty="0">
                <a:latin typeface="+mn-ea"/>
                <a:cs typeface="Times New Roman" panose="02020603050405020304" pitchFamily="18" charset="0"/>
                <a:sym typeface="+mn-ea"/>
              </a:rPr>
              <a:t>怎样确定文档中关键词？（索引项）</a:t>
            </a:r>
            <a:endParaRPr lang="zh-CN" altLang="en-US" sz="1650" dirty="0">
              <a:latin typeface="+mn-ea"/>
              <a:cs typeface="Times New Roman" panose="02020603050405020304" pitchFamily="18" charset="0"/>
            </a:endParaRPr>
          </a:p>
          <a:p>
            <a:pPr lvl="2" eaLnBrk="1" hangingPunct="1">
              <a:lnSpc>
                <a:spcPct val="110000"/>
              </a:lnSpc>
            </a:pPr>
            <a:r>
              <a:rPr lang="zh-CN" altLang="en-US" sz="1650" dirty="0">
                <a:latin typeface="+mn-ea"/>
                <a:cs typeface="Times New Roman" panose="02020603050405020304" pitchFamily="18" charset="0"/>
                <a:sym typeface="+mn-ea"/>
              </a:rPr>
              <a:t>怎样确定一个关键词在某个文档中或在整个文档集中的重要程度？（权重）</a:t>
            </a:r>
            <a:endParaRPr lang="zh-CN" altLang="en-US" sz="1650" dirty="0">
              <a:latin typeface="+mn-ea"/>
              <a:cs typeface="Times New Roman" panose="02020603050405020304" pitchFamily="18" charset="0"/>
            </a:endParaRPr>
          </a:p>
          <a:p>
            <a:pPr lvl="2" eaLnBrk="1" hangingPunct="1">
              <a:lnSpc>
                <a:spcPct val="110000"/>
              </a:lnSpc>
            </a:pPr>
            <a:r>
              <a:rPr lang="zh-CN" altLang="en-US" sz="1650" dirty="0">
                <a:latin typeface="+mn-ea"/>
                <a:cs typeface="Times New Roman" panose="02020603050405020304" pitchFamily="18" charset="0"/>
                <a:sym typeface="+mn-ea"/>
              </a:rPr>
              <a:t>怎样确定两个文档之间的相似度？</a:t>
            </a:r>
            <a:endParaRPr lang="zh-CN" altLang="en-US" sz="1650" dirty="0">
              <a:latin typeface="+mn-ea"/>
              <a:cs typeface="Times New Roman" panose="02020603050405020304" pitchFamily="18" charset="0"/>
            </a:endParaRPr>
          </a:p>
        </p:txBody>
      </p:sp>
      <p:sp>
        <p:nvSpPr>
          <p:cNvPr id="9" name="Rectangle 2"/>
          <p:cNvSpPr txBox="1">
            <a:spLocks noChangeArrowheads="1"/>
          </p:cNvSpPr>
          <p:nvPr>
            <p:custDataLst>
              <p:tags r:id="rId1"/>
            </p:custDataLst>
          </p:nvPr>
        </p:nvSpPr>
        <p:spPr>
          <a:xfrm>
            <a:off x="381000" y="377825"/>
            <a:ext cx="8053705" cy="70167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683260" y="1297305"/>
            <a:ext cx="8313420" cy="4878070"/>
          </a:xfrm>
        </p:spPr>
        <p:txBody>
          <a:bodyPr/>
          <a:lstStyle/>
          <a:p>
            <a:pPr eaLnBrk="1" hangingPunct="1"/>
            <a:r>
              <a:rPr lang="zh-CN" altLang="en-US" sz="2000" dirty="0"/>
              <a:t>索引项</a:t>
            </a:r>
            <a:r>
              <a:rPr lang="en-US" altLang="zh-CN" sz="2000" dirty="0"/>
              <a:t>(</a:t>
            </a:r>
            <a:r>
              <a:rPr lang="en-US" altLang="zh-TW" sz="2000" i="1" dirty="0">
                <a:solidFill>
                  <a:srgbClr val="FF0000"/>
                </a:solidFill>
              </a:rPr>
              <a:t>index terms</a:t>
            </a:r>
            <a:r>
              <a:rPr lang="en-US" altLang="zh-CN" sz="2000" dirty="0"/>
              <a:t>) o</a:t>
            </a:r>
            <a:r>
              <a:rPr lang="en-US" altLang="zh-TW" sz="2000" dirty="0"/>
              <a:t>r</a:t>
            </a:r>
            <a:r>
              <a:rPr lang="en-US" altLang="zh-CN" sz="2000" dirty="0"/>
              <a:t> </a:t>
            </a:r>
            <a:r>
              <a:rPr lang="zh-CN" altLang="en-US" sz="2000" dirty="0"/>
              <a:t>词表</a:t>
            </a:r>
            <a:r>
              <a:rPr lang="en-US" altLang="zh-TW" sz="2000" i="1" dirty="0">
                <a:solidFill>
                  <a:srgbClr val="FF0000"/>
                </a:solidFill>
              </a:rPr>
              <a:t>vocabulary</a:t>
            </a:r>
            <a:endParaRPr lang="en-US" altLang="zh-TW" sz="2000" i="1" dirty="0">
              <a:solidFill>
                <a:srgbClr val="FF0000"/>
              </a:solidFill>
            </a:endParaRPr>
          </a:p>
          <a:p>
            <a:pPr lvl="1" eaLnBrk="1" hangingPunct="1"/>
            <a:r>
              <a:rPr lang="zh-CN" altLang="en-US" sz="2000" dirty="0"/>
              <a:t>若干独立的词项被选作</a:t>
            </a:r>
            <a:endParaRPr lang="en-US" altLang="zh-TW" sz="2000" dirty="0"/>
          </a:p>
          <a:p>
            <a:pPr lvl="1" eaLnBrk="1" hangingPunct="1"/>
            <a:r>
              <a:rPr lang="zh-CN" altLang="en-US" sz="2000" dirty="0"/>
              <a:t>互相</a:t>
            </a:r>
            <a:r>
              <a:rPr lang="zh-CN" altLang="en-US" sz="2000" dirty="0">
                <a:sym typeface="+mn-ea"/>
              </a:rPr>
              <a:t>不相关 (正交) ，形成一个向量空间vector space。</a:t>
            </a:r>
            <a:endParaRPr lang="en-US" altLang="zh-TW" sz="2000" dirty="0"/>
          </a:p>
          <a:p>
            <a:pPr lvl="1" eaLnBrk="1" hangingPunct="1"/>
            <a:r>
              <a:rPr lang="zh-CN" altLang="en-US" sz="2000" dirty="0"/>
              <a:t>举例：计算机科学图书馆中的索引项应该是哪些呢</a:t>
            </a:r>
            <a:r>
              <a:rPr lang="en-US" altLang="zh-CN" sz="2000" dirty="0"/>
              <a:t>?</a:t>
            </a:r>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2" eaLnBrk="1" hangingPunct="1"/>
            <a:endParaRPr kumimoji="1" lang="en-US" altLang="zh-CN" sz="1830" dirty="0">
              <a:sym typeface="+mn-ea"/>
            </a:endParaRPr>
          </a:p>
          <a:p>
            <a:pPr lvl="2" eaLnBrk="1" hangingPunct="1"/>
            <a:r>
              <a:rPr kumimoji="1" lang="zh-CN" altLang="en-US" sz="1830" dirty="0">
                <a:sym typeface="+mn-ea"/>
              </a:rPr>
              <a:t>词项是相互关联的</a:t>
            </a:r>
            <a:endParaRPr kumimoji="1" lang="en-US" altLang="zh-CN" sz="1830" dirty="0">
              <a:sym typeface="+mn-ea"/>
            </a:endParaRPr>
          </a:p>
          <a:p>
            <a:pPr lvl="3" eaLnBrk="1" hangingPunct="1"/>
            <a:r>
              <a:rPr kumimoji="1" lang="en-US" altLang="zh-TW" sz="1630" dirty="0">
                <a:latin typeface="Arial" panose="020B0604020202020204" pitchFamily="34" charset="0"/>
                <a:sym typeface="+mn-ea"/>
              </a:rPr>
              <a:t>“</a:t>
            </a:r>
            <a:r>
              <a:rPr kumimoji="1" lang="zh-CN" altLang="en-US" sz="1630" dirty="0">
                <a:sym typeface="+mn-ea"/>
              </a:rPr>
              <a:t>计算机</a:t>
            </a:r>
            <a:r>
              <a:rPr kumimoji="1" lang="zh-TW" altLang="en-US" sz="1630" dirty="0">
                <a:latin typeface="Arial" panose="020B0604020202020204" pitchFamily="34" charset="0"/>
                <a:sym typeface="+mn-ea"/>
              </a:rPr>
              <a:t>”</a:t>
            </a:r>
            <a:r>
              <a:rPr kumimoji="1" lang="en-US" altLang="zh-TW" sz="1630" dirty="0">
                <a:sym typeface="+mn-ea"/>
              </a:rPr>
              <a:t>&lt;</a:t>
            </a:r>
            <a:r>
              <a:rPr kumimoji="1" lang="zh-CN" altLang="en-US" sz="1630" dirty="0">
                <a:latin typeface="Arial" panose="020B0604020202020204" pitchFamily="34" charset="0"/>
                <a:sym typeface="+mn-ea"/>
              </a:rPr>
              <a:t>“</a:t>
            </a:r>
            <a:r>
              <a:rPr kumimoji="1" lang="zh-CN" altLang="en-US" sz="1630" dirty="0">
                <a:sym typeface="+mn-ea"/>
              </a:rPr>
              <a:t>科学</a:t>
            </a:r>
            <a:r>
              <a:rPr kumimoji="1" lang="en-US" altLang="zh-TW" sz="1630" dirty="0">
                <a:latin typeface="Arial" panose="020B0604020202020204" pitchFamily="34" charset="0"/>
                <a:sym typeface="+mn-ea"/>
              </a:rPr>
              <a:t>”</a:t>
            </a:r>
            <a:endParaRPr kumimoji="1" lang="en-US" altLang="zh-TW" sz="1630" dirty="0">
              <a:sym typeface="+mn-ea"/>
            </a:endParaRPr>
          </a:p>
          <a:p>
            <a:pPr lvl="3" eaLnBrk="1" hangingPunct="1"/>
            <a:r>
              <a:rPr kumimoji="1" lang="en-US" altLang="zh-TW" sz="1630" dirty="0">
                <a:sym typeface="+mn-ea"/>
              </a:rPr>
              <a:t>“</a:t>
            </a:r>
            <a:r>
              <a:rPr kumimoji="1" lang="zh-CN" altLang="en-US" sz="1630" dirty="0">
                <a:sym typeface="+mn-ea"/>
              </a:rPr>
              <a:t>计算机</a:t>
            </a:r>
            <a:r>
              <a:rPr kumimoji="1" lang="en-US" altLang="zh-CN" sz="1630" dirty="0">
                <a:sym typeface="+mn-ea"/>
              </a:rPr>
              <a:t>”</a:t>
            </a:r>
            <a:r>
              <a:rPr kumimoji="1" lang="en-US" altLang="zh-TW" sz="1630" dirty="0">
                <a:sym typeface="+mn-ea"/>
              </a:rPr>
              <a:t>&lt;“</a:t>
            </a:r>
            <a:r>
              <a:rPr kumimoji="1" lang="zh-CN" altLang="en-US" sz="1630" dirty="0">
                <a:sym typeface="+mn-ea"/>
              </a:rPr>
              <a:t>商务</a:t>
            </a:r>
            <a:r>
              <a:rPr kumimoji="1" lang="zh-TW" altLang="en-US" sz="1630" dirty="0">
                <a:sym typeface="+mn-ea"/>
              </a:rPr>
              <a:t>”</a:t>
            </a:r>
            <a:endParaRPr kumimoji="1" lang="en-US" altLang="zh-TW" sz="1630" dirty="0">
              <a:sym typeface="+mn-ea"/>
            </a:endParaRPr>
          </a:p>
          <a:p>
            <a:pPr lvl="3" eaLnBrk="1" hangingPunct="1"/>
            <a:r>
              <a:rPr kumimoji="1" lang="zh-CN" altLang="en-US" sz="1630" dirty="0">
                <a:sym typeface="+mn-ea"/>
              </a:rPr>
              <a:t>需要进一步筛选</a:t>
            </a:r>
            <a:endParaRPr lang="en-US" altLang="zh-CN" sz="2000" dirty="0"/>
          </a:p>
          <a:p>
            <a:pPr lvl="1" eaLnBrk="1" hangingPunct="1"/>
            <a:endParaRPr lang="en-US" altLang="zh-CN" sz="2000" dirty="0"/>
          </a:p>
          <a:p>
            <a:pPr lvl="1" eaLnBrk="1" hangingPunct="1"/>
            <a:endParaRPr lang="zh-CN" altLang="en-US" sz="2000" dirty="0"/>
          </a:p>
        </p:txBody>
      </p:sp>
      <p:pic>
        <p:nvPicPr>
          <p:cNvPr id="6" name="图片 5"/>
          <p:cNvPicPr>
            <a:picLocks noChangeAspect="1"/>
          </p:cNvPicPr>
          <p:nvPr/>
        </p:nvPicPr>
        <p:blipFill>
          <a:blip r:embed="rId1"/>
          <a:stretch>
            <a:fillRect/>
          </a:stretch>
        </p:blipFill>
        <p:spPr>
          <a:xfrm>
            <a:off x="295509" y="2852936"/>
            <a:ext cx="8718036" cy="1682642"/>
          </a:xfrm>
          <a:prstGeom prst="rect">
            <a:avLst/>
          </a:prstGeom>
        </p:spPr>
      </p:pic>
      <p:sp>
        <p:nvSpPr>
          <p:cNvPr id="9" name="Rectangle 2"/>
          <p:cNvSpPr txBox="1">
            <a:spLocks noChangeArrowheads="1"/>
          </p:cNvSpPr>
          <p:nvPr>
            <p:custDataLst>
              <p:tags r:id="rId2"/>
            </p:custDataLst>
          </p:nvPr>
        </p:nvSpPr>
        <p:spPr>
          <a:xfrm>
            <a:off x="407035" y="377190"/>
            <a:ext cx="8027670" cy="70231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7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7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7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77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566738" y="1268760"/>
            <a:ext cx="8001000" cy="2376264"/>
          </a:xfrm>
        </p:spPr>
        <p:txBody>
          <a:bodyPr/>
          <a:lstStyle/>
          <a:p>
            <a:pPr eaLnBrk="1" hangingPunct="1">
              <a:lnSpc>
                <a:spcPct val="120000"/>
              </a:lnSpc>
              <a:spcBef>
                <a:spcPts val="0"/>
              </a:spcBef>
            </a:pPr>
            <a:r>
              <a:rPr lang="zh-CN" altLang="en-US" sz="1800" dirty="0"/>
              <a:t>文档的表示</a:t>
            </a:r>
            <a:endParaRPr lang="en-US" altLang="zh-CN" sz="1800" dirty="0"/>
          </a:p>
          <a:p>
            <a:pPr lvl="1" eaLnBrk="1" hangingPunct="1">
              <a:lnSpc>
                <a:spcPct val="120000"/>
              </a:lnSpc>
              <a:spcBef>
                <a:spcPts val="0"/>
              </a:spcBef>
            </a:pPr>
            <a:r>
              <a:rPr lang="en-US" altLang="zh-CN" sz="1600" dirty="0"/>
              <a:t>2</a:t>
            </a:r>
            <a:r>
              <a:rPr lang="zh-CN" altLang="en-US" sz="1600" dirty="0"/>
              <a:t>个索引项构成一个二维空间，一个文档可能包含</a:t>
            </a:r>
            <a:r>
              <a:rPr lang="en-US" altLang="zh-TW" sz="1600" dirty="0"/>
              <a:t>0, 1 </a:t>
            </a:r>
            <a:r>
              <a:rPr lang="zh-CN" altLang="en-US" sz="1600" dirty="0"/>
              <a:t>或</a:t>
            </a:r>
            <a:r>
              <a:rPr lang="en-US" altLang="zh-CN" sz="1600" dirty="0"/>
              <a:t>2</a:t>
            </a:r>
            <a:r>
              <a:rPr lang="zh-CN" altLang="en-US" sz="1600" dirty="0"/>
              <a:t>个索引项，</a:t>
            </a:r>
            <a:r>
              <a:rPr lang="en-US" altLang="zh-CN" sz="1600" dirty="0"/>
              <a:t> 3</a:t>
            </a:r>
            <a:r>
              <a:rPr lang="zh-CN" altLang="en-US" sz="1600" dirty="0"/>
              <a:t>个索引项构成一个三维空间，</a:t>
            </a:r>
            <a:r>
              <a:rPr lang="en-US" altLang="zh-CN" sz="1600" dirty="0"/>
              <a:t>n</a:t>
            </a:r>
            <a:r>
              <a:rPr lang="zh-CN" altLang="en-US" sz="1600" dirty="0"/>
              <a:t>个索引项构成</a:t>
            </a:r>
            <a:r>
              <a:rPr lang="en-US" altLang="zh-CN" sz="1600" dirty="0"/>
              <a:t>n</a:t>
            </a:r>
            <a:r>
              <a:rPr lang="zh-CN" altLang="en-US" sz="1600" dirty="0"/>
              <a:t>维空间。</a:t>
            </a:r>
            <a:endParaRPr lang="zh-CN" altLang="en-US" sz="1600" dirty="0"/>
          </a:p>
          <a:p>
            <a:pPr lvl="2" eaLnBrk="1" hangingPunct="1">
              <a:lnSpc>
                <a:spcPct val="120000"/>
              </a:lnSpc>
              <a:spcBef>
                <a:spcPts val="0"/>
              </a:spcBef>
            </a:pPr>
            <a:r>
              <a:rPr lang="en-US" altLang="zh-CN" sz="1600" dirty="0"/>
              <a:t>d</a:t>
            </a:r>
            <a:r>
              <a:rPr lang="en-US" altLang="zh-CN" sz="1600" baseline="-25000" dirty="0"/>
              <a:t>i</a:t>
            </a:r>
            <a:r>
              <a:rPr lang="en-US" altLang="zh-TW" sz="1600" dirty="0"/>
              <a:t> = </a:t>
            </a:r>
            <a:r>
              <a:rPr lang="en-US" altLang="zh-TW" sz="1600" dirty="0">
                <a:sym typeface="Symbol" panose="05050102010706020507" pitchFamily="18" charset="2"/>
              </a:rPr>
              <a:t></a:t>
            </a:r>
            <a:r>
              <a:rPr lang="en-US" altLang="zh-TW" sz="1600" dirty="0"/>
              <a:t> 0, 0 </a:t>
            </a:r>
            <a:r>
              <a:rPr lang="en-US" altLang="zh-TW" sz="1600" dirty="0">
                <a:sym typeface="Symbol" panose="05050102010706020507" pitchFamily="18" charset="2"/>
              </a:rPr>
              <a:t> </a:t>
            </a:r>
            <a:r>
              <a:rPr lang="en-US" altLang="zh-TW" sz="1600" dirty="0"/>
              <a:t>	(</a:t>
            </a:r>
            <a:r>
              <a:rPr lang="zh-CN" altLang="en-US" sz="1600" dirty="0"/>
              <a:t>一个索引项也不包含</a:t>
            </a:r>
            <a:r>
              <a:rPr lang="en-US" altLang="zh-TW" sz="1600" dirty="0"/>
              <a:t>)</a:t>
            </a:r>
            <a:endParaRPr lang="en-US" altLang="zh-TW" sz="1600" dirty="0"/>
          </a:p>
          <a:p>
            <a:pPr lvl="2" eaLnBrk="1" hangingPunct="1">
              <a:lnSpc>
                <a:spcPct val="120000"/>
              </a:lnSpc>
              <a:spcBef>
                <a:spcPts val="0"/>
              </a:spcBef>
            </a:pPr>
            <a:r>
              <a:rPr lang="en-US" altLang="zh-TW" sz="1600" dirty="0" err="1"/>
              <a:t>d</a:t>
            </a:r>
            <a:r>
              <a:rPr lang="en-US" altLang="zh-TW" sz="1600" baseline="-25000" dirty="0" err="1"/>
              <a:t>j</a:t>
            </a:r>
            <a:r>
              <a:rPr lang="en-US" altLang="zh-TW" sz="1600" dirty="0"/>
              <a:t> = </a:t>
            </a:r>
            <a:r>
              <a:rPr lang="en-US" altLang="zh-TW" sz="1600" dirty="0">
                <a:sym typeface="Symbol" panose="05050102010706020507" pitchFamily="18" charset="2"/>
              </a:rPr>
              <a:t></a:t>
            </a:r>
            <a:r>
              <a:rPr lang="en-US" altLang="zh-TW" sz="1600" dirty="0"/>
              <a:t> 0, 0.7 </a:t>
            </a:r>
            <a:r>
              <a:rPr lang="en-US" altLang="zh-TW" sz="1600" dirty="0">
                <a:sym typeface="Symbol" panose="05050102010706020507" pitchFamily="18" charset="2"/>
              </a:rPr>
              <a:t></a:t>
            </a:r>
            <a:r>
              <a:rPr lang="en-US" altLang="zh-TW" sz="1600" dirty="0"/>
              <a:t> 	(</a:t>
            </a:r>
            <a:r>
              <a:rPr lang="zh-CN" altLang="en-US" sz="1600" dirty="0"/>
              <a:t>包含其中一个索引项</a:t>
            </a:r>
            <a:r>
              <a:rPr lang="en-US" altLang="zh-TW" sz="1600" dirty="0"/>
              <a:t>)</a:t>
            </a:r>
            <a:endParaRPr lang="en-US" altLang="zh-TW" sz="1600" dirty="0"/>
          </a:p>
          <a:p>
            <a:pPr lvl="2" eaLnBrk="1" hangingPunct="1">
              <a:lnSpc>
                <a:spcPct val="120000"/>
              </a:lnSpc>
              <a:spcBef>
                <a:spcPts val="0"/>
              </a:spcBef>
            </a:pPr>
            <a:r>
              <a:rPr lang="en-US" altLang="zh-TW" sz="1600" dirty="0" err="1"/>
              <a:t>d</a:t>
            </a:r>
            <a:r>
              <a:rPr lang="en-US" altLang="zh-TW" sz="1600" baseline="-25000" dirty="0" err="1"/>
              <a:t>k</a:t>
            </a:r>
            <a:r>
              <a:rPr lang="en-US" altLang="zh-TW" sz="1600" dirty="0"/>
              <a:t> = </a:t>
            </a:r>
            <a:r>
              <a:rPr lang="en-US" altLang="zh-TW" sz="1600" dirty="0">
                <a:sym typeface="Symbol" panose="05050102010706020507" pitchFamily="18" charset="2"/>
              </a:rPr>
              <a:t></a:t>
            </a:r>
            <a:r>
              <a:rPr lang="en-US" altLang="zh-TW" sz="1600" dirty="0"/>
              <a:t> 1, 2 </a:t>
            </a:r>
            <a:r>
              <a:rPr lang="en-US" altLang="zh-TW" sz="1600" dirty="0">
                <a:sym typeface="Symbol" panose="05050102010706020507" pitchFamily="18" charset="2"/>
              </a:rPr>
              <a:t></a:t>
            </a:r>
            <a:r>
              <a:rPr lang="en-US" altLang="zh-TW" sz="1600" dirty="0"/>
              <a:t> 	</a:t>
            </a:r>
            <a:r>
              <a:rPr lang="en-US" altLang="zh-CN" sz="1600" dirty="0"/>
              <a:t>(</a:t>
            </a:r>
            <a:r>
              <a:rPr lang="zh-CN" altLang="en-US" sz="1600" dirty="0"/>
              <a:t>包含两个索引项</a:t>
            </a:r>
            <a:r>
              <a:rPr lang="en-US" altLang="zh-CN" sz="1600" dirty="0"/>
              <a:t>)</a:t>
            </a:r>
            <a:endParaRPr lang="en-US" altLang="zh-CN" sz="1600" dirty="0"/>
          </a:p>
          <a:p>
            <a:pPr lvl="1" eaLnBrk="1" hangingPunct="1">
              <a:lnSpc>
                <a:spcPct val="120000"/>
              </a:lnSpc>
              <a:spcBef>
                <a:spcPts val="0"/>
              </a:spcBef>
            </a:pPr>
            <a:r>
              <a:rPr lang="zh-CN" altLang="en-US" sz="1600" dirty="0"/>
              <a:t>一个查询式可以看作一个文档</a:t>
            </a:r>
            <a:endParaRPr lang="en-US" altLang="zh-TW" sz="1600" dirty="0"/>
          </a:p>
        </p:txBody>
      </p:sp>
      <p:sp>
        <p:nvSpPr>
          <p:cNvPr id="4" name="内容占位符 2"/>
          <p:cNvSpPr txBox="1"/>
          <p:nvPr/>
        </p:nvSpPr>
        <p:spPr bwMode="auto">
          <a:xfrm>
            <a:off x="552128" y="3356992"/>
            <a:ext cx="7772400" cy="144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2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a:lnSpc>
                <a:spcPct val="120000"/>
              </a:lnSpc>
              <a:spcBef>
                <a:spcPts val="0"/>
              </a:spcBef>
            </a:pPr>
            <a:r>
              <a:rPr lang="zh-CN" altLang="en-US" sz="1800" b="0" kern="0" dirty="0"/>
              <a:t>文档集的表示</a:t>
            </a:r>
            <a:endParaRPr lang="en-US" altLang="zh-CN" sz="1800" b="0" kern="0" dirty="0"/>
          </a:p>
          <a:p>
            <a:pPr lvl="1">
              <a:lnSpc>
                <a:spcPct val="120000"/>
              </a:lnSpc>
              <a:spcBef>
                <a:spcPts val="0"/>
              </a:spcBef>
            </a:pPr>
            <a:r>
              <a:rPr lang="zh-CN" altLang="en-US" sz="1600" b="0" kern="0" dirty="0"/>
              <a:t>向量空间中的</a:t>
            </a:r>
            <a:r>
              <a:rPr lang="en-US" altLang="zh-CN" sz="1600" b="0" kern="0" dirty="0"/>
              <a:t>N</a:t>
            </a:r>
            <a:r>
              <a:rPr lang="zh-CN" altLang="en-US" sz="1600" b="0" kern="0" dirty="0"/>
              <a:t>个文档可以用一个矩阵表示</a:t>
            </a:r>
            <a:endParaRPr lang="en-US" altLang="zh-TW" sz="1600" b="0" kern="0" dirty="0"/>
          </a:p>
          <a:p>
            <a:pPr lvl="1">
              <a:lnSpc>
                <a:spcPct val="120000"/>
              </a:lnSpc>
              <a:spcBef>
                <a:spcPts val="0"/>
              </a:spcBef>
            </a:pPr>
            <a:r>
              <a:rPr lang="zh-CN" altLang="en-US" sz="1600" b="0" kern="0" dirty="0"/>
              <a:t>矩阵中的一个元素对应于文档中一个词项的权重。</a:t>
            </a:r>
            <a:r>
              <a:rPr lang="zh-CN" altLang="en-US" sz="1600" b="0" kern="0" dirty="0">
                <a:latin typeface="Arial" panose="020B0604020202020204" pitchFamily="34" charset="0"/>
              </a:rPr>
              <a:t>“</a:t>
            </a:r>
            <a:r>
              <a:rPr lang="en-US" altLang="zh-CN" sz="1600" b="0" kern="0" dirty="0"/>
              <a:t>0</a:t>
            </a:r>
            <a:r>
              <a:rPr lang="en-US" altLang="zh-CN" sz="1600" b="0" kern="0" dirty="0">
                <a:latin typeface="Arial" panose="020B0604020202020204" pitchFamily="34" charset="0"/>
              </a:rPr>
              <a:t>”</a:t>
            </a:r>
            <a:r>
              <a:rPr lang="zh-CN" altLang="en-US" sz="1600" b="0" kern="0" dirty="0"/>
              <a:t>意味着该词项在文档中没有意义，或该词项不在文档中出现。</a:t>
            </a:r>
            <a:endParaRPr lang="zh-CN" altLang="en-US" sz="1600" b="0" kern="0" dirty="0"/>
          </a:p>
          <a:p>
            <a:pPr>
              <a:buFont typeface="Wingdings" panose="05000000000000000000" pitchFamily="2" charset="2"/>
              <a:buNone/>
            </a:pPr>
            <a:endParaRPr lang="zh-CN" altLang="en-US" sz="2000" b="0" kern="0" dirty="0"/>
          </a:p>
        </p:txBody>
      </p:sp>
      <p:pic>
        <p:nvPicPr>
          <p:cNvPr id="2" name="图片 1"/>
          <p:cNvPicPr>
            <a:picLocks noChangeAspect="1"/>
          </p:cNvPicPr>
          <p:nvPr/>
        </p:nvPicPr>
        <p:blipFill>
          <a:blip r:embed="rId1"/>
          <a:stretch>
            <a:fillRect/>
          </a:stretch>
        </p:blipFill>
        <p:spPr>
          <a:xfrm>
            <a:off x="2483767" y="4725144"/>
            <a:ext cx="5500295" cy="2088232"/>
          </a:xfrm>
          <a:prstGeom prst="rect">
            <a:avLst/>
          </a:prstGeom>
        </p:spPr>
      </p:pic>
      <p:sp>
        <p:nvSpPr>
          <p:cNvPr id="9" name="Rectangle 2"/>
          <p:cNvSpPr txBox="1">
            <a:spLocks noChangeArrowheads="1"/>
          </p:cNvSpPr>
          <p:nvPr>
            <p:custDataLst>
              <p:tags r:id="rId2"/>
            </p:custDataLst>
          </p:nvPr>
        </p:nvSpPr>
        <p:spPr>
          <a:xfrm>
            <a:off x="410210" y="353695"/>
            <a:ext cx="8024495" cy="72580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p:cNvSpPr>
            <a:spLocks noGrp="1"/>
          </p:cNvSpPr>
          <p:nvPr>
            <p:ph idx="4294967295"/>
          </p:nvPr>
        </p:nvSpPr>
        <p:spPr>
          <a:xfrm>
            <a:off x="265430" y="1268730"/>
            <a:ext cx="8709660" cy="5040590"/>
          </a:xfrm>
        </p:spPr>
        <p:txBody>
          <a:bodyPr/>
          <a:lstStyle/>
          <a:p>
            <a:pPr eaLnBrk="1" hangingPunct="1">
              <a:lnSpc>
                <a:spcPct val="120000"/>
              </a:lnSpc>
              <a:spcBef>
                <a:spcPts val="0"/>
              </a:spcBef>
            </a:pPr>
            <a:r>
              <a:rPr lang="zh-CN" altLang="en-US" sz="2000" b="1" dirty="0">
                <a:latin typeface="+mj-ea"/>
              </a:rPr>
              <a:t>词项的权重 </a:t>
            </a:r>
            <a:r>
              <a:rPr lang="en-US" altLang="zh-CN" sz="2000" b="1" dirty="0" err="1">
                <a:latin typeface="+mj-ea"/>
              </a:rPr>
              <a:t>tfidf</a:t>
            </a:r>
            <a:r>
              <a:rPr lang="zh-CN" altLang="en-US" sz="2000" b="1" dirty="0">
                <a:latin typeface="+mj-ea"/>
              </a:rPr>
              <a:t>计算法</a:t>
            </a:r>
            <a:endParaRPr lang="en-US" altLang="zh-CN" sz="2000" dirty="0"/>
          </a:p>
          <a:p>
            <a:pPr lvl="1" eaLnBrk="1" hangingPunct="1">
              <a:lnSpc>
                <a:spcPct val="120000"/>
              </a:lnSpc>
              <a:spcBef>
                <a:spcPts val="0"/>
              </a:spcBef>
            </a:pPr>
            <a:r>
              <a:rPr lang="en-US" altLang="zh-CN" sz="1800" dirty="0"/>
              <a:t>TF</a:t>
            </a:r>
            <a:r>
              <a:rPr lang="zh-CN" altLang="en-US" sz="1800" dirty="0"/>
              <a:t>（</a:t>
            </a:r>
            <a:r>
              <a:rPr lang="en-US" altLang="zh-CN" sz="1800" dirty="0"/>
              <a:t>Term Frequency, </a:t>
            </a:r>
            <a:r>
              <a:rPr lang="zh-CN" altLang="en-US" sz="1800" dirty="0"/>
              <a:t>词频），统计词在当前文档中的出现频率。</a:t>
            </a:r>
            <a:endParaRPr lang="en-US" altLang="zh-CN" sz="1800" dirty="0"/>
          </a:p>
          <a:p>
            <a:pPr lvl="1" eaLnBrk="1" hangingPunct="1">
              <a:lnSpc>
                <a:spcPct val="120000"/>
              </a:lnSpc>
              <a:spcBef>
                <a:spcPts val="0"/>
              </a:spcBef>
            </a:pPr>
            <a:r>
              <a:rPr lang="en-US" altLang="zh-TW" sz="1800"/>
              <a:t>IDF</a:t>
            </a:r>
            <a:r>
              <a:rPr lang="zh-CN" altLang="en-US" sz="1800" dirty="0"/>
              <a:t>（</a:t>
            </a:r>
            <a:r>
              <a:rPr lang="en-US" altLang="zh-CN" sz="1800" dirty="0"/>
              <a:t>Inverse Document Frequency</a:t>
            </a:r>
            <a:r>
              <a:rPr lang="zh-CN" altLang="en-US" sz="1800" dirty="0"/>
              <a:t>，逆向文件频率），如果包含该词的文档越少</a:t>
            </a:r>
            <a:r>
              <a:rPr lang="en-US" altLang="zh-CN" sz="1800" dirty="0"/>
              <a:t>, IDF</a:t>
            </a:r>
            <a:r>
              <a:rPr lang="zh-CN" altLang="en-US" sz="1800" dirty="0"/>
              <a:t>越大，则说明词条具有很好的类别区分能力。</a:t>
            </a:r>
            <a:endParaRPr lang="en-US" altLang="zh-CN" sz="1800" dirty="0"/>
          </a:p>
          <a:p>
            <a:pPr eaLnBrk="1" hangingPunct="1">
              <a:lnSpc>
                <a:spcPct val="120000"/>
              </a:lnSpc>
              <a:spcBef>
                <a:spcPts val="0"/>
              </a:spcBef>
            </a:pPr>
            <a:endParaRPr lang="en-US" altLang="zh-TW" sz="1800" dirty="0"/>
          </a:p>
          <a:p>
            <a:pPr eaLnBrk="1" hangingPunct="1">
              <a:lnSpc>
                <a:spcPct val="120000"/>
              </a:lnSpc>
              <a:spcBef>
                <a:spcPts val="0"/>
              </a:spcBef>
            </a:pPr>
            <a:endParaRPr lang="en-US" altLang="zh-TW" sz="1800" dirty="0"/>
          </a:p>
          <a:p>
            <a:pPr eaLnBrk="1" hangingPunct="1">
              <a:lnSpc>
                <a:spcPct val="120000"/>
              </a:lnSpc>
              <a:spcBef>
                <a:spcPts val="0"/>
              </a:spcBef>
            </a:pPr>
            <a:endParaRPr lang="en-US" altLang="zh-TW" sz="1800" dirty="0"/>
          </a:p>
          <a:p>
            <a:pPr eaLnBrk="1" hangingPunct="1">
              <a:lnSpc>
                <a:spcPct val="120000"/>
              </a:lnSpc>
              <a:spcBef>
                <a:spcPts val="0"/>
              </a:spcBef>
            </a:pPr>
            <a:endParaRPr lang="en-US" altLang="zh-TW" sz="1800" dirty="0"/>
          </a:p>
          <a:p>
            <a:pPr eaLnBrk="1" hangingPunct="1">
              <a:lnSpc>
                <a:spcPct val="120000"/>
              </a:lnSpc>
              <a:spcBef>
                <a:spcPts val="0"/>
              </a:spcBef>
            </a:pPr>
            <a:endParaRPr lang="en-US" altLang="zh-TW" sz="1800" dirty="0"/>
          </a:p>
          <a:p>
            <a:pPr eaLnBrk="1" hangingPunct="1">
              <a:lnSpc>
                <a:spcPct val="120000"/>
              </a:lnSpc>
              <a:spcBef>
                <a:spcPts val="0"/>
              </a:spcBef>
            </a:pPr>
            <a:r>
              <a:rPr lang="zh-CN" altLang="en-US" sz="1800" b="1" kern="1200" dirty="0">
                <a:latin typeface="+mj-ea"/>
                <a:sym typeface="+mn-ea"/>
              </a:rPr>
              <a:t>相似度度量</a:t>
            </a:r>
            <a:endParaRPr lang="en-US" altLang="zh-CN" sz="1800" b="1" kern="1200" dirty="0">
              <a:latin typeface="+mj-ea"/>
            </a:endParaRPr>
          </a:p>
          <a:p>
            <a:pPr eaLnBrk="1" hangingPunct="1">
              <a:lnSpc>
                <a:spcPct val="120000"/>
              </a:lnSpc>
              <a:spcBef>
                <a:spcPts val="0"/>
              </a:spcBef>
            </a:pPr>
            <a:endParaRPr lang="en-US" altLang="zh-TW" sz="1800" dirty="0"/>
          </a:p>
          <a:p>
            <a:pPr eaLnBrk="1" hangingPunct="1">
              <a:lnSpc>
                <a:spcPct val="120000"/>
              </a:lnSpc>
              <a:spcBef>
                <a:spcPts val="0"/>
              </a:spcBef>
            </a:pPr>
            <a:endParaRPr lang="zh-CN" altLang="en-US" sz="1800" dirty="0"/>
          </a:p>
          <a:p>
            <a:pPr marL="0" indent="0" eaLnBrk="1" hangingPunct="1">
              <a:lnSpc>
                <a:spcPct val="120000"/>
              </a:lnSpc>
              <a:spcBef>
                <a:spcPts val="0"/>
              </a:spcBef>
              <a:buNone/>
            </a:pPr>
            <a:endParaRPr lang="en-US" altLang="zh-TW" sz="1800" dirty="0"/>
          </a:p>
          <a:p>
            <a:pPr eaLnBrk="1" hangingPunct="1">
              <a:lnSpc>
                <a:spcPct val="120000"/>
              </a:lnSpc>
              <a:spcBef>
                <a:spcPts val="0"/>
              </a:spcBef>
            </a:pPr>
            <a:endParaRPr lang="en-US" altLang="zh-TW" sz="1800" dirty="0"/>
          </a:p>
          <a:p>
            <a:pPr eaLnBrk="1" hangingPunct="1">
              <a:lnSpc>
                <a:spcPct val="120000"/>
              </a:lnSpc>
              <a:spcBef>
                <a:spcPts val="0"/>
              </a:spcBef>
            </a:pPr>
            <a:endParaRPr lang="en-US" altLang="zh-TW" sz="1800" dirty="0"/>
          </a:p>
          <a:p>
            <a:pPr eaLnBrk="1" hangingPunct="1">
              <a:lnSpc>
                <a:spcPct val="120000"/>
              </a:lnSpc>
              <a:spcBef>
                <a:spcPts val="0"/>
              </a:spcBef>
            </a:pPr>
            <a:endParaRPr lang="en-US" altLang="zh-TW" sz="1800" dirty="0"/>
          </a:p>
          <a:p>
            <a:pPr eaLnBrk="1" hangingPunct="1">
              <a:lnSpc>
                <a:spcPct val="120000"/>
              </a:lnSpc>
              <a:spcBef>
                <a:spcPts val="0"/>
              </a:spcBef>
            </a:pPr>
            <a:endParaRPr lang="en-US" altLang="zh-TW" sz="1800" dirty="0"/>
          </a:p>
          <a:p>
            <a:pPr eaLnBrk="1" hangingPunct="1">
              <a:lnSpc>
                <a:spcPct val="120000"/>
              </a:lnSpc>
              <a:spcBef>
                <a:spcPts val="0"/>
              </a:spcBef>
            </a:pPr>
            <a:endParaRPr lang="en-US" altLang="zh-CN" sz="1800" dirty="0"/>
          </a:p>
        </p:txBody>
      </p:sp>
      <p:pic>
        <p:nvPicPr>
          <p:cNvPr id="8" name="图片 7"/>
          <p:cNvPicPr>
            <a:picLocks noChangeAspect="1"/>
          </p:cNvPicPr>
          <p:nvPr/>
        </p:nvPicPr>
        <p:blipFill rotWithShape="1">
          <a:blip r:embed="rId1"/>
          <a:srcRect l="55211" t="37854" r="35338" b="56246"/>
          <a:stretch>
            <a:fillRect/>
          </a:stretch>
        </p:blipFill>
        <p:spPr>
          <a:xfrm>
            <a:off x="1403648" y="2708920"/>
            <a:ext cx="1730066" cy="720080"/>
          </a:xfrm>
          <a:prstGeom prst="rect">
            <a:avLst/>
          </a:prstGeom>
        </p:spPr>
      </p:pic>
      <p:pic>
        <p:nvPicPr>
          <p:cNvPr id="9" name="图片 8"/>
          <p:cNvPicPr>
            <a:picLocks noChangeAspect="1"/>
          </p:cNvPicPr>
          <p:nvPr/>
        </p:nvPicPr>
        <p:blipFill rotWithShape="1">
          <a:blip r:embed="rId1"/>
          <a:srcRect l="51891" t="57395" r="31608" b="35939"/>
          <a:stretch>
            <a:fillRect/>
          </a:stretch>
        </p:blipFill>
        <p:spPr>
          <a:xfrm>
            <a:off x="4067944" y="2719108"/>
            <a:ext cx="2448272" cy="720080"/>
          </a:xfrm>
          <a:prstGeom prst="rect">
            <a:avLst/>
          </a:prstGeom>
        </p:spPr>
      </p:pic>
      <p:pic>
        <p:nvPicPr>
          <p:cNvPr id="10" name="图片 9"/>
          <p:cNvPicPr>
            <a:picLocks noChangeAspect="1"/>
          </p:cNvPicPr>
          <p:nvPr/>
        </p:nvPicPr>
        <p:blipFill rotWithShape="1">
          <a:blip r:embed="rId1"/>
          <a:srcRect l="27420" t="46668" r="36667" b="49999"/>
          <a:stretch>
            <a:fillRect/>
          </a:stretch>
        </p:blipFill>
        <p:spPr>
          <a:xfrm>
            <a:off x="759031" y="3438342"/>
            <a:ext cx="5667600" cy="350698"/>
          </a:xfrm>
          <a:prstGeom prst="rect">
            <a:avLst/>
          </a:prstGeom>
        </p:spPr>
      </p:pic>
      <p:pic>
        <p:nvPicPr>
          <p:cNvPr id="11" name="图片 10"/>
          <p:cNvPicPr>
            <a:picLocks noChangeAspect="1"/>
          </p:cNvPicPr>
          <p:nvPr/>
        </p:nvPicPr>
        <p:blipFill rotWithShape="1">
          <a:blip r:embed="rId1"/>
          <a:srcRect l="30895" t="67355" r="22158" b="29350"/>
          <a:stretch>
            <a:fillRect/>
          </a:stretch>
        </p:blipFill>
        <p:spPr>
          <a:xfrm>
            <a:off x="827583" y="3818249"/>
            <a:ext cx="7344817" cy="350698"/>
          </a:xfrm>
          <a:prstGeom prst="rect">
            <a:avLst/>
          </a:prstGeom>
        </p:spPr>
      </p:pic>
      <p:sp>
        <p:nvSpPr>
          <p:cNvPr id="3" name="Rectangle 2"/>
          <p:cNvSpPr txBox="1">
            <a:spLocks noChangeArrowheads="1"/>
          </p:cNvSpPr>
          <p:nvPr>
            <p:custDataLst>
              <p:tags r:id="rId2"/>
            </p:custDataLst>
          </p:nvPr>
        </p:nvSpPr>
        <p:spPr>
          <a:xfrm>
            <a:off x="410210" y="353695"/>
            <a:ext cx="8024495" cy="72580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pic>
        <p:nvPicPr>
          <p:cNvPr id="4" name="图片 3"/>
          <p:cNvPicPr>
            <a:picLocks noChangeAspect="1"/>
          </p:cNvPicPr>
          <p:nvPr>
            <p:custDataLst>
              <p:tags r:id="rId3"/>
            </p:custDataLst>
          </p:nvPr>
        </p:nvPicPr>
        <p:blipFill>
          <a:blip r:embed="rId4"/>
          <a:stretch>
            <a:fillRect/>
          </a:stretch>
        </p:blipFill>
        <p:spPr>
          <a:xfrm>
            <a:off x="5513705" y="4128770"/>
            <a:ext cx="3156585" cy="81661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2124075" y="4386580"/>
            <a:ext cx="4124325" cy="2151380"/>
          </a:xfrm>
          <a:prstGeom prst="rect">
            <a:avLst/>
          </a:prstGeom>
        </p:spPr>
      </p:pic>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755576" y="1268760"/>
            <a:ext cx="7329635" cy="5009353"/>
          </a:xfrm>
          <a:prstGeom prst="rect">
            <a:avLst/>
          </a:prstGeom>
        </p:spPr>
      </p:pic>
      <p:sp>
        <p:nvSpPr>
          <p:cNvPr id="9" name="Rectangle 2"/>
          <p:cNvSpPr txBox="1">
            <a:spLocks noChangeArrowheads="1"/>
          </p:cNvSpPr>
          <p:nvPr>
            <p:custDataLst>
              <p:tags r:id="rId2"/>
            </p:custDataLst>
          </p:nvPr>
        </p:nvSpPr>
        <p:spPr>
          <a:xfrm>
            <a:off x="410210" y="353695"/>
            <a:ext cx="8024495" cy="72580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05" y="1341120"/>
            <a:ext cx="7428230" cy="922020"/>
          </a:xfrm>
          <a:prstGeom prst="rect">
            <a:avLst/>
          </a:prstGeom>
          <a:noFill/>
        </p:spPr>
        <p:txBody>
          <a:bodyPr wrap="square" rtlCol="0">
            <a:spAutoFit/>
          </a:bodyPr>
          <a:lstStyle/>
          <a:p>
            <a:r>
              <a:rPr lang="zh-CN" altLang="en-US" dirty="0">
                <a:sym typeface="+mn-ea"/>
              </a:rPr>
              <a:t>概率模型</a:t>
            </a:r>
            <a:r>
              <a:rPr lang="en-US" altLang="zh-CN" dirty="0">
                <a:sym typeface="+mn-ea"/>
              </a:rPr>
              <a:t>N-gram</a:t>
            </a:r>
            <a:r>
              <a:rPr lang="zh-CN" altLang="en-US" dirty="0">
                <a:sym typeface="+mn-ea"/>
              </a:rPr>
              <a:t>：将连续出现的</a:t>
            </a:r>
            <a:r>
              <a:rPr lang="en-US" altLang="zh-CN" dirty="0">
                <a:sym typeface="+mn-ea"/>
              </a:rPr>
              <a:t>n</a:t>
            </a:r>
            <a:r>
              <a:rPr lang="zh-CN" altLang="en-US" dirty="0">
                <a:sym typeface="+mn-ea"/>
              </a:rPr>
              <a:t>个词（</a:t>
            </a:r>
            <a:r>
              <a:rPr lang="en-US" altLang="zh-CN" dirty="0" err="1">
                <a:sym typeface="+mn-ea"/>
              </a:rPr>
              <a:t>n≤N</a:t>
            </a:r>
            <a:r>
              <a:rPr lang="zh-CN" altLang="en-US" dirty="0">
                <a:sym typeface="+mn-ea"/>
              </a:rPr>
              <a:t>）组成的词组（</a:t>
            </a:r>
            <a:r>
              <a:rPr lang="en-US" altLang="zh-CN" dirty="0">
                <a:sym typeface="+mn-ea"/>
              </a:rPr>
              <a:t>N-gram</a:t>
            </a:r>
            <a:r>
              <a:rPr lang="zh-CN" altLang="en-US" dirty="0">
                <a:sym typeface="+mn-ea"/>
              </a:rPr>
              <a:t>）也作为一个单独的特征放到向量表示中去。</a:t>
            </a:r>
            <a:endParaRPr lang="zh-CN" altLang="en-US" dirty="0"/>
          </a:p>
          <a:p>
            <a:endParaRPr lang="zh-CN" altLang="en-US"/>
          </a:p>
        </p:txBody>
      </p:sp>
      <p:sp>
        <p:nvSpPr>
          <p:cNvPr id="9" name="Rectangle 2"/>
          <p:cNvSpPr txBox="1">
            <a:spLocks noChangeArrowheads="1"/>
          </p:cNvSpPr>
          <p:nvPr>
            <p:custDataLst>
              <p:tags r:id="rId1"/>
            </p:custDataLst>
          </p:nvPr>
        </p:nvSpPr>
        <p:spPr>
          <a:xfrm>
            <a:off x="410210" y="353695"/>
            <a:ext cx="8024495" cy="72580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pic>
        <p:nvPicPr>
          <p:cNvPr id="3" name="图片 2"/>
          <p:cNvPicPr>
            <a:picLocks noChangeAspect="1"/>
          </p:cNvPicPr>
          <p:nvPr>
            <p:custDataLst>
              <p:tags r:id="rId2"/>
            </p:custDataLst>
          </p:nvPr>
        </p:nvPicPr>
        <p:blipFill>
          <a:blip r:embed="rId3"/>
          <a:srcRect l="16126" t="36270" r="37920" b="28666"/>
          <a:stretch>
            <a:fillRect/>
          </a:stretch>
        </p:blipFill>
        <p:spPr>
          <a:xfrm>
            <a:off x="539115" y="2276475"/>
            <a:ext cx="7653655" cy="3893820"/>
          </a:xfrm>
          <a:prstGeom prst="rect">
            <a:avLst/>
          </a:prstGeom>
        </p:spPr>
      </p:pic>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750" y="1492885"/>
            <a:ext cx="8028305" cy="4311650"/>
          </a:xfrm>
        </p:spPr>
        <p:txBody>
          <a:bodyPr/>
          <a:lstStyle/>
          <a:p>
            <a:r>
              <a:rPr lang="en-US" altLang="zh-CN"/>
              <a:t>word2vec</a:t>
            </a:r>
            <a:r>
              <a:rPr lang="zh-CN" altLang="en-US"/>
              <a:t>模型</a:t>
            </a:r>
            <a:r>
              <a:rPr lang="en-US" altLang="zh-CN"/>
              <a:t>——</a:t>
            </a:r>
            <a:r>
              <a:rPr lang="zh-CN" altLang="en-US"/>
              <a:t>自然语言理解</a:t>
            </a:r>
            <a:r>
              <a:rPr lang="en-US" altLang="zh-CN"/>
              <a:t>NLP</a:t>
            </a:r>
            <a:endParaRPr lang="en-US" altLang="zh-CN"/>
          </a:p>
          <a:p>
            <a:pPr lvl="1"/>
            <a:r>
              <a:rPr lang="zh-CN" altLang="en-US" sz="1600"/>
              <a:t>https://zhuanlan.zhihu.com/p/161097435</a:t>
            </a:r>
            <a:endParaRPr lang="zh-CN" altLang="en-US" sz="1600"/>
          </a:p>
          <a:p>
            <a:pPr lvl="1"/>
            <a:r>
              <a:rPr lang="zh-CN" altLang="en-US" sz="1600"/>
              <a:t>http://www.cnblogs.com/stephen-goodboy/p/12574738.html</a:t>
            </a:r>
            <a:endParaRPr lang="zh-CN" altLang="en-US" sz="1600"/>
          </a:p>
        </p:txBody>
      </p:sp>
      <p:sp>
        <p:nvSpPr>
          <p:cNvPr id="4" name="灯片编号占位符 3"/>
          <p:cNvSpPr>
            <a:spLocks noGrp="1"/>
          </p:cNvSpPr>
          <p:nvPr>
            <p:ph type="sldNum" sz="quarter" idx="12"/>
          </p:nvPr>
        </p:nvSpPr>
        <p:spPr/>
        <p:txBody>
          <a:bodyPr/>
          <a:lstStyle/>
          <a:p>
            <a:pPr>
              <a:defRPr/>
            </a:pPr>
            <a:r>
              <a:rPr lang="zh-CN" altLang="en-US"/>
              <a:t>第</a:t>
            </a:r>
            <a:fld id="{6F83C59E-A256-40B9-B415-6031A5C88378}" type="slidenum">
              <a:rPr lang="en-US" altLang="zh-CN"/>
            </a:fld>
            <a:r>
              <a:rPr lang="zh-CN" altLang="en-US"/>
              <a:t>页</a:t>
            </a:r>
            <a:endParaRPr lang="en-US" altLang="zh-CN"/>
          </a:p>
        </p:txBody>
      </p:sp>
      <p:sp>
        <p:nvSpPr>
          <p:cNvPr id="9" name="Rectangle 2"/>
          <p:cNvSpPr txBox="1">
            <a:spLocks noChangeArrowheads="1"/>
          </p:cNvSpPr>
          <p:nvPr>
            <p:custDataLst>
              <p:tags r:id="rId1"/>
            </p:custDataLst>
          </p:nvPr>
        </p:nvSpPr>
        <p:spPr>
          <a:xfrm>
            <a:off x="410210" y="353695"/>
            <a:ext cx="8024495" cy="72580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文本表示</a:t>
            </a:r>
            <a:endParaRPr lang="zh-CN" altLang="en-US" sz="4000" b="1" dirty="0"/>
          </a:p>
        </p:txBody>
      </p:sp>
      <p:pic>
        <p:nvPicPr>
          <p:cNvPr id="5" name="图片 4"/>
          <p:cNvPicPr>
            <a:picLocks noChangeAspect="1"/>
          </p:cNvPicPr>
          <p:nvPr>
            <p:custDataLst>
              <p:tags r:id="rId2"/>
            </p:custDataLst>
          </p:nvPr>
        </p:nvPicPr>
        <p:blipFill>
          <a:blip r:embed="rId3"/>
          <a:stretch>
            <a:fillRect/>
          </a:stretch>
        </p:blipFill>
        <p:spPr>
          <a:xfrm>
            <a:off x="309245" y="2677795"/>
            <a:ext cx="7496175" cy="356108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4294967295"/>
          </p:nvPr>
        </p:nvSpPr>
        <p:spPr>
          <a:xfrm>
            <a:off x="522288" y="1259175"/>
            <a:ext cx="8193087" cy="4114800"/>
          </a:xfrm>
        </p:spPr>
        <p:txBody>
          <a:bodyPr/>
          <a:lstStyle/>
          <a:p>
            <a:pPr eaLnBrk="1" hangingPunct="1">
              <a:lnSpc>
                <a:spcPct val="110000"/>
              </a:lnSpc>
            </a:pPr>
            <a:r>
              <a:rPr lang="zh-CN" altLang="en-US" sz="2400" dirty="0">
                <a:ea typeface="楷体_GB2312" pitchFamily="49" charset="-122"/>
              </a:rPr>
              <a:t>分类的一般过程</a:t>
            </a:r>
            <a:endParaRPr lang="en-US" altLang="zh-CN" sz="2400" dirty="0">
              <a:ea typeface="楷体_GB2312" pitchFamily="49" charset="-122"/>
            </a:endParaRPr>
          </a:p>
          <a:p>
            <a:pPr lvl="1" eaLnBrk="1" hangingPunct="1">
              <a:lnSpc>
                <a:spcPct val="110000"/>
              </a:lnSpc>
            </a:pPr>
            <a:r>
              <a:rPr lang="zh-CN" altLang="en-US" sz="2000" dirty="0">
                <a:ea typeface="楷体_GB2312" pitchFamily="49" charset="-122"/>
              </a:rPr>
              <a:t>收集训练集和测试集，对文本进行预处理</a:t>
            </a:r>
            <a:endParaRPr lang="en-US" altLang="zh-CN" sz="2000" dirty="0">
              <a:ea typeface="楷体_GB2312" pitchFamily="49" charset="-122"/>
            </a:endParaRPr>
          </a:p>
          <a:p>
            <a:pPr lvl="2" eaLnBrk="1" hangingPunct="1">
              <a:lnSpc>
                <a:spcPct val="110000"/>
              </a:lnSpc>
            </a:pPr>
            <a:r>
              <a:rPr lang="zh-CN" altLang="en-US" sz="1700" dirty="0">
                <a:ea typeface="楷体_GB2312" pitchFamily="49" charset="-122"/>
              </a:rPr>
              <a:t>去格式转化成文本，如</a:t>
            </a:r>
            <a:r>
              <a:rPr lang="en-US" altLang="zh-CN" sz="1700" dirty="0">
                <a:ea typeface="楷体_GB2312" pitchFamily="49" charset="-122"/>
              </a:rPr>
              <a:t>html</a:t>
            </a:r>
            <a:r>
              <a:rPr lang="zh-CN" altLang="en-US" sz="1700" dirty="0">
                <a:ea typeface="楷体_GB2312" pitchFamily="49" charset="-122"/>
              </a:rPr>
              <a:t>中的</a:t>
            </a:r>
            <a:r>
              <a:rPr lang="en-US" altLang="zh-CN" sz="1700" dirty="0">
                <a:ea typeface="楷体_GB2312" pitchFamily="49" charset="-122"/>
              </a:rPr>
              <a:t>tag</a:t>
            </a:r>
            <a:r>
              <a:rPr lang="zh-CN" altLang="en-US" sz="1700" dirty="0">
                <a:ea typeface="楷体_GB2312" pitchFamily="49" charset="-122"/>
              </a:rPr>
              <a:t>标记</a:t>
            </a:r>
            <a:endParaRPr lang="en-US" altLang="zh-CN" sz="1700" dirty="0">
              <a:ea typeface="楷体_GB2312" pitchFamily="49" charset="-122"/>
            </a:endParaRPr>
          </a:p>
          <a:p>
            <a:pPr lvl="2" eaLnBrk="1" hangingPunct="1">
              <a:lnSpc>
                <a:spcPct val="110000"/>
              </a:lnSpc>
            </a:pPr>
            <a:r>
              <a:rPr lang="zh-CN" altLang="en-US" sz="1700" dirty="0">
                <a:ea typeface="楷体_GB2312" pitchFamily="49" charset="-122"/>
              </a:rPr>
              <a:t>中文分词、词性标注</a:t>
            </a:r>
            <a:endParaRPr lang="zh-CN" altLang="en-US" sz="2100" dirty="0">
              <a:ea typeface="楷体_GB2312" pitchFamily="49" charset="-122"/>
            </a:endParaRPr>
          </a:p>
          <a:p>
            <a:pPr lvl="1" eaLnBrk="1" hangingPunct="1">
              <a:lnSpc>
                <a:spcPct val="110000"/>
              </a:lnSpc>
            </a:pPr>
            <a:r>
              <a:rPr lang="zh-CN" altLang="en-US" sz="2000" dirty="0">
                <a:ea typeface="楷体_GB2312" pitchFamily="49" charset="-122"/>
              </a:rPr>
              <a:t>对文本进行特征提取</a:t>
            </a:r>
            <a:endParaRPr lang="en-US" altLang="zh-CN" sz="2000" dirty="0">
              <a:ea typeface="楷体_GB2312" pitchFamily="49" charset="-122"/>
            </a:endParaRPr>
          </a:p>
          <a:p>
            <a:pPr lvl="1" eaLnBrk="1" hangingPunct="1">
              <a:lnSpc>
                <a:spcPct val="110000"/>
              </a:lnSpc>
            </a:pPr>
            <a:r>
              <a:rPr lang="zh-CN" altLang="en-US" sz="2000" dirty="0">
                <a:ea typeface="楷体_GB2312" pitchFamily="49" charset="-122"/>
              </a:rPr>
              <a:t>分类器训练（学习）</a:t>
            </a:r>
            <a:endParaRPr lang="zh-CN" altLang="en-US" sz="2000" dirty="0">
              <a:ea typeface="楷体_GB2312" pitchFamily="49" charset="-122"/>
            </a:endParaRPr>
          </a:p>
          <a:p>
            <a:pPr lvl="1" eaLnBrk="1" hangingPunct="1">
              <a:lnSpc>
                <a:spcPct val="110000"/>
              </a:lnSpc>
            </a:pPr>
            <a:r>
              <a:rPr lang="zh-CN" altLang="en-US" sz="2000" dirty="0">
                <a:ea typeface="楷体_GB2312" pitchFamily="49" charset="-122"/>
              </a:rPr>
              <a:t>测试</a:t>
            </a:r>
            <a:endParaRPr lang="en-US" altLang="zh-CN" sz="2000" dirty="0">
              <a:ea typeface="楷体_GB2312" pitchFamily="49" charset="-122"/>
            </a:endParaRPr>
          </a:p>
          <a:p>
            <a:pPr lvl="1" eaLnBrk="1" hangingPunct="1">
              <a:lnSpc>
                <a:spcPct val="110000"/>
              </a:lnSpc>
            </a:pPr>
            <a:r>
              <a:rPr lang="zh-CN" altLang="en-US" sz="2000" dirty="0">
                <a:ea typeface="楷体_GB2312" pitchFamily="49" charset="-122"/>
              </a:rPr>
              <a:t>评价</a:t>
            </a:r>
            <a:endParaRPr lang="zh-CN" altLang="en-US" sz="2000" dirty="0">
              <a:ea typeface="楷体_GB2312" pitchFamily="49" charset="-122"/>
            </a:endParaRPr>
          </a:p>
          <a:p>
            <a:pPr lvl="2" eaLnBrk="1" hangingPunct="1">
              <a:lnSpc>
                <a:spcPct val="110000"/>
              </a:lnSpc>
            </a:pPr>
            <a:r>
              <a:rPr lang="zh-CN" altLang="en-US" sz="1700" dirty="0">
                <a:ea typeface="楷体_GB2312" pitchFamily="49" charset="-122"/>
              </a:rPr>
              <a:t>精确率、召回率、</a:t>
            </a:r>
            <a:r>
              <a:rPr lang="en-US" altLang="zh-CN" sz="1700" dirty="0">
                <a:ea typeface="楷体_GB2312" pitchFamily="49" charset="-122"/>
              </a:rPr>
              <a:t>F1</a:t>
            </a:r>
            <a:endParaRPr lang="en-US" altLang="zh-CN" sz="1700" dirty="0">
              <a:ea typeface="楷体_GB2312" pitchFamily="49" charset="-122"/>
            </a:endParaRPr>
          </a:p>
          <a:p>
            <a:pPr lvl="2" eaLnBrk="1" hangingPunct="1">
              <a:lnSpc>
                <a:spcPct val="110000"/>
              </a:lnSpc>
            </a:pPr>
            <a:r>
              <a:rPr lang="zh-CN" altLang="en-US" sz="1700" dirty="0">
                <a:ea typeface="楷体_GB2312" pitchFamily="49" charset="-122"/>
              </a:rPr>
              <a:t>宏平均，微平均</a:t>
            </a:r>
            <a:endParaRPr lang="zh-CN" altLang="en-US" sz="1700" dirty="0">
              <a:ea typeface="楷体_GB2312" pitchFamily="49" charset="-122"/>
            </a:endParaRPr>
          </a:p>
        </p:txBody>
      </p:sp>
      <p:pic>
        <p:nvPicPr>
          <p:cNvPr id="2" name="图片 1"/>
          <p:cNvPicPr>
            <a:picLocks noChangeAspect="1"/>
          </p:cNvPicPr>
          <p:nvPr/>
        </p:nvPicPr>
        <p:blipFill>
          <a:blip r:embed="rId1"/>
          <a:stretch>
            <a:fillRect/>
          </a:stretch>
        </p:blipFill>
        <p:spPr>
          <a:xfrm>
            <a:off x="2938145" y="3768725"/>
            <a:ext cx="6181725" cy="2961640"/>
          </a:xfrm>
          <a:prstGeom prst="rect">
            <a:avLst/>
          </a:prstGeom>
        </p:spPr>
      </p:pic>
      <p:sp>
        <p:nvSpPr>
          <p:cNvPr id="9" name="Rectangle 2"/>
          <p:cNvSpPr txBox="1">
            <a:spLocks noChangeArrowheads="1"/>
          </p:cNvSpPr>
          <p:nvPr>
            <p:custDataLst>
              <p:tags r:id="rId2"/>
            </p:custDataLst>
          </p:nvPr>
        </p:nvSpPr>
        <p:spPr>
          <a:xfrm>
            <a:off x="410210" y="353695"/>
            <a:ext cx="8024495" cy="72580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分类</a:t>
            </a:r>
            <a:endParaRPr lang="zh-CN" altLang="en-US" sz="4000" b="1" dirty="0"/>
          </a:p>
        </p:txBody>
      </p:sp>
      <p:sp>
        <p:nvSpPr>
          <p:cNvPr id="3" name="灯片编号占位符 2"/>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819">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819">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8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a:xfrm>
            <a:off x="457200" y="1349077"/>
            <a:ext cx="8229600" cy="5248275"/>
          </a:xfrm>
        </p:spPr>
        <p:txBody>
          <a:bodyPr/>
          <a:lstStyle/>
          <a:p>
            <a:pPr eaLnBrk="1" hangingPunct="1"/>
            <a:r>
              <a:rPr lang="zh-CN" altLang="en-US" sz="2400" b="1" u="sng" dirty="0">
                <a:latin typeface="楷体_GB2312" pitchFamily="49" charset="-122"/>
                <a:ea typeface="楷体_GB2312" pitchFamily="49" charset="-122"/>
              </a:rPr>
              <a:t>分类方法</a:t>
            </a:r>
            <a:endParaRPr lang="en-US" altLang="zh-CN" sz="2400" b="1" u="sng" dirty="0">
              <a:latin typeface="楷体_GB2312" pitchFamily="49" charset="-122"/>
              <a:ea typeface="楷体_GB2312" pitchFamily="49" charset="-122"/>
            </a:endParaRPr>
          </a:p>
          <a:p>
            <a:pPr lvl="1" eaLnBrk="1" hangingPunct="1"/>
            <a:r>
              <a:rPr lang="zh-CN" altLang="en-US" sz="2000" b="1" u="sng" dirty="0">
                <a:latin typeface="楷体_GB2312" pitchFamily="49" charset="-122"/>
                <a:ea typeface="楷体_GB2312" pitchFamily="49" charset="-122"/>
              </a:rPr>
              <a:t>贝叶斯方法</a:t>
            </a:r>
            <a:endParaRPr lang="en-US" altLang="zh-CN" sz="2000" b="1" dirty="0">
              <a:latin typeface="楷体_GB2312" pitchFamily="49" charset="-122"/>
              <a:ea typeface="楷体_GB2312" pitchFamily="49" charset="-122"/>
            </a:endParaRPr>
          </a:p>
          <a:p>
            <a:pPr lvl="1" eaLnBrk="1" hangingPunct="1"/>
            <a:r>
              <a:rPr lang="en-US" altLang="zh-CN" sz="2000" dirty="0" err="1">
                <a:latin typeface="楷体_GB2312" pitchFamily="49" charset="-122"/>
                <a:ea typeface="楷体_GB2312" pitchFamily="49" charset="-122"/>
              </a:rPr>
              <a:t>kNN</a:t>
            </a:r>
            <a:r>
              <a:rPr lang="zh-CN" altLang="en-US" sz="2000" dirty="0">
                <a:latin typeface="楷体_GB2312" pitchFamily="49" charset="-122"/>
                <a:ea typeface="楷体_GB2312" pitchFamily="49" charset="-122"/>
              </a:rPr>
              <a:t>方法</a:t>
            </a:r>
            <a:endParaRPr lang="en-US" altLang="ko-KR" sz="2000" dirty="0">
              <a:latin typeface="楷体_GB2312" pitchFamily="49" charset="-122"/>
              <a:ea typeface="楷体_GB2312" pitchFamily="49" charset="-122"/>
            </a:endParaRPr>
          </a:p>
          <a:p>
            <a:pPr lvl="1" eaLnBrk="1" hangingPunct="1"/>
            <a:r>
              <a:rPr lang="en-US" altLang="zh-CN" sz="2000" dirty="0" err="1">
                <a:latin typeface="楷体_GB2312" pitchFamily="49" charset="-122"/>
                <a:ea typeface="楷体_GB2312" pitchFamily="49" charset="-122"/>
              </a:rPr>
              <a:t>神经网络方法Neural Networks</a:t>
            </a:r>
            <a:endParaRPr lang="en-US" altLang="zh-CN" sz="2000" b="1" u="sng" dirty="0">
              <a:latin typeface="楷体_GB2312" pitchFamily="49" charset="-122"/>
              <a:ea typeface="楷体_GB2312" pitchFamily="49" charset="-122"/>
            </a:endParaRPr>
          </a:p>
          <a:p>
            <a:pPr lvl="1" eaLnBrk="1" hangingPunct="1"/>
            <a:r>
              <a:rPr lang="zh-CN" altLang="en-US" sz="2000" dirty="0">
                <a:latin typeface="楷体_GB2312" pitchFamily="49" charset="-122"/>
                <a:ea typeface="楷体_GB2312" pitchFamily="49" charset="-122"/>
              </a:rPr>
              <a:t>支持向量机</a:t>
            </a:r>
            <a:r>
              <a:rPr lang="en-US" altLang="zh-CN" sz="2000" dirty="0">
                <a:latin typeface="楷体_GB2312" pitchFamily="49" charset="-122"/>
                <a:ea typeface="楷体_GB2312" pitchFamily="49" charset="-122"/>
              </a:rPr>
              <a:t>SVM</a:t>
            </a:r>
            <a:endParaRPr lang="en-US" altLang="zh-CN" sz="2000" dirty="0">
              <a:latin typeface="楷体_GB2312" pitchFamily="49" charset="-122"/>
              <a:ea typeface="楷体_GB2312" pitchFamily="49" charset="-122"/>
            </a:endParaRPr>
          </a:p>
          <a:p>
            <a:pPr lvl="1" eaLnBrk="1" hangingPunct="1"/>
            <a:r>
              <a:rPr lang="zh-CN" altLang="en-US" sz="2000" dirty="0">
                <a:latin typeface="楷体_GB2312" pitchFamily="49" charset="-122"/>
                <a:ea typeface="楷体_GB2312" pitchFamily="49" charset="-122"/>
              </a:rPr>
              <a:t>基于投票的方法</a:t>
            </a:r>
            <a:r>
              <a:rPr lang="en-US" altLang="zh-CN" sz="2000" dirty="0">
                <a:latin typeface="楷体_GB2312" pitchFamily="49" charset="-122"/>
                <a:ea typeface="楷体_GB2312" pitchFamily="49" charset="-122"/>
              </a:rPr>
              <a:t>(voting method)</a:t>
            </a:r>
            <a:endParaRPr lang="en-US" altLang="zh-CN" sz="2000" dirty="0">
              <a:latin typeface="楷体_GB2312" pitchFamily="49" charset="-122"/>
              <a:ea typeface="楷体_GB2312" pitchFamily="49" charset="-122"/>
            </a:endParaRPr>
          </a:p>
          <a:p>
            <a:pPr lvl="1" eaLnBrk="1" hangingPunct="1"/>
            <a:r>
              <a:rPr lang="en-US" altLang="zh-CN" sz="2000" dirty="0" err="1">
                <a:latin typeface="楷体_GB2312" pitchFamily="49" charset="-122"/>
                <a:ea typeface="楷体_GB2312" pitchFamily="49" charset="-122"/>
              </a:rPr>
              <a:t>Rocchio</a:t>
            </a:r>
            <a:r>
              <a:rPr lang="zh-CN" altLang="en-US" sz="2000" dirty="0">
                <a:latin typeface="楷体_GB2312" pitchFamily="49" charset="-122"/>
                <a:ea typeface="楷体_GB2312" pitchFamily="49" charset="-122"/>
              </a:rPr>
              <a:t>方法</a:t>
            </a:r>
            <a:endParaRPr lang="zh-CN" altLang="en-US" sz="2000" dirty="0">
              <a:latin typeface="楷体_GB2312" pitchFamily="49" charset="-122"/>
              <a:ea typeface="楷体_GB2312" pitchFamily="49" charset="-122"/>
            </a:endParaRPr>
          </a:p>
          <a:p>
            <a:pPr lvl="1" eaLnBrk="1" hangingPunct="1"/>
            <a:r>
              <a:rPr lang="zh-CN" altLang="en-US" sz="2000" dirty="0">
                <a:latin typeface="楷体_GB2312" pitchFamily="49" charset="-122"/>
                <a:ea typeface="楷体_GB2312" pitchFamily="49" charset="-122"/>
              </a:rPr>
              <a:t>决策树方法</a:t>
            </a:r>
            <a:r>
              <a:rPr lang="en-US" altLang="zh-CN" sz="2000" dirty="0">
                <a:latin typeface="楷体_GB2312" pitchFamily="49" charset="-122"/>
                <a:ea typeface="楷体_GB2312" pitchFamily="49" charset="-122"/>
              </a:rPr>
              <a:t>decision tree</a:t>
            </a:r>
            <a:endParaRPr lang="en-US" altLang="zh-CN" sz="2000" dirty="0">
              <a:latin typeface="楷体_GB2312" pitchFamily="49" charset="-122"/>
              <a:ea typeface="楷体_GB2312" pitchFamily="49" charset="-122"/>
            </a:endParaRPr>
          </a:p>
          <a:p>
            <a:pPr lvl="1" eaLnBrk="1" hangingPunct="1"/>
            <a:r>
              <a:rPr lang="en-US" altLang="ko-KR" sz="2000" dirty="0">
                <a:latin typeface="楷体_GB2312" pitchFamily="49" charset="-122"/>
                <a:ea typeface="楷体_GB2312" pitchFamily="49" charset="-122"/>
              </a:rPr>
              <a:t>Decision Rule Classifier</a:t>
            </a:r>
            <a:endParaRPr lang="en-US" altLang="zh-CN" sz="2000" dirty="0">
              <a:latin typeface="楷体_GB2312" pitchFamily="49" charset="-122"/>
              <a:ea typeface="楷体_GB2312" pitchFamily="49" charset="-122"/>
            </a:endParaRPr>
          </a:p>
          <a:p>
            <a:pPr lvl="1" eaLnBrk="1" hangingPunct="1"/>
            <a:r>
              <a:rPr lang="en-US" altLang="ko-KR" sz="2000" dirty="0">
                <a:latin typeface="楷体_GB2312" pitchFamily="49" charset="-122"/>
                <a:ea typeface="楷体_GB2312" pitchFamily="49" charset="-122"/>
              </a:rPr>
              <a:t>The </a:t>
            </a:r>
            <a:r>
              <a:rPr lang="en-US" altLang="ko-KR" sz="2000" dirty="0" err="1">
                <a:latin typeface="楷体_GB2312" pitchFamily="49" charset="-122"/>
                <a:ea typeface="楷体_GB2312" pitchFamily="49" charset="-122"/>
              </a:rPr>
              <a:t>Wid</a:t>
            </a:r>
            <a:r>
              <a:rPr lang="en-US" altLang="zh-CN" sz="2000" dirty="0" err="1">
                <a:latin typeface="楷体_GB2312" pitchFamily="49" charset="-122"/>
                <a:ea typeface="楷体_GB2312" pitchFamily="49" charset="-122"/>
              </a:rPr>
              <a:t>n</a:t>
            </a:r>
            <a:r>
              <a:rPr lang="en-US" altLang="ko-KR" sz="2000" dirty="0" err="1">
                <a:latin typeface="楷体_GB2312" pitchFamily="49" charset="-122"/>
                <a:ea typeface="楷体_GB2312" pitchFamily="49" charset="-122"/>
              </a:rPr>
              <a:t>ow</a:t>
            </a:r>
            <a:r>
              <a:rPr lang="en-US" altLang="ko-KR" sz="2000" dirty="0">
                <a:latin typeface="楷体_GB2312" pitchFamily="49" charset="-122"/>
                <a:ea typeface="楷体_GB2312" pitchFamily="49" charset="-122"/>
              </a:rPr>
              <a:t>-Hoff Classifier</a:t>
            </a:r>
            <a:endParaRPr lang="zh-CN" altLang="en-US" sz="2000" dirty="0">
              <a:latin typeface="楷体_GB2312" pitchFamily="49" charset="-122"/>
              <a:ea typeface="楷体_GB2312" pitchFamily="49" charset="-122"/>
            </a:endParaRPr>
          </a:p>
          <a:p>
            <a:pPr eaLnBrk="1" hangingPunct="1"/>
            <a:endParaRPr lang="en-US" altLang="zh-CN" sz="2400" dirty="0">
              <a:latin typeface="楷体_GB2312" pitchFamily="49" charset="-122"/>
              <a:ea typeface="楷体_GB2312" pitchFamily="49" charset="-122"/>
            </a:endParaRPr>
          </a:p>
        </p:txBody>
      </p:sp>
      <p:sp>
        <p:nvSpPr>
          <p:cNvPr id="9" name="Rectangle 2"/>
          <p:cNvSpPr txBox="1">
            <a:spLocks noChangeArrowheads="1"/>
          </p:cNvSpPr>
          <p:nvPr>
            <p:custDataLst>
              <p:tags r:id="rId1"/>
            </p:custDataLst>
          </p:nvPr>
        </p:nvSpPr>
        <p:spPr>
          <a:xfrm>
            <a:off x="410210" y="353695"/>
            <a:ext cx="8024495" cy="72580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分类</a:t>
            </a:r>
            <a:endParaRPr lang="zh-CN" altLang="en-US" sz="4000"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4294967295"/>
          </p:nvPr>
        </p:nvSpPr>
        <p:spPr>
          <a:xfrm>
            <a:off x="567055" y="1197610"/>
            <a:ext cx="8176895" cy="4267200"/>
          </a:xfrm>
        </p:spPr>
        <p:txBody>
          <a:bodyPr/>
          <a:lstStyle/>
          <a:p>
            <a:pPr eaLnBrk="1" hangingPunct="1">
              <a:lnSpc>
                <a:spcPct val="150000"/>
              </a:lnSpc>
            </a:pPr>
            <a:r>
              <a:rPr lang="zh-CN" altLang="en-US" sz="2000" dirty="0">
                <a:ea typeface="楷体_GB2312" pitchFamily="49" charset="-122"/>
              </a:rPr>
              <a:t>贝叶斯分类</a:t>
            </a:r>
            <a:endParaRPr lang="en-US" altLang="zh-CN" sz="2000" dirty="0">
              <a:ea typeface="楷体_GB2312" pitchFamily="49" charset="-122"/>
            </a:endParaRPr>
          </a:p>
          <a:p>
            <a:pPr lvl="1" eaLnBrk="1" hangingPunct="1">
              <a:lnSpc>
                <a:spcPct val="150000"/>
              </a:lnSpc>
            </a:pPr>
            <a:r>
              <a:rPr lang="zh-CN" altLang="en-US" sz="1600" dirty="0">
                <a:ea typeface="楷体_GB2312" pitchFamily="49" charset="-122"/>
              </a:rPr>
              <a:t>基于概率理论的学习和分类方法</a:t>
            </a:r>
            <a:endParaRPr lang="zh-CN" altLang="en-US" sz="1600" dirty="0">
              <a:ea typeface="楷体_GB2312" pitchFamily="49" charset="-122"/>
            </a:endParaRPr>
          </a:p>
          <a:p>
            <a:pPr lvl="1" eaLnBrk="1" hangingPunct="1">
              <a:lnSpc>
                <a:spcPct val="150000"/>
              </a:lnSpc>
            </a:pPr>
            <a:r>
              <a:rPr lang="zh-CN" altLang="en-US" sz="1600" dirty="0">
                <a:ea typeface="楷体_GB2312" pitchFamily="49" charset="-122"/>
              </a:rPr>
              <a:t>贝叶斯理论在概率学习及分类中充当重要角色</a:t>
            </a:r>
            <a:endParaRPr lang="zh-CN" altLang="en-US" sz="1600" dirty="0">
              <a:ea typeface="楷体_GB2312" pitchFamily="49" charset="-122"/>
            </a:endParaRPr>
          </a:p>
          <a:p>
            <a:pPr lvl="1" eaLnBrk="1" hangingPunct="1">
              <a:lnSpc>
                <a:spcPct val="150000"/>
              </a:lnSpc>
            </a:pPr>
            <a:r>
              <a:rPr lang="zh-CN" altLang="en-US" sz="1600" dirty="0">
                <a:ea typeface="楷体_GB2312" pitchFamily="49" charset="-122"/>
              </a:rPr>
              <a:t>仅使用每类的先验概率不能对</a:t>
            </a:r>
            <a:r>
              <a:rPr lang="zh-CN" altLang="en-US" sz="1600" dirty="0">
                <a:solidFill>
                  <a:schemeClr val="folHlink"/>
                </a:solidFill>
                <a:ea typeface="楷体_GB2312" pitchFamily="49" charset="-122"/>
              </a:rPr>
              <a:t>待分的文本</a:t>
            </a:r>
            <a:r>
              <a:rPr lang="zh-CN" altLang="en-US" sz="1600" dirty="0">
                <a:ea typeface="楷体_GB2312" pitchFamily="49" charset="-122"/>
              </a:rPr>
              <a:t>提供信息</a:t>
            </a:r>
            <a:endParaRPr lang="zh-CN" altLang="en-US" sz="1600" dirty="0">
              <a:ea typeface="楷体_GB2312" pitchFamily="49" charset="-122"/>
            </a:endParaRPr>
          </a:p>
          <a:p>
            <a:pPr lvl="1" eaLnBrk="1" hangingPunct="1">
              <a:lnSpc>
                <a:spcPct val="150000"/>
              </a:lnSpc>
            </a:pPr>
            <a:r>
              <a:rPr lang="zh-CN" altLang="en-US" sz="1600" dirty="0">
                <a:ea typeface="楷体_GB2312" pitchFamily="49" charset="-122"/>
              </a:rPr>
              <a:t>分类是根据给定样本描述的可能的类别基础上产生的后验概率分布</a:t>
            </a:r>
            <a:endParaRPr lang="zh-CN" altLang="en-US" sz="1600" dirty="0">
              <a:ea typeface="楷体_GB2312" pitchFamily="49" charset="-122"/>
            </a:endParaRPr>
          </a:p>
          <a:p>
            <a:pPr eaLnBrk="1" hangingPunct="1"/>
            <a:endParaRPr lang="zh-CN" altLang="en-US" dirty="0"/>
          </a:p>
          <a:p>
            <a:pPr eaLnBrk="1" hangingPunct="1"/>
            <a:endParaRPr lang="zh-CN" altLang="en-US" dirty="0"/>
          </a:p>
          <a:p>
            <a:pPr eaLnBrk="1" hangingPunct="1"/>
            <a:endParaRPr lang="en-US" altLang="zh-CN" dirty="0"/>
          </a:p>
        </p:txBody>
      </p:sp>
      <p:pic>
        <p:nvPicPr>
          <p:cNvPr id="2" name="图片 1"/>
          <p:cNvPicPr>
            <a:picLocks noChangeAspect="1"/>
          </p:cNvPicPr>
          <p:nvPr/>
        </p:nvPicPr>
        <p:blipFill>
          <a:blip r:embed="rId1"/>
          <a:stretch>
            <a:fillRect/>
          </a:stretch>
        </p:blipFill>
        <p:spPr>
          <a:xfrm>
            <a:off x="2051720" y="3494272"/>
            <a:ext cx="5040595" cy="2887056"/>
          </a:xfrm>
          <a:prstGeom prst="rect">
            <a:avLst/>
          </a:prstGeom>
        </p:spPr>
      </p:pic>
      <p:sp>
        <p:nvSpPr>
          <p:cNvPr id="9" name="Rectangle 2"/>
          <p:cNvSpPr txBox="1">
            <a:spLocks noChangeArrowheads="1"/>
          </p:cNvSpPr>
          <p:nvPr>
            <p:custDataLst>
              <p:tags r:id="rId2"/>
            </p:custDataLst>
          </p:nvPr>
        </p:nvSpPr>
        <p:spPr>
          <a:xfrm>
            <a:off x="410210" y="353695"/>
            <a:ext cx="8024495" cy="72580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分类</a:t>
            </a:r>
            <a:endParaRPr lang="zh-CN" altLang="en-US" sz="4000" b="1" dirty="0"/>
          </a:p>
        </p:txBody>
      </p:sp>
      <p:sp>
        <p:nvSpPr>
          <p:cNvPr id="3" name="灯片编号占位符 2"/>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139190" y="5056505"/>
            <a:ext cx="2499995" cy="1633220"/>
          </a:xfrm>
          <a:prstGeom prst="rect">
            <a:avLst/>
          </a:prstGeom>
        </p:spPr>
      </p:pic>
      <p:sp>
        <p:nvSpPr>
          <p:cNvPr id="6" name="内容占位符 2"/>
          <p:cNvSpPr>
            <a:spLocks noGrp="1"/>
          </p:cNvSpPr>
          <p:nvPr>
            <p:ph idx="1"/>
          </p:nvPr>
        </p:nvSpPr>
        <p:spPr>
          <a:xfrm>
            <a:off x="567055" y="1322070"/>
            <a:ext cx="8001000" cy="4935220"/>
          </a:xfrm>
        </p:spPr>
        <p:txBody>
          <a:bodyPr/>
          <a:lstStyle/>
          <a:p>
            <a:pPr lvl="0"/>
            <a:r>
              <a:rPr lang="zh-CN" altLang="en-US" sz="2000" dirty="0"/>
              <a:t>安全域与广义隔离</a:t>
            </a:r>
            <a:endParaRPr lang="zh-CN" altLang="en-US" sz="2000" dirty="0"/>
          </a:p>
          <a:p>
            <a:pPr lvl="1"/>
            <a:r>
              <a:rPr lang="zh-CN" altLang="en-US" sz="1800" dirty="0">
                <a:latin typeface="Arial" panose="020B0604020202020204" pitchFamily="34" charset="0"/>
                <a:cs typeface="+mn-ea"/>
                <a:sym typeface="+mn-ea"/>
              </a:rPr>
              <a:t>安全策略上具有共性的网络互联而成的整体，叫做一个安全域</a:t>
            </a:r>
            <a:r>
              <a:rPr lang="zh-CN" altLang="en-US" sz="1800" dirty="0"/>
              <a:t> </a:t>
            </a:r>
            <a:endParaRPr lang="zh-CN" altLang="en-US" sz="1800" dirty="0"/>
          </a:p>
          <a:p>
            <a:pPr lvl="1"/>
            <a:r>
              <a:rPr lang="zh-CN" altLang="en-US" sz="1800" dirty="0">
                <a:latin typeface="Arial" panose="020B0604020202020204" pitchFamily="34" charset="0"/>
                <a:sym typeface="+mn-ea"/>
              </a:rPr>
              <a:t>不同的安全域之间，在安全策略上有所不同，需要一种技术措施来加以维持</a:t>
            </a:r>
            <a:endParaRPr lang="zh-CN" altLang="en-US" sz="1800" dirty="0">
              <a:latin typeface="Arial" panose="020B0604020202020204" pitchFamily="34" charset="0"/>
              <a:sym typeface="+mn-ea"/>
            </a:endParaRPr>
          </a:p>
          <a:p>
            <a:pPr lvl="1"/>
            <a:r>
              <a:rPr lang="zh-CN" altLang="en-US" sz="1800" dirty="0">
                <a:latin typeface="Arial" panose="020B0604020202020204" pitchFamily="34" charset="0"/>
                <a:sym typeface="+mn-ea"/>
              </a:rPr>
              <a:t>这种维持不同安全域之间不同安全策略“压差”的技术措施，称为广义的“隔离”</a:t>
            </a:r>
            <a:r>
              <a:rPr lang="zh-CN" altLang="en-US" sz="1800" dirty="0"/>
              <a:t>。</a:t>
            </a:r>
            <a:endParaRPr lang="zh-CN" altLang="en-US" sz="1800" dirty="0"/>
          </a:p>
          <a:p>
            <a:pPr marL="342900" lvl="0" indent="-342900" eaLnBrk="0" hangingPunct="0">
              <a:lnSpc>
                <a:spcPct val="120000"/>
              </a:lnSpc>
              <a:spcBef>
                <a:spcPct val="20000"/>
              </a:spcBef>
              <a:buFont typeface="Wingdings" panose="05000000000000000000" pitchFamily="2" charset="2"/>
              <a:buChar char="q"/>
            </a:pPr>
            <a:r>
              <a:rPr lang="zh-CN" altLang="en-US" sz="2000" dirty="0"/>
              <a:t>隔离的等级</a:t>
            </a:r>
            <a:endParaRPr lang="zh-CN" altLang="en-US" sz="2000" dirty="0"/>
          </a:p>
          <a:p>
            <a:pPr lvl="1" algn="l" eaLnBrk="0" hangingPunct="0">
              <a:lnSpc>
                <a:spcPct val="100000"/>
              </a:lnSpc>
              <a:spcBef>
                <a:spcPct val="20000"/>
              </a:spcBef>
              <a:buSzTx/>
              <a:buFont typeface="Wingdings" panose="05000000000000000000" pitchFamily="2" charset="2"/>
            </a:pPr>
            <a:r>
              <a:rPr lang="zh-CN" altLang="en-US" sz="1800" dirty="0">
                <a:latin typeface="Arial" panose="020B0604020202020204" pitchFamily="34" charset="0"/>
                <a:cs typeface="+mn-ea"/>
                <a:sym typeface="+mn-ea"/>
              </a:rPr>
              <a:t>A（不设防连接）：网络之间存在不受控的即时连接</a:t>
            </a:r>
            <a:endParaRPr lang="zh-CN" altLang="en-US" sz="1800" b="0" dirty="0">
              <a:latin typeface="Arial" panose="020B0604020202020204" pitchFamily="34" charset="0"/>
              <a:cs typeface="+mn-ea"/>
            </a:endParaRPr>
          </a:p>
          <a:p>
            <a:pPr lvl="1" algn="l" eaLnBrk="0" hangingPunct="0">
              <a:lnSpc>
                <a:spcPct val="100000"/>
              </a:lnSpc>
              <a:spcBef>
                <a:spcPct val="20000"/>
              </a:spcBef>
              <a:buSzTx/>
              <a:buFont typeface="Wingdings" panose="05000000000000000000" pitchFamily="2" charset="2"/>
            </a:pPr>
            <a:r>
              <a:rPr lang="zh-CN" altLang="en-US" sz="1800" dirty="0">
                <a:latin typeface="Arial" panose="020B0604020202020204" pitchFamily="34" charset="0"/>
                <a:cs typeface="+mn-ea"/>
                <a:sym typeface="+mn-ea"/>
              </a:rPr>
              <a:t>B（设防连接）：网络之间存在受控的即时连接</a:t>
            </a:r>
            <a:endParaRPr lang="zh-CN" altLang="en-US" sz="1800" b="0" dirty="0">
              <a:latin typeface="Arial" panose="020B0604020202020204" pitchFamily="34" charset="0"/>
              <a:cs typeface="+mn-ea"/>
            </a:endParaRPr>
          </a:p>
          <a:p>
            <a:pPr lvl="1" algn="l" eaLnBrk="0" hangingPunct="0">
              <a:lnSpc>
                <a:spcPct val="100000"/>
              </a:lnSpc>
              <a:spcBef>
                <a:spcPct val="20000"/>
              </a:spcBef>
              <a:buSzTx/>
              <a:buFont typeface="Wingdings" panose="05000000000000000000" pitchFamily="2" charset="2"/>
            </a:pPr>
            <a:r>
              <a:rPr lang="zh-CN" altLang="en-US" sz="1800" dirty="0">
                <a:latin typeface="Arial" panose="020B0604020202020204" pitchFamily="34" charset="0"/>
                <a:cs typeface="+mn-ea"/>
                <a:sym typeface="+mn-ea"/>
              </a:rPr>
              <a:t>C（逻辑隔离）：网络之间存在受控的延时数据交换</a:t>
            </a:r>
            <a:endParaRPr lang="zh-CN" altLang="en-US" sz="1800" b="0" dirty="0">
              <a:latin typeface="Arial" panose="020B0604020202020204" pitchFamily="34" charset="0"/>
              <a:cs typeface="+mn-ea"/>
            </a:endParaRPr>
          </a:p>
          <a:p>
            <a:pPr lvl="1" algn="l" eaLnBrk="0" hangingPunct="0">
              <a:lnSpc>
                <a:spcPct val="100000"/>
              </a:lnSpc>
              <a:spcBef>
                <a:spcPct val="20000"/>
              </a:spcBef>
              <a:buSzTx/>
              <a:buFont typeface="Wingdings" panose="05000000000000000000" pitchFamily="2" charset="2"/>
            </a:pPr>
            <a:r>
              <a:rPr lang="zh-CN" altLang="en-US" sz="1800" dirty="0">
                <a:latin typeface="Arial" panose="020B0604020202020204" pitchFamily="34" charset="0"/>
                <a:cs typeface="+mn-ea"/>
                <a:sym typeface="+mn-ea"/>
              </a:rPr>
              <a:t>D（物理隔离）：网络之间不存在任何数据交换</a:t>
            </a:r>
            <a:endParaRPr lang="zh-CN" altLang="en-US" sz="1800" b="0" dirty="0">
              <a:latin typeface="Arial" panose="020B0604020202020204" pitchFamily="34" charset="0"/>
              <a:cs typeface="+mn-ea"/>
            </a:endParaRPr>
          </a:p>
          <a:p>
            <a:pPr marL="0" lvl="0" indent="0" eaLnBrk="0" hangingPunct="0">
              <a:lnSpc>
                <a:spcPct val="120000"/>
              </a:lnSpc>
              <a:spcBef>
                <a:spcPct val="20000"/>
              </a:spcBef>
              <a:buFont typeface="Wingdings" panose="05000000000000000000" pitchFamily="2" charset="2"/>
              <a:buNone/>
            </a:pPr>
            <a:endParaRPr lang="zh-CN" altLang="en-US" sz="2000" dirty="0"/>
          </a:p>
        </p:txBody>
      </p:sp>
      <p:sp>
        <p:nvSpPr>
          <p:cNvPr id="8" name="标题 1"/>
          <p:cNvSpPr>
            <a:spLocks noGrp="1"/>
          </p:cNvSpPr>
          <p:nvPr>
            <p:ph type="title"/>
          </p:nvPr>
        </p:nvSpPr>
        <p:spPr>
          <a:xfrm>
            <a:off x="574675" y="304801"/>
            <a:ext cx="8001000" cy="891952"/>
          </a:xfrm>
        </p:spPr>
        <p:txBody>
          <a:bodyPr/>
          <a:lstStyle/>
          <a:p>
            <a:r>
              <a:rPr lang="en-US" altLang="zh-CN" dirty="0" err="1"/>
              <a:t>7</a:t>
            </a:r>
            <a:r>
              <a:rPr lang="en-US" altLang="zh-CN" dirty="0" err="1" smtClean="0"/>
              <a:t>.1</a:t>
            </a:r>
            <a:r>
              <a:rPr lang="en-US" altLang="zh-CN" dirty="0" err="1"/>
              <a:t>网络内容监管</a:t>
            </a:r>
            <a:r>
              <a:rPr lang="en-US" altLang="zh-CN" dirty="0"/>
              <a:t>-</a:t>
            </a:r>
            <a:r>
              <a:rPr lang="zh-CN" altLang="en-US" dirty="0"/>
              <a:t>内容阻断</a:t>
            </a:r>
            <a:endParaRPr lang="zh-CN" altLang="en-US"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sz="half" idx="4294967295"/>
          </p:nvPr>
        </p:nvSpPr>
        <p:spPr>
          <a:xfrm>
            <a:off x="324485" y="1293178"/>
            <a:ext cx="8064500" cy="3571875"/>
          </a:xfrm>
        </p:spPr>
        <p:txBody>
          <a:bodyPr/>
          <a:lstStyle/>
          <a:p>
            <a:pPr eaLnBrk="1" hangingPunct="1"/>
            <a:r>
              <a:rPr lang="zh-CN" altLang="en-US" sz="2000" dirty="0">
                <a:ea typeface="楷体_GB2312" pitchFamily="49" charset="-122"/>
              </a:rPr>
              <a:t>贝叶斯分类</a:t>
            </a:r>
            <a:endParaRPr lang="en-US" altLang="zh-CN" sz="2000" dirty="0">
              <a:ea typeface="楷体_GB2312" pitchFamily="49" charset="-122"/>
            </a:endParaRPr>
          </a:p>
          <a:p>
            <a:pPr lvl="1" eaLnBrk="1" hangingPunct="1"/>
            <a:r>
              <a:rPr lang="zh-CN" altLang="en-US" sz="1600" dirty="0">
                <a:ea typeface="楷体_GB2312" pitchFamily="49" charset="-122"/>
              </a:rPr>
              <a:t>设各个类别的集合为 </a:t>
            </a:r>
            <a:r>
              <a:rPr lang="en-US" altLang="zh-CN" sz="1600" dirty="0">
                <a:ea typeface="楷体_GB2312" pitchFamily="49" charset="-122"/>
                <a:sym typeface="Symbol" panose="05050102010706020507" pitchFamily="18" charset="2"/>
              </a:rPr>
              <a:t>{</a:t>
            </a:r>
            <a:r>
              <a:rPr lang="en-US" altLang="zh-CN" sz="1600" i="1" dirty="0">
                <a:ea typeface="楷体_GB2312" pitchFamily="49" charset="-122"/>
                <a:sym typeface="Symbol" panose="05050102010706020507" pitchFamily="18" charset="2"/>
              </a:rPr>
              <a:t>c</a:t>
            </a:r>
            <a:r>
              <a:rPr lang="en-US" altLang="zh-CN" sz="1600" baseline="-25000" dirty="0">
                <a:ea typeface="楷体_GB2312" pitchFamily="49" charset="-122"/>
                <a:sym typeface="Symbol" panose="05050102010706020507" pitchFamily="18" charset="2"/>
              </a:rPr>
              <a:t>1</a:t>
            </a:r>
            <a:r>
              <a:rPr lang="en-US" altLang="zh-CN" sz="1600" dirty="0">
                <a:ea typeface="楷体_GB2312" pitchFamily="49" charset="-122"/>
                <a:sym typeface="Symbol" panose="05050102010706020507" pitchFamily="18" charset="2"/>
              </a:rPr>
              <a:t>, </a:t>
            </a:r>
            <a:r>
              <a:rPr lang="en-US" altLang="zh-CN" sz="1600" i="1" dirty="0">
                <a:ea typeface="楷体_GB2312" pitchFamily="49" charset="-122"/>
                <a:sym typeface="Symbol" panose="05050102010706020507" pitchFamily="18" charset="2"/>
              </a:rPr>
              <a:t>c</a:t>
            </a:r>
            <a:r>
              <a:rPr lang="en-US" altLang="zh-CN" sz="1600" baseline="-25000" dirty="0">
                <a:ea typeface="楷体_GB2312" pitchFamily="49" charset="-122"/>
                <a:sym typeface="Symbol" panose="05050102010706020507" pitchFamily="18" charset="2"/>
              </a:rPr>
              <a:t>2</a:t>
            </a:r>
            <a:r>
              <a:rPr lang="en-US" altLang="zh-CN" sz="1600" dirty="0">
                <a:ea typeface="楷体_GB2312" pitchFamily="49" charset="-122"/>
                <a:sym typeface="Symbol" panose="05050102010706020507" pitchFamily="18" charset="2"/>
              </a:rPr>
              <a:t>,</a:t>
            </a:r>
            <a:r>
              <a:rPr lang="en-US" altLang="zh-CN" sz="1600" dirty="0">
                <a:latin typeface="Times New Roman" panose="02020603050405020304" pitchFamily="18" charset="0"/>
                <a:ea typeface="楷体_GB2312" pitchFamily="49" charset="-122"/>
                <a:sym typeface="Symbol" panose="05050102010706020507" pitchFamily="18" charset="2"/>
              </a:rPr>
              <a:t>…</a:t>
            </a:r>
            <a:r>
              <a:rPr lang="en-US" altLang="zh-CN" sz="1600" i="1" dirty="0" err="1">
                <a:ea typeface="楷体_GB2312" pitchFamily="49" charset="-122"/>
                <a:sym typeface="Symbol" panose="05050102010706020507" pitchFamily="18" charset="2"/>
              </a:rPr>
              <a:t>c</a:t>
            </a:r>
            <a:r>
              <a:rPr lang="en-US" altLang="zh-CN" sz="1600" baseline="-25000" dirty="0" err="1">
                <a:ea typeface="楷体_GB2312" pitchFamily="49" charset="-122"/>
                <a:sym typeface="Symbol" panose="05050102010706020507" pitchFamily="18" charset="2"/>
              </a:rPr>
              <a:t>n</a:t>
            </a:r>
            <a:r>
              <a:rPr lang="en-US" altLang="zh-CN" sz="1600" dirty="0">
                <a:ea typeface="楷体_GB2312" pitchFamily="49" charset="-122"/>
                <a:sym typeface="Symbol" panose="05050102010706020507" pitchFamily="18" charset="2"/>
              </a:rPr>
              <a:t>}</a:t>
            </a:r>
            <a:endParaRPr lang="en-US" altLang="zh-CN" sz="1600" dirty="0">
              <a:ea typeface="楷体_GB2312" pitchFamily="49" charset="-122"/>
              <a:sym typeface="Symbol" panose="05050102010706020507" pitchFamily="18" charset="2"/>
            </a:endParaRPr>
          </a:p>
          <a:p>
            <a:pPr lvl="1" eaLnBrk="1" hangingPunct="1"/>
            <a:r>
              <a:rPr lang="zh-CN" altLang="en-US" sz="1600" dirty="0">
                <a:ea typeface="楷体_GB2312" pitchFamily="49" charset="-122"/>
                <a:sym typeface="Symbol" panose="05050102010706020507" pitchFamily="18" charset="2"/>
              </a:rPr>
              <a:t>设</a:t>
            </a:r>
            <a:r>
              <a:rPr lang="en-US" altLang="zh-CN" sz="1600" dirty="0">
                <a:ea typeface="楷体_GB2312" pitchFamily="49" charset="-122"/>
                <a:sym typeface="Symbol" panose="05050102010706020507" pitchFamily="18" charset="2"/>
              </a:rPr>
              <a:t>E</a:t>
            </a:r>
            <a:r>
              <a:rPr lang="zh-CN" altLang="en-US" sz="1600" dirty="0">
                <a:ea typeface="楷体_GB2312" pitchFamily="49" charset="-122"/>
                <a:sym typeface="Symbol" panose="05050102010706020507" pitchFamily="18" charset="2"/>
              </a:rPr>
              <a:t>为某个文本实例的描述，确定</a:t>
            </a:r>
            <a:r>
              <a:rPr lang="en-US" altLang="zh-CN" sz="1600" dirty="0">
                <a:ea typeface="楷体_GB2312" pitchFamily="49" charset="-122"/>
                <a:sym typeface="Symbol" panose="05050102010706020507" pitchFamily="18" charset="2"/>
              </a:rPr>
              <a:t>E</a:t>
            </a:r>
            <a:r>
              <a:rPr lang="zh-CN" altLang="en-US" sz="1600" dirty="0">
                <a:ea typeface="楷体_GB2312" pitchFamily="49" charset="-122"/>
                <a:sym typeface="Symbol" panose="05050102010706020507" pitchFamily="18" charset="2"/>
              </a:rPr>
              <a:t>的类别</a:t>
            </a:r>
            <a:endParaRPr lang="zh-CN" altLang="en-US" sz="1600" i="1" dirty="0">
              <a:ea typeface="楷体_GB2312" pitchFamily="49" charset="-122"/>
              <a:sym typeface="Symbol" panose="05050102010706020507" pitchFamily="18" charset="2"/>
            </a:endParaRPr>
          </a:p>
          <a:p>
            <a:pPr lvl="2" eaLnBrk="1" hangingPunct="1"/>
            <a:r>
              <a:rPr lang="zh-CN" altLang="en-US" sz="1800" dirty="0">
                <a:latin typeface="Times New Roman" panose="02020603050405020304" pitchFamily="18" charset="0"/>
                <a:cs typeface="Times New Roman" panose="02020603050405020304" pitchFamily="18" charset="0"/>
              </a:rPr>
              <a:t>需要知道</a:t>
            </a:r>
            <a:r>
              <a:rPr lang="en-US" altLang="zh-CN"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lvl="3" eaLnBrk="1" hangingPunct="1"/>
            <a:r>
              <a:rPr lang="zh-CN" altLang="en-US" sz="1800" dirty="0">
                <a:latin typeface="Times New Roman" panose="02020603050405020304" pitchFamily="18" charset="0"/>
                <a:cs typeface="Times New Roman" panose="02020603050405020304" pitchFamily="18" charset="0"/>
              </a:rPr>
              <a:t>先验概率</a:t>
            </a:r>
            <a:r>
              <a:rPr lang="en-US" altLang="zh-CN" sz="1800" dirty="0">
                <a:latin typeface="Times New Roman" panose="02020603050405020304" pitchFamily="18" charset="0"/>
                <a:cs typeface="Times New Roman" panose="02020603050405020304" pitchFamily="18" charset="0"/>
              </a:rPr>
              <a:t>: P(</a:t>
            </a:r>
            <a:r>
              <a:rPr lang="en-US" altLang="zh-CN" sz="1800" i="1" dirty="0">
                <a:latin typeface="Times New Roman" panose="02020603050405020304" pitchFamily="18" charset="0"/>
                <a:cs typeface="Times New Roman" panose="02020603050405020304" pitchFamily="18" charset="0"/>
              </a:rPr>
              <a:t>c</a:t>
            </a:r>
            <a:r>
              <a:rPr lang="en-US" altLang="zh-CN" sz="1800" i="1" baseline="-25000" dirty="0">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a:t>
            </a:r>
            <a:endParaRPr lang="en-US" altLang="zh-CN" sz="1800" dirty="0">
              <a:latin typeface="Times New Roman" panose="02020603050405020304" pitchFamily="18" charset="0"/>
              <a:cs typeface="Times New Roman" panose="02020603050405020304" pitchFamily="18" charset="0"/>
            </a:endParaRPr>
          </a:p>
          <a:p>
            <a:pPr lvl="3" eaLnBrk="1" hangingPunct="1"/>
            <a:r>
              <a:rPr lang="zh-CN" altLang="en-US" sz="1800" dirty="0">
                <a:latin typeface="Times New Roman" panose="02020603050405020304" pitchFamily="18" charset="0"/>
                <a:cs typeface="Times New Roman" panose="02020603050405020304" pitchFamily="18" charset="0"/>
              </a:rPr>
              <a:t>条件概率</a:t>
            </a:r>
            <a:r>
              <a:rPr lang="en-US" altLang="zh-CN" sz="1800" dirty="0">
                <a:latin typeface="Times New Roman" panose="02020603050405020304" pitchFamily="18" charset="0"/>
                <a:cs typeface="Times New Roman" panose="02020603050405020304" pitchFamily="18" charset="0"/>
              </a:rPr>
              <a:t>: P(</a:t>
            </a:r>
            <a:r>
              <a:rPr lang="en-US" altLang="zh-CN" sz="1800" i="1" dirty="0">
                <a:latin typeface="Times New Roman" panose="02020603050405020304" pitchFamily="18" charset="0"/>
                <a:cs typeface="Times New Roman" panose="02020603050405020304" pitchFamily="18" charset="0"/>
              </a:rPr>
              <a:t>E </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c</a:t>
            </a:r>
            <a:r>
              <a:rPr lang="en-US" altLang="zh-CN" sz="1800" i="1" baseline="-25000" dirty="0">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lvl="2" eaLnBrk="1" hangingPunct="1"/>
            <a:r>
              <a:rPr lang="en-US" altLang="zh-CN" sz="1800" dirty="0">
                <a:latin typeface="Times New Roman" panose="02020603050405020304" pitchFamily="18" charset="0"/>
                <a:cs typeface="Times New Roman" panose="02020603050405020304" pitchFamily="18" charset="0"/>
              </a:rPr>
              <a:t>P(</a:t>
            </a:r>
            <a:r>
              <a:rPr lang="en-US" altLang="zh-CN" sz="1800" i="1" dirty="0">
                <a:latin typeface="Times New Roman" panose="02020603050405020304" pitchFamily="18" charset="0"/>
                <a:cs typeface="Times New Roman" panose="02020603050405020304" pitchFamily="18" charset="0"/>
              </a:rPr>
              <a:t>c</a:t>
            </a:r>
            <a:r>
              <a:rPr lang="en-US" altLang="zh-CN" sz="1800" i="1" baseline="-25000" dirty="0">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容易从数据中获得</a:t>
            </a:r>
            <a:endParaRPr lang="zh-CN" altLang="en-US" sz="1800" dirty="0">
              <a:latin typeface="Times New Roman" panose="02020603050405020304" pitchFamily="18" charset="0"/>
              <a:cs typeface="Times New Roman" panose="02020603050405020304" pitchFamily="18" charset="0"/>
            </a:endParaRPr>
          </a:p>
          <a:p>
            <a:pPr lvl="3" eaLnBrk="1" hangingPunct="1"/>
            <a:r>
              <a:rPr lang="zh-CN" altLang="en-US" sz="1800" dirty="0">
                <a:latin typeface="Times New Roman" panose="02020603050405020304" pitchFamily="18" charset="0"/>
                <a:cs typeface="Times New Roman" panose="02020603050405020304" pitchFamily="18" charset="0"/>
              </a:rPr>
              <a:t>如果文档集合</a:t>
            </a:r>
            <a:r>
              <a:rPr lang="en-US" altLang="zh-CN" sz="1800" dirty="0">
                <a:latin typeface="Times New Roman" panose="02020603050405020304" pitchFamily="18" charset="0"/>
                <a:cs typeface="Times New Roman" panose="02020603050405020304" pitchFamily="18" charset="0"/>
              </a:rPr>
              <a:t>D</a:t>
            </a:r>
            <a:r>
              <a:rPr lang="zh-CN" altLang="en-US" sz="1800" dirty="0">
                <a:latin typeface="Times New Roman" panose="02020603050405020304" pitchFamily="18" charset="0"/>
                <a:cs typeface="Times New Roman" panose="02020603050405020304" pitchFamily="18" charset="0"/>
              </a:rPr>
              <a:t>中，属于</a:t>
            </a:r>
            <a:r>
              <a:rPr lang="en-US" altLang="zh-CN" sz="1800" i="1" dirty="0">
                <a:latin typeface="Times New Roman" panose="02020603050405020304" pitchFamily="18" charset="0"/>
                <a:cs typeface="Times New Roman" panose="02020603050405020304" pitchFamily="18" charset="0"/>
              </a:rPr>
              <a:t>c</a:t>
            </a:r>
            <a:r>
              <a:rPr lang="en-US" altLang="zh-CN" sz="1800" i="1" baseline="-25000" dirty="0">
                <a:latin typeface="Times New Roman" panose="02020603050405020304" pitchFamily="18" charset="0"/>
                <a:cs typeface="Times New Roman" panose="02020603050405020304" pitchFamily="18" charset="0"/>
              </a:rPr>
              <a:t>i</a:t>
            </a:r>
            <a:r>
              <a:rPr lang="zh-CN" altLang="en-US" sz="1800" dirty="0">
                <a:latin typeface="Times New Roman" panose="02020603050405020304" pitchFamily="18" charset="0"/>
                <a:cs typeface="Times New Roman" panose="02020603050405020304" pitchFamily="18" charset="0"/>
              </a:rPr>
              <a:t>的样例数为 </a:t>
            </a:r>
            <a:r>
              <a:rPr lang="en-US" altLang="zh-CN" sz="1800" i="1" dirty="0" err="1">
                <a:latin typeface="Times New Roman" panose="02020603050405020304" pitchFamily="18" charset="0"/>
                <a:cs typeface="Times New Roman" panose="02020603050405020304" pitchFamily="18" charset="0"/>
              </a:rPr>
              <a:t>n</a:t>
            </a:r>
            <a:r>
              <a:rPr lang="en-US" altLang="zh-CN" sz="1800" i="1" baseline="-25000" dirty="0" err="1">
                <a:latin typeface="Times New Roman" panose="02020603050405020304" pitchFamily="18" charset="0"/>
                <a:cs typeface="Times New Roman" panose="02020603050405020304" pitchFamily="18" charset="0"/>
              </a:rPr>
              <a:t>i</a:t>
            </a:r>
            <a:r>
              <a:rPr lang="zh-CN" altLang="en-US" sz="1800" dirty="0">
                <a:latin typeface="Times New Roman" panose="02020603050405020304" pitchFamily="18" charset="0"/>
                <a:cs typeface="Times New Roman" panose="02020603050405020304" pitchFamily="18" charset="0"/>
              </a:rPr>
              <a:t>，则有</a:t>
            </a:r>
            <a:r>
              <a:rPr lang="en-US" altLang="zh-CN" sz="1800" dirty="0">
                <a:latin typeface="Times New Roman" panose="02020603050405020304" pitchFamily="18" charset="0"/>
                <a:cs typeface="Times New Roman" panose="02020603050405020304" pitchFamily="18" charset="0"/>
              </a:rPr>
              <a:t>P(</a:t>
            </a:r>
            <a:r>
              <a:rPr lang="en-US" altLang="zh-CN" sz="1800" i="1" dirty="0">
                <a:latin typeface="Times New Roman" panose="02020603050405020304" pitchFamily="18" charset="0"/>
                <a:cs typeface="Times New Roman" panose="02020603050405020304" pitchFamily="18" charset="0"/>
              </a:rPr>
              <a:t>c</a:t>
            </a:r>
            <a:r>
              <a:rPr lang="en-US" altLang="zh-CN" sz="1800" i="1" baseline="-25000" dirty="0">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  </a:t>
            </a:r>
            <a:r>
              <a:rPr lang="en-US" altLang="zh-CN" sz="1800" i="1" dirty="0" err="1">
                <a:latin typeface="Times New Roman" panose="02020603050405020304" pitchFamily="18" charset="0"/>
                <a:cs typeface="Times New Roman" panose="02020603050405020304" pitchFamily="18" charset="0"/>
              </a:rPr>
              <a:t>n</a:t>
            </a:r>
            <a:r>
              <a:rPr lang="en-US" altLang="zh-CN" sz="1800" i="1" baseline="-25000" dirty="0" err="1">
                <a:latin typeface="Times New Roman" panose="02020603050405020304" pitchFamily="18" charset="0"/>
                <a:cs typeface="Times New Roman" panose="02020603050405020304" pitchFamily="18" charset="0"/>
              </a:rPr>
              <a:t>i</a:t>
            </a:r>
            <a:r>
              <a:rPr lang="en-US" altLang="zh-CN" sz="1800" i="1" baseline="-250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D</a:t>
            </a:r>
            <a:r>
              <a:rPr lang="en-US" altLang="zh-CN"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eaLnBrk="1" hangingPunct="1"/>
            <a:endParaRPr lang="en-US" altLang="zh-CN" sz="2000" dirty="0"/>
          </a:p>
        </p:txBody>
      </p:sp>
      <p:graphicFrame>
        <p:nvGraphicFramePr>
          <p:cNvPr id="95236" name="Object 4"/>
          <p:cNvGraphicFramePr>
            <a:graphicFrameLocks noGrp="1" noChangeAspect="1"/>
          </p:cNvGraphicFramePr>
          <p:nvPr>
            <p:ph sz="half" idx="4294967295"/>
          </p:nvPr>
        </p:nvGraphicFramePr>
        <p:xfrm>
          <a:off x="5115038" y="1772816"/>
          <a:ext cx="1890395" cy="650875"/>
        </p:xfrm>
        <a:graphic>
          <a:graphicData uri="http://schemas.openxmlformats.org/presentationml/2006/ole">
            <mc:AlternateContent xmlns:mc="http://schemas.openxmlformats.org/markup-compatibility/2006">
              <mc:Choice xmlns:v="urn:schemas-microsoft-com:vml" Requires="v">
                <p:oleObj spid="_x0000_s82589" name="Microsoft 公式 3.0" r:id="rId1" imgW="1562100" imgH="419100" progId="Equation.3">
                  <p:embed/>
                </p:oleObj>
              </mc:Choice>
              <mc:Fallback>
                <p:oleObj name="Microsoft 公式 3.0" r:id="rId1" imgW="1562100" imgH="419100" progId="Equation.3">
                  <p:embed/>
                  <p:pic>
                    <p:nvPicPr>
                      <p:cNvPr id="0" name="图片 8212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038" y="1772816"/>
                        <a:ext cx="1890395"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图片 4"/>
          <p:cNvPicPr>
            <a:picLocks noChangeAspect="1"/>
          </p:cNvPicPr>
          <p:nvPr/>
        </p:nvPicPr>
        <p:blipFill rotWithShape="1">
          <a:blip r:embed="rId3"/>
          <a:srcRect b="37969"/>
          <a:stretch>
            <a:fillRect/>
          </a:stretch>
        </p:blipFill>
        <p:spPr>
          <a:xfrm>
            <a:off x="1239021" y="3954261"/>
            <a:ext cx="7752035" cy="1418955"/>
          </a:xfrm>
          <a:prstGeom prst="rect">
            <a:avLst/>
          </a:prstGeom>
        </p:spPr>
      </p:pic>
      <p:sp>
        <p:nvSpPr>
          <p:cNvPr id="9" name="Rectangle 2"/>
          <p:cNvSpPr txBox="1">
            <a:spLocks noChangeArrowheads="1"/>
          </p:cNvSpPr>
          <p:nvPr>
            <p:custDataLst>
              <p:tags r:id="rId4"/>
            </p:custDataLst>
          </p:nvPr>
        </p:nvSpPr>
        <p:spPr>
          <a:xfrm>
            <a:off x="410210" y="353695"/>
            <a:ext cx="8024495" cy="725805"/>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分类</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sz="half" idx="4294967295"/>
          </p:nvPr>
        </p:nvSpPr>
        <p:spPr>
          <a:xfrm>
            <a:off x="26670" y="1354455"/>
            <a:ext cx="7553325" cy="1449705"/>
          </a:xfrm>
        </p:spPr>
        <p:txBody>
          <a:bodyPr/>
          <a:lstStyle/>
          <a:p>
            <a:pPr eaLnBrk="1" hangingPunct="1"/>
            <a:r>
              <a:rPr lang="en-US" altLang="zh-CN" sz="2000" b="1" dirty="0"/>
              <a:t>Naïve Bayes</a:t>
            </a:r>
            <a:r>
              <a:rPr lang="zh-CN" altLang="en-US" sz="2000" b="1" dirty="0"/>
              <a:t>分类举例</a:t>
            </a:r>
            <a:endParaRPr lang="en-US" altLang="zh-CN" sz="2000" dirty="0">
              <a:latin typeface="Times New Roman" panose="02020603050405020304" pitchFamily="18" charset="0"/>
              <a:cs typeface="Times New Roman" panose="02020603050405020304" pitchFamily="18" charset="0"/>
            </a:endParaRPr>
          </a:p>
          <a:p>
            <a:pPr eaLnBrk="1" hangingPunct="1"/>
            <a:r>
              <a:rPr lang="zh-CN" altLang="en-US" sz="2000" dirty="0">
                <a:latin typeface="Times New Roman" panose="02020603050405020304" pitchFamily="18" charset="0"/>
                <a:cs typeface="Times New Roman" panose="02020603050405020304" pitchFamily="18" charset="0"/>
              </a:rPr>
              <a:t>问题：</a:t>
            </a:r>
            <a:endParaRPr lang="zh-CN" altLang="en-US" sz="2000" dirty="0">
              <a:latin typeface="Times New Roman" panose="02020603050405020304" pitchFamily="18" charset="0"/>
              <a:cs typeface="Times New Roman" panose="02020603050405020304" pitchFamily="18" charset="0"/>
            </a:endParaRPr>
          </a:p>
          <a:p>
            <a:pPr lvl="1" eaLnBrk="1" hangingPunct="1"/>
            <a:r>
              <a:rPr lang="en-US" altLang="zh-CN" sz="1730" dirty="0">
                <a:latin typeface="Times New Roman" panose="02020603050405020304" pitchFamily="18" charset="0"/>
                <a:cs typeface="Times New Roman" panose="02020603050405020304" pitchFamily="18" charset="0"/>
              </a:rPr>
              <a:t>C = {allergy, cold, well}</a:t>
            </a:r>
            <a:endParaRPr lang="en-US" altLang="zh-CN" sz="1730" dirty="0">
              <a:latin typeface="Times New Roman" panose="02020603050405020304" pitchFamily="18" charset="0"/>
              <a:cs typeface="Times New Roman" panose="02020603050405020304" pitchFamily="18" charset="0"/>
            </a:endParaRPr>
          </a:p>
          <a:p>
            <a:pPr lvl="1" eaLnBrk="1" hangingPunct="1"/>
            <a:r>
              <a:rPr lang="en-US" altLang="zh-CN" sz="1730" i="1" dirty="0">
                <a:latin typeface="Times New Roman" panose="02020603050405020304" pitchFamily="18" charset="0"/>
                <a:cs typeface="Times New Roman" panose="02020603050405020304" pitchFamily="18" charset="0"/>
              </a:rPr>
              <a:t>e</a:t>
            </a:r>
            <a:r>
              <a:rPr lang="en-US" altLang="zh-CN" sz="1730" baseline="-25000" dirty="0">
                <a:latin typeface="Times New Roman" panose="02020603050405020304" pitchFamily="18" charset="0"/>
                <a:cs typeface="Times New Roman" panose="02020603050405020304" pitchFamily="18" charset="0"/>
              </a:rPr>
              <a:t>1</a:t>
            </a:r>
            <a:r>
              <a:rPr lang="en-US" altLang="zh-CN" sz="1730" dirty="0">
                <a:latin typeface="Times New Roman" panose="02020603050405020304" pitchFamily="18" charset="0"/>
                <a:cs typeface="Times New Roman" panose="02020603050405020304" pitchFamily="18" charset="0"/>
              </a:rPr>
              <a:t> = sneeze; </a:t>
            </a:r>
            <a:r>
              <a:rPr lang="en-US" altLang="zh-CN" sz="1730" i="1" dirty="0">
                <a:latin typeface="Times New Roman" panose="02020603050405020304" pitchFamily="18" charset="0"/>
                <a:cs typeface="Times New Roman" panose="02020603050405020304" pitchFamily="18" charset="0"/>
              </a:rPr>
              <a:t>e</a:t>
            </a:r>
            <a:r>
              <a:rPr lang="en-US" altLang="zh-CN" sz="1730" baseline="-25000" dirty="0">
                <a:latin typeface="Times New Roman" panose="02020603050405020304" pitchFamily="18" charset="0"/>
                <a:cs typeface="Times New Roman" panose="02020603050405020304" pitchFamily="18" charset="0"/>
              </a:rPr>
              <a:t>2</a:t>
            </a:r>
            <a:r>
              <a:rPr lang="en-US" altLang="zh-CN" sz="1730" dirty="0">
                <a:latin typeface="Times New Roman" panose="02020603050405020304" pitchFamily="18" charset="0"/>
                <a:cs typeface="Times New Roman" panose="02020603050405020304" pitchFamily="18" charset="0"/>
              </a:rPr>
              <a:t> = cough; </a:t>
            </a:r>
            <a:r>
              <a:rPr lang="en-US" altLang="zh-CN" sz="1730" i="1" dirty="0">
                <a:latin typeface="Times New Roman" panose="02020603050405020304" pitchFamily="18" charset="0"/>
                <a:cs typeface="Times New Roman" panose="02020603050405020304" pitchFamily="18" charset="0"/>
              </a:rPr>
              <a:t>e</a:t>
            </a:r>
            <a:r>
              <a:rPr lang="en-US" altLang="zh-CN" sz="1730" baseline="-25000" dirty="0">
                <a:latin typeface="Times New Roman" panose="02020603050405020304" pitchFamily="18" charset="0"/>
                <a:cs typeface="Times New Roman" panose="02020603050405020304" pitchFamily="18" charset="0"/>
              </a:rPr>
              <a:t>3</a:t>
            </a:r>
            <a:r>
              <a:rPr lang="en-US" altLang="zh-CN" sz="1730" dirty="0">
                <a:latin typeface="Times New Roman" panose="02020603050405020304" pitchFamily="18" charset="0"/>
                <a:cs typeface="Times New Roman" panose="02020603050405020304" pitchFamily="18" charset="0"/>
              </a:rPr>
              <a:t> = fever</a:t>
            </a:r>
            <a:endParaRPr lang="en-US" altLang="zh-CN" sz="1730" dirty="0">
              <a:latin typeface="Times New Roman" panose="02020603050405020304" pitchFamily="18" charset="0"/>
              <a:cs typeface="Times New Roman" panose="02020603050405020304" pitchFamily="18" charset="0"/>
            </a:endParaRPr>
          </a:p>
          <a:p>
            <a:pPr lvl="1" eaLnBrk="1" hangingPunct="1"/>
            <a:r>
              <a:rPr lang="zh-CN" altLang="en-US" sz="1730" dirty="0">
                <a:latin typeface="Times New Roman" panose="02020603050405020304" pitchFamily="18" charset="0"/>
                <a:cs typeface="Times New Roman" panose="02020603050405020304" pitchFamily="18" charset="0"/>
              </a:rPr>
              <a:t>待测实例：</a:t>
            </a:r>
            <a:r>
              <a:rPr lang="en-US" altLang="zh-CN" sz="1730" dirty="0">
                <a:latin typeface="Times New Roman" panose="02020603050405020304" pitchFamily="18" charset="0"/>
                <a:cs typeface="Times New Roman" panose="02020603050405020304" pitchFamily="18" charset="0"/>
              </a:rPr>
              <a:t>E = {sneeze, cough, </a:t>
            </a:r>
            <a:r>
              <a:rPr lang="en-US" altLang="zh-CN" sz="1730" dirty="0">
                <a:latin typeface="Times New Roman" panose="02020603050405020304" pitchFamily="18" charset="0"/>
                <a:cs typeface="Times New Roman" panose="02020603050405020304" pitchFamily="18" charset="0"/>
                <a:sym typeface="Symbol" panose="05050102010706020507" pitchFamily="18" charset="2"/>
              </a:rPr>
              <a:t>fever}</a:t>
            </a:r>
            <a:endParaRPr lang="en-US" altLang="zh-CN" sz="1730" dirty="0">
              <a:latin typeface="Times New Roman" panose="02020603050405020304" pitchFamily="18" charset="0"/>
              <a:cs typeface="Times New Roman" panose="02020603050405020304" pitchFamily="18" charset="0"/>
            </a:endParaRPr>
          </a:p>
          <a:p>
            <a:pPr eaLnBrk="1" hangingPunct="1"/>
            <a:endParaRPr lang="en-US" altLang="zh-CN" sz="2000" dirty="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686300" y="1322705"/>
            <a:ext cx="4354830" cy="1624965"/>
          </a:xfrm>
          <a:prstGeom prst="rect">
            <a:avLst/>
          </a:prstGeom>
        </p:spPr>
      </p:pic>
      <p:pic>
        <p:nvPicPr>
          <p:cNvPr id="4" name="图片 3"/>
          <p:cNvPicPr>
            <a:picLocks noChangeAspect="1"/>
          </p:cNvPicPr>
          <p:nvPr/>
        </p:nvPicPr>
        <p:blipFill>
          <a:blip r:embed="rId2"/>
          <a:stretch>
            <a:fillRect/>
          </a:stretch>
        </p:blipFill>
        <p:spPr>
          <a:xfrm>
            <a:off x="26670" y="3035935"/>
            <a:ext cx="7779385" cy="3278505"/>
          </a:xfrm>
          <a:prstGeom prst="rect">
            <a:avLst/>
          </a:prstGeom>
        </p:spPr>
      </p:pic>
      <p:sp>
        <p:nvSpPr>
          <p:cNvPr id="9" name="Rectangle 2"/>
          <p:cNvSpPr txBox="1">
            <a:spLocks noChangeArrowheads="1"/>
          </p:cNvSpPr>
          <p:nvPr>
            <p:custDataLst>
              <p:tags r:id="rId3"/>
            </p:custDataLst>
          </p:nvPr>
        </p:nvSpPr>
        <p:spPr>
          <a:xfrm>
            <a:off x="379095" y="318770"/>
            <a:ext cx="8055610" cy="76073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分类</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a:xfrm>
            <a:off x="574675" y="-27384"/>
            <a:ext cx="8001000" cy="1216025"/>
          </a:xfrm>
        </p:spPr>
        <p:txBody>
          <a:bodyPr/>
          <a:lstStyle/>
          <a:p>
            <a:pPr eaLnBrk="1" hangingPunct="1"/>
            <a:r>
              <a:rPr lang="en-US" altLang="zh-CN" sz="3200" b="1" dirty="0" smtClean="0"/>
              <a:t>Play-tennis </a:t>
            </a:r>
            <a:r>
              <a:rPr lang="zh-CN" altLang="en-US" sz="3200" b="1" dirty="0" smtClean="0"/>
              <a:t>例子</a:t>
            </a:r>
            <a:r>
              <a:rPr lang="en-US" altLang="zh-CN" sz="3200" b="1" dirty="0" smtClean="0"/>
              <a:t>: </a:t>
            </a:r>
            <a:r>
              <a:rPr lang="zh-CN" altLang="en-US" sz="3200" b="1" dirty="0" smtClean="0"/>
              <a:t>估算 </a:t>
            </a:r>
            <a:r>
              <a:rPr lang="en-US" altLang="zh-CN" dirty="0" smtClean="0"/>
              <a:t>P(</a:t>
            </a:r>
            <a:r>
              <a:rPr lang="en-US" altLang="zh-CN" dirty="0" err="1" smtClean="0"/>
              <a:t>x</a:t>
            </a:r>
            <a:r>
              <a:rPr lang="en-US" altLang="zh-CN" baseline="-25000" dirty="0" err="1" smtClean="0"/>
              <a:t>i</a:t>
            </a:r>
            <a:r>
              <a:rPr lang="en-US" altLang="zh-CN" dirty="0" err="1" smtClean="0"/>
              <a:t>|C</a:t>
            </a:r>
            <a:r>
              <a:rPr lang="en-US" altLang="zh-CN" dirty="0" smtClean="0"/>
              <a:t>)</a:t>
            </a:r>
            <a:endParaRPr lang="en-US" altLang="zh-CN" dirty="0" smtClean="0"/>
          </a:p>
        </p:txBody>
      </p:sp>
      <p:graphicFrame>
        <p:nvGraphicFramePr>
          <p:cNvPr id="17410" name="Object 3"/>
          <p:cNvGraphicFramePr>
            <a:graphicFrameLocks noGrp="1"/>
          </p:cNvGraphicFramePr>
          <p:nvPr>
            <p:ph sz="half" idx="4294967295"/>
          </p:nvPr>
        </p:nvGraphicFramePr>
        <p:xfrm>
          <a:off x="701675" y="1763713"/>
          <a:ext cx="4522788" cy="3773487"/>
        </p:xfrm>
        <a:graphic>
          <a:graphicData uri="http://schemas.openxmlformats.org/presentationml/2006/ole">
            <mc:AlternateContent xmlns:mc="http://schemas.openxmlformats.org/markup-compatibility/2006">
              <mc:Choice xmlns:v="urn:schemas-microsoft-com:vml" Requires="v">
                <p:oleObj spid="_x0000_s103429" name="Worksheet" r:id="rId1" imgW="6818630" imgH="6141085" progId="Excel.Sheet.8">
                  <p:embed/>
                </p:oleObj>
              </mc:Choice>
              <mc:Fallback>
                <p:oleObj name="Worksheet" r:id="rId1" imgW="6818630" imgH="6141085" progId="Excel.Sheet.8">
                  <p:embed/>
                  <p:pic>
                    <p:nvPicPr>
                      <p:cNvPr id="0" name="Object 3"/>
                      <p:cNvPicPr>
                        <a:picLocks noGrp="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1763713"/>
                        <a:ext cx="4522788" cy="377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0" name="Group 12"/>
          <p:cNvGraphicFramePr>
            <a:graphicFrameLocks noGrp="1"/>
          </p:cNvGraphicFramePr>
          <p:nvPr>
            <p:ph sz="half" idx="4294967295"/>
          </p:nvPr>
        </p:nvGraphicFramePr>
        <p:xfrm>
          <a:off x="5970588" y="2573338"/>
          <a:ext cx="2057400" cy="2100262"/>
        </p:xfrm>
        <a:graphic>
          <a:graphicData uri="http://schemas.openxmlformats.org/drawingml/2006/table">
            <a:tbl>
              <a:tblPr/>
              <a:tblGrid>
                <a:gridCol w="2057400"/>
              </a:tblGrid>
              <a:tr h="10493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P(p) = 9/14</a:t>
                      </a:r>
                      <a:endParaRPr kumimoji="0" lang="it-IT" altLang="zh-CN"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50924">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P(n) = 5/14</a:t>
                      </a:r>
                      <a:endParaRPr kumimoji="0" lang="it-IT" altLang="zh-CN"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300" name="Group 52"/>
          <p:cNvGraphicFramePr>
            <a:graphicFrameLocks noGrp="1"/>
          </p:cNvGraphicFramePr>
          <p:nvPr/>
        </p:nvGraphicFramePr>
        <p:xfrm>
          <a:off x="1905000" y="1573213"/>
          <a:ext cx="4191000" cy="4479928"/>
        </p:xfrm>
        <a:graphic>
          <a:graphicData uri="http://schemas.openxmlformats.org/drawingml/2006/table">
            <a:tbl>
              <a:tblPr/>
              <a:tblGrid>
                <a:gridCol w="2095500"/>
                <a:gridCol w="2095500"/>
              </a:tblGrid>
              <a:tr h="3206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outlook</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P(sunny|p) = 2/9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P(sunny|n) = 3/5</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P(overcast|p) = 4/9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P(overcast|n) = 0</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P(rain|p) = 3/9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P(rain|n) = 2/5</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temperature</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P(hot|p) = 2/9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P(hot|n) = 2/5</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P(mild|p) = 4/9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P(mild|n) = 2/5</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P(cool|p) = 3/9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P(cool|n) = 1/5</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humidity</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P(high|p) = 3/9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P(high|n) = 4/5</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P(normal|p) = 6/9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P(normal|n) = 2/5</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windy</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P(true|p) = 3/9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P(true|n) = 3/5</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P(false|p) = 6/9</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P(false|n) = 2/5</a:t>
                      </a:r>
                      <a:endParaRPr kumimoji="0" lang="it-IT" altLang="zh-CN"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椭圆形标注 3"/>
          <p:cNvSpPr/>
          <p:nvPr/>
        </p:nvSpPr>
        <p:spPr>
          <a:xfrm>
            <a:off x="762000" y="1268413"/>
            <a:ext cx="1066800" cy="685800"/>
          </a:xfrm>
          <a:prstGeom prst="wedgeEllipseCallout">
            <a:avLst>
              <a:gd name="adj1" fmla="val 83438"/>
              <a:gd name="adj2" fmla="val 8999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SzPct val="75000"/>
              <a:defRPr/>
            </a:pPr>
            <a:r>
              <a:rPr lang="zh-CN" altLang="en-US" sz="1800" dirty="0"/>
              <a:t>正例</a:t>
            </a:r>
            <a:endParaRPr lang="zh-CN" altLang="en-US" sz="1800" dirty="0"/>
          </a:p>
        </p:txBody>
      </p:sp>
      <p:sp>
        <p:nvSpPr>
          <p:cNvPr id="5" name="椭圆形标注 4"/>
          <p:cNvSpPr/>
          <p:nvPr/>
        </p:nvSpPr>
        <p:spPr>
          <a:xfrm>
            <a:off x="6858000" y="1268413"/>
            <a:ext cx="914400" cy="685800"/>
          </a:xfrm>
          <a:prstGeom prst="wedgeEllipseCallout">
            <a:avLst>
              <a:gd name="adj1" fmla="val -175472"/>
              <a:gd name="adj2" fmla="val 8311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SzPct val="75000"/>
              <a:defRPr/>
            </a:pPr>
            <a:r>
              <a:rPr lang="zh-CN" altLang="en-US" sz="1800" dirty="0"/>
              <a:t>反例</a:t>
            </a:r>
            <a:endParaRPr lang="zh-CN" altLang="en-US" sz="1800"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ransition>
    <p:checke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a:xfrm>
            <a:off x="611188" y="734219"/>
            <a:ext cx="6980237" cy="390525"/>
          </a:xfrm>
        </p:spPr>
        <p:txBody>
          <a:bodyPr/>
          <a:lstStyle/>
          <a:p>
            <a:pPr eaLnBrk="1" hangingPunct="1"/>
            <a:r>
              <a:rPr lang="en-US" altLang="zh-CN" dirty="0" smtClean="0"/>
              <a:t>Play-tennis</a:t>
            </a:r>
            <a:r>
              <a:rPr lang="zh-CN" altLang="en-US" dirty="0" smtClean="0"/>
              <a:t>例子</a:t>
            </a:r>
            <a:r>
              <a:rPr lang="en-US" altLang="zh-CN" dirty="0" smtClean="0"/>
              <a:t>: </a:t>
            </a:r>
            <a:r>
              <a:rPr lang="zh-CN" altLang="en-US" dirty="0" smtClean="0"/>
              <a:t>分类 </a:t>
            </a:r>
            <a:r>
              <a:rPr lang="en-US" altLang="zh-CN" dirty="0" smtClean="0"/>
              <a:t>X</a:t>
            </a:r>
            <a:endParaRPr lang="it-IT" altLang="zh-CN" dirty="0" smtClean="0"/>
          </a:p>
        </p:txBody>
      </p:sp>
      <p:sp>
        <p:nvSpPr>
          <p:cNvPr id="54275" name="Rectangle 3"/>
          <p:cNvSpPr>
            <a:spLocks noGrp="1" noChangeArrowheads="1"/>
          </p:cNvSpPr>
          <p:nvPr>
            <p:ph type="body" idx="4294967295"/>
          </p:nvPr>
        </p:nvSpPr>
        <p:spPr>
          <a:xfrm>
            <a:off x="701675" y="1546448"/>
            <a:ext cx="7340600" cy="4114800"/>
          </a:xfrm>
        </p:spPr>
        <p:txBody>
          <a:bodyPr/>
          <a:lstStyle/>
          <a:p>
            <a:pPr eaLnBrk="1" hangingPunct="1">
              <a:lnSpc>
                <a:spcPct val="105000"/>
              </a:lnSpc>
            </a:pPr>
            <a:r>
              <a:rPr lang="zh-CN" altLang="en-US" smtClean="0">
                <a:latin typeface="Times New Roman" panose="02020603050405020304" pitchFamily="18" charset="0"/>
                <a:cs typeface="Times New Roman" panose="02020603050405020304" pitchFamily="18" charset="0"/>
              </a:rPr>
              <a:t>例子 </a:t>
            </a:r>
            <a:r>
              <a:rPr lang="en-US" altLang="zh-CN" smtClean="0">
                <a:latin typeface="Times New Roman" panose="02020603050405020304" pitchFamily="18" charset="0"/>
                <a:cs typeface="Times New Roman" panose="02020603050405020304" pitchFamily="18" charset="0"/>
              </a:rPr>
              <a:t>X = &lt;rain, hot, high, false&gt;</a:t>
            </a:r>
            <a:endParaRPr lang="en-US" altLang="zh-CN" smtClean="0">
              <a:latin typeface="Times New Roman" panose="02020603050405020304" pitchFamily="18" charset="0"/>
              <a:cs typeface="Times New Roman" panose="02020603050405020304" pitchFamily="18" charset="0"/>
            </a:endParaRPr>
          </a:p>
          <a:p>
            <a:pPr lvl="1" eaLnBrk="1" hangingPunct="1">
              <a:lnSpc>
                <a:spcPct val="105000"/>
              </a:lnSpc>
            </a:pPr>
            <a:r>
              <a:rPr lang="en-US" altLang="zh-CN" smtClean="0">
                <a:latin typeface="Times New Roman" panose="02020603050405020304" pitchFamily="18" charset="0"/>
                <a:cs typeface="Times New Roman" panose="02020603050405020304" pitchFamily="18" charset="0"/>
              </a:rPr>
              <a:t>P(X|p)·P(p) = </a:t>
            </a:r>
            <a:br>
              <a:rPr lang="en-US" altLang="zh-CN" smtClean="0">
                <a:latin typeface="Times New Roman" panose="02020603050405020304" pitchFamily="18" charset="0"/>
                <a:cs typeface="Times New Roman" panose="02020603050405020304" pitchFamily="18" charset="0"/>
              </a:rPr>
            </a:br>
            <a:r>
              <a:rPr lang="en-US" altLang="zh-CN" smtClean="0">
                <a:latin typeface="Times New Roman" panose="02020603050405020304" pitchFamily="18" charset="0"/>
                <a:cs typeface="Times New Roman" panose="02020603050405020304" pitchFamily="18" charset="0"/>
              </a:rPr>
              <a:t>P(rain|p)·P(hot|p)·P(high|p)·P(false|p)·P(p) = 3/9·2/9·3/9·6/9·9/14 = </a:t>
            </a:r>
            <a:r>
              <a:rPr lang="it-IT" altLang="zh-CN" smtClean="0">
                <a:latin typeface="Times New Roman" panose="02020603050405020304" pitchFamily="18" charset="0"/>
                <a:cs typeface="Times New Roman" panose="02020603050405020304" pitchFamily="18" charset="0"/>
              </a:rPr>
              <a:t>0.010582</a:t>
            </a:r>
            <a:endParaRPr lang="en-US" altLang="zh-CN" smtClean="0">
              <a:latin typeface="Times New Roman" panose="02020603050405020304" pitchFamily="18" charset="0"/>
              <a:cs typeface="Times New Roman" panose="02020603050405020304" pitchFamily="18" charset="0"/>
            </a:endParaRPr>
          </a:p>
          <a:p>
            <a:pPr lvl="1" eaLnBrk="1" hangingPunct="1">
              <a:lnSpc>
                <a:spcPct val="105000"/>
              </a:lnSpc>
            </a:pPr>
            <a:r>
              <a:rPr lang="en-US" altLang="zh-CN" smtClean="0">
                <a:latin typeface="Times New Roman" panose="02020603050405020304" pitchFamily="18" charset="0"/>
                <a:cs typeface="Times New Roman" panose="02020603050405020304" pitchFamily="18" charset="0"/>
              </a:rPr>
              <a:t>P(X|n)·P(n) = </a:t>
            </a:r>
            <a:br>
              <a:rPr lang="en-US" altLang="zh-CN" smtClean="0">
                <a:latin typeface="Times New Roman" panose="02020603050405020304" pitchFamily="18" charset="0"/>
                <a:cs typeface="Times New Roman" panose="02020603050405020304" pitchFamily="18" charset="0"/>
              </a:rPr>
            </a:br>
            <a:r>
              <a:rPr lang="en-US" altLang="zh-CN" smtClean="0">
                <a:latin typeface="Times New Roman" panose="02020603050405020304" pitchFamily="18" charset="0"/>
                <a:cs typeface="Times New Roman" panose="02020603050405020304" pitchFamily="18" charset="0"/>
              </a:rPr>
              <a:t>P(rain|n)·P(hot|n)·P(high|n)·P(false|n)·P(n) = 2/5·2/5·4/5·2/5·5/14 = </a:t>
            </a:r>
            <a:r>
              <a:rPr lang="it-IT" altLang="zh-CN" smtClean="0">
                <a:solidFill>
                  <a:schemeClr val="hlink"/>
                </a:solidFill>
                <a:latin typeface="Times New Roman" panose="02020603050405020304" pitchFamily="18" charset="0"/>
                <a:cs typeface="Times New Roman" panose="02020603050405020304" pitchFamily="18" charset="0"/>
              </a:rPr>
              <a:t>0.018286</a:t>
            </a:r>
            <a:endParaRPr lang="en-US" altLang="zh-CN" smtClean="0">
              <a:solidFill>
                <a:schemeClr val="hlink"/>
              </a:solidFill>
              <a:latin typeface="Times New Roman" panose="02020603050405020304" pitchFamily="18" charset="0"/>
              <a:cs typeface="Times New Roman" panose="02020603050405020304" pitchFamily="18" charset="0"/>
            </a:endParaRPr>
          </a:p>
          <a:p>
            <a:pPr eaLnBrk="1" hangingPunct="1">
              <a:lnSpc>
                <a:spcPct val="105000"/>
              </a:lnSpc>
            </a:pPr>
            <a:r>
              <a:rPr lang="zh-CN" altLang="en-US" smtClean="0">
                <a:latin typeface="Times New Roman" panose="02020603050405020304" pitchFamily="18" charset="0"/>
                <a:cs typeface="Times New Roman" panose="02020603050405020304" pitchFamily="18" charset="0"/>
              </a:rPr>
              <a:t>样本 </a:t>
            </a:r>
            <a:r>
              <a:rPr lang="en-US" altLang="zh-CN" smtClean="0">
                <a:solidFill>
                  <a:schemeClr val="hlink"/>
                </a:solidFill>
                <a:latin typeface="Times New Roman" panose="02020603050405020304" pitchFamily="18" charset="0"/>
                <a:cs typeface="Times New Roman" panose="02020603050405020304" pitchFamily="18" charset="0"/>
              </a:rPr>
              <a:t>X </a:t>
            </a:r>
            <a:r>
              <a:rPr lang="zh-CN" altLang="en-US" smtClean="0">
                <a:latin typeface="Times New Roman" panose="02020603050405020304" pitchFamily="18" charset="0"/>
                <a:cs typeface="Times New Roman" panose="02020603050405020304" pitchFamily="18" charset="0"/>
              </a:rPr>
              <a:t>被分到 </a:t>
            </a:r>
            <a:r>
              <a:rPr lang="en-US" altLang="zh-CN" smtClean="0">
                <a:latin typeface="Times New Roman" panose="02020603050405020304" pitchFamily="18" charset="0"/>
                <a:cs typeface="Times New Roman" panose="02020603050405020304" pitchFamily="18" charset="0"/>
              </a:rPr>
              <a:t>n</a:t>
            </a:r>
            <a:r>
              <a:rPr lang="zh-CN" altLang="en-US" smtClean="0">
                <a:latin typeface="Times New Roman" panose="02020603050405020304" pitchFamily="18" charset="0"/>
                <a:cs typeface="Times New Roman" panose="02020603050405020304" pitchFamily="18" charset="0"/>
              </a:rPr>
              <a:t>类，即“不适合打网球”</a:t>
            </a:r>
            <a:endParaRPr lang="it-IT" smtClean="0">
              <a:latin typeface="Times New Roman" panose="02020603050405020304" pitchFamily="18" charset="0"/>
              <a:cs typeface="Times New Roman" panose="02020603050405020304" pitchFamily="18" charset="0"/>
            </a:endParaRPr>
          </a:p>
          <a:p>
            <a:pPr eaLnBrk="1" hangingPunct="1">
              <a:lnSpc>
                <a:spcPct val="90000"/>
              </a:lnSpc>
            </a:pPr>
            <a:endParaRPr lang="it-IT" sz="2400" smtClean="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74675" y="-99392"/>
            <a:ext cx="8001000" cy="1216025"/>
          </a:xfrm>
        </p:spPr>
        <p:txBody>
          <a:bodyPr/>
          <a:lstStyle/>
          <a:p>
            <a:pPr eaLnBrk="1" hangingPunct="1"/>
            <a:r>
              <a:rPr lang="zh-CN" altLang="en-US" sz="3200" b="1" dirty="0" smtClean="0"/>
              <a:t>讨论</a:t>
            </a:r>
            <a:endParaRPr lang="zh-CN" altLang="en-US" sz="3200" b="1" dirty="0" smtClean="0"/>
          </a:p>
        </p:txBody>
      </p:sp>
      <p:sp>
        <p:nvSpPr>
          <p:cNvPr id="56323" name="Rectangle 3"/>
          <p:cNvSpPr>
            <a:spLocks noGrp="1" noChangeArrowheads="1"/>
          </p:cNvSpPr>
          <p:nvPr>
            <p:ph type="body" idx="4294967295"/>
          </p:nvPr>
        </p:nvSpPr>
        <p:spPr>
          <a:xfrm>
            <a:off x="566738" y="1412776"/>
            <a:ext cx="8001000" cy="4267200"/>
          </a:xfrm>
        </p:spPr>
        <p:txBody>
          <a:bodyPr/>
          <a:lstStyle/>
          <a:p>
            <a:pPr eaLnBrk="1" hangingPunct="1">
              <a:lnSpc>
                <a:spcPct val="150000"/>
              </a:lnSpc>
            </a:pPr>
            <a:r>
              <a:rPr lang="zh-CN" altLang="en-US" sz="2400" dirty="0" smtClean="0">
                <a:ea typeface="楷体_GB2312" pitchFamily="49" charset="-122"/>
              </a:rPr>
              <a:t>朴素的贝叶斯假定在一个位置上出现的词的概率独立于另外一个位置的单词，这个假定有时并不反映真实情况</a:t>
            </a:r>
            <a:endParaRPr lang="zh-CN" altLang="en-US" sz="2400" dirty="0" smtClean="0">
              <a:ea typeface="楷体_GB2312" pitchFamily="49" charset="-122"/>
            </a:endParaRPr>
          </a:p>
          <a:p>
            <a:pPr eaLnBrk="1" hangingPunct="1">
              <a:lnSpc>
                <a:spcPct val="150000"/>
              </a:lnSpc>
            </a:pPr>
            <a:r>
              <a:rPr lang="zh-CN" altLang="en-US" sz="2400" dirty="0" smtClean="0">
                <a:ea typeface="楷体_GB2312" pitchFamily="49" charset="-122"/>
              </a:rPr>
              <a:t>虽然独立性假设很不精确，但别无选择，否则计算的概率项将极为庞大</a:t>
            </a:r>
            <a:endParaRPr lang="zh-CN" altLang="en-US" sz="2400" dirty="0" smtClean="0">
              <a:ea typeface="楷体_GB2312" pitchFamily="49" charset="-122"/>
            </a:endParaRPr>
          </a:p>
          <a:p>
            <a:pPr eaLnBrk="1" hangingPunct="1">
              <a:lnSpc>
                <a:spcPct val="150000"/>
              </a:lnSpc>
            </a:pPr>
            <a:r>
              <a:rPr lang="zh-CN" altLang="en-US" sz="2400" dirty="0" smtClean="0">
                <a:ea typeface="楷体_GB2312" pitchFamily="49" charset="-122"/>
              </a:rPr>
              <a:t>幸运的是，在实践中朴素贝叶斯学习器在许多文本分类中性能非常好，即使独立性假设不成立</a:t>
            </a:r>
            <a:endParaRPr lang="zh-CN" altLang="en-US" sz="2400" dirty="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D9BCD9A-EA24-4C71-87E4-4A3B25415C52}" type="slidenum">
              <a:rPr lang="en-US" altLang="zh-CN"/>
            </a:fld>
            <a:endParaRPr lang="en-US" altLang="zh-CN"/>
          </a:p>
        </p:txBody>
      </p:sp>
      <p:pic>
        <p:nvPicPr>
          <p:cNvPr id="101" name="图片 100"/>
          <p:cNvPicPr/>
          <p:nvPr>
            <p:custDataLst>
              <p:tags r:id="rId1"/>
            </p:custDataLst>
          </p:nvPr>
        </p:nvPicPr>
        <p:blipFill>
          <a:blip r:embed="rId2"/>
          <a:stretch>
            <a:fillRect/>
          </a:stretch>
        </p:blipFill>
        <p:spPr>
          <a:xfrm>
            <a:off x="611505" y="2420620"/>
            <a:ext cx="2780665" cy="1722755"/>
          </a:xfrm>
          <a:prstGeom prst="rect">
            <a:avLst/>
          </a:prstGeom>
          <a:noFill/>
          <a:ln w="9525">
            <a:noFill/>
          </a:ln>
        </p:spPr>
      </p:pic>
      <p:sp>
        <p:nvSpPr>
          <p:cNvPr id="3" name="文本框 2"/>
          <p:cNvSpPr txBox="1"/>
          <p:nvPr/>
        </p:nvSpPr>
        <p:spPr>
          <a:xfrm>
            <a:off x="836295" y="4409440"/>
            <a:ext cx="1799590" cy="356870"/>
          </a:xfrm>
          <a:prstGeom prst="rect">
            <a:avLst/>
          </a:prstGeom>
          <a:noFill/>
        </p:spPr>
        <p:txBody>
          <a:bodyPr wrap="square" rtlCol="0">
            <a:noAutofit/>
          </a:bodyPr>
          <a:lstStyle/>
          <a:p>
            <a:r>
              <a:rPr lang="zh-CN" altLang="en-US"/>
              <a:t>深度学习神经元</a:t>
            </a:r>
            <a:endParaRPr lang="zh-CN" altLang="en-US"/>
          </a:p>
        </p:txBody>
      </p:sp>
      <p:pic>
        <p:nvPicPr>
          <p:cNvPr id="102" name="图片 101"/>
          <p:cNvPicPr/>
          <p:nvPr>
            <p:custDataLst>
              <p:tags r:id="rId3"/>
            </p:custDataLst>
          </p:nvPr>
        </p:nvPicPr>
        <p:blipFill>
          <a:blip r:embed="rId4"/>
          <a:stretch>
            <a:fillRect/>
          </a:stretch>
        </p:blipFill>
        <p:spPr>
          <a:xfrm>
            <a:off x="3707765" y="1412875"/>
            <a:ext cx="4441825" cy="3881755"/>
          </a:xfrm>
          <a:prstGeom prst="rect">
            <a:avLst/>
          </a:prstGeom>
          <a:noFill/>
          <a:ln w="9525">
            <a:noFill/>
          </a:ln>
        </p:spPr>
      </p:pic>
      <p:sp>
        <p:nvSpPr>
          <p:cNvPr id="4" name="文本框 3"/>
          <p:cNvSpPr txBox="1"/>
          <p:nvPr>
            <p:custDataLst>
              <p:tags r:id="rId5"/>
            </p:custDataLst>
          </p:nvPr>
        </p:nvSpPr>
        <p:spPr>
          <a:xfrm>
            <a:off x="4692650" y="5661025"/>
            <a:ext cx="3331845" cy="356870"/>
          </a:xfrm>
          <a:prstGeom prst="rect">
            <a:avLst/>
          </a:prstGeom>
          <a:noFill/>
        </p:spPr>
        <p:txBody>
          <a:bodyPr wrap="square" rtlCol="0">
            <a:noAutofit/>
          </a:bodyPr>
          <a:lstStyle/>
          <a:p>
            <a:r>
              <a:rPr lang="en-US" altLang="zh-CN"/>
              <a:t>w,b</a:t>
            </a:r>
            <a:r>
              <a:rPr lang="zh-CN" altLang="en-US"/>
              <a:t>不是确定值而是概率分布</a:t>
            </a:r>
            <a:endParaRPr lang="zh-CN" altLang="en-US"/>
          </a:p>
        </p:txBody>
      </p:sp>
      <p:sp>
        <p:nvSpPr>
          <p:cNvPr id="9" name="Rectangle 2"/>
          <p:cNvSpPr txBox="1">
            <a:spLocks noChangeArrowheads="1"/>
          </p:cNvSpPr>
          <p:nvPr>
            <p:custDataLst>
              <p:tags r:id="rId6"/>
            </p:custDataLst>
          </p:nvPr>
        </p:nvSpPr>
        <p:spPr>
          <a:xfrm>
            <a:off x="379095" y="318770"/>
            <a:ext cx="8055610" cy="76073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分类</a:t>
            </a:r>
            <a:endParaRPr lang="zh-CN" altLang="en-US" sz="4000" b="1" dirty="0"/>
          </a:p>
        </p:txBody>
      </p:sp>
      <p:sp>
        <p:nvSpPr>
          <p:cNvPr id="5" name="文本框 4"/>
          <p:cNvSpPr txBox="1"/>
          <p:nvPr/>
        </p:nvSpPr>
        <p:spPr>
          <a:xfrm>
            <a:off x="614680" y="1420495"/>
            <a:ext cx="2157095" cy="368300"/>
          </a:xfrm>
          <a:prstGeom prst="rect">
            <a:avLst/>
          </a:prstGeom>
          <a:noFill/>
        </p:spPr>
        <p:txBody>
          <a:bodyPr wrap="square" rtlCol="0">
            <a:spAutoFit/>
          </a:bodyPr>
          <a:lstStyle/>
          <a:p>
            <a:r>
              <a:rPr lang="zh-CN" altLang="en-US"/>
              <a:t>贝叶斯深度学习</a:t>
            </a:r>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539552" y="-27384"/>
            <a:ext cx="8001000" cy="1216025"/>
          </a:xfrm>
        </p:spPr>
        <p:txBody>
          <a:bodyPr/>
          <a:lstStyle/>
          <a:p>
            <a:pPr eaLnBrk="1" hangingPunct="1"/>
            <a:r>
              <a:rPr lang="en-US" altLang="zh-CN" dirty="0" smtClean="0"/>
              <a:t> </a:t>
            </a:r>
            <a:r>
              <a:rPr lang="en-US" altLang="zh-CN" sz="3200" b="1" dirty="0" smtClean="0"/>
              <a:t>K</a:t>
            </a:r>
            <a:r>
              <a:rPr lang="zh-CN" altLang="en-US" sz="3200" b="1" dirty="0" smtClean="0"/>
              <a:t>近邻（</a:t>
            </a:r>
            <a:r>
              <a:rPr lang="en-US" altLang="zh-CN" sz="3200" b="1" dirty="0" smtClean="0"/>
              <a:t>KNN</a:t>
            </a:r>
            <a:r>
              <a:rPr lang="zh-CN" altLang="en-US" sz="3200" b="1" dirty="0" smtClean="0"/>
              <a:t>）</a:t>
            </a:r>
            <a:endParaRPr lang="zh-CN" altLang="en-US" sz="3200" b="1" dirty="0" smtClean="0"/>
          </a:p>
        </p:txBody>
      </p:sp>
      <p:sp>
        <p:nvSpPr>
          <p:cNvPr id="58371" name="Rectangle 3"/>
          <p:cNvSpPr>
            <a:spLocks noGrp="1" noChangeArrowheads="1"/>
          </p:cNvSpPr>
          <p:nvPr>
            <p:ph type="body" idx="4294967295"/>
          </p:nvPr>
        </p:nvSpPr>
        <p:spPr/>
        <p:txBody>
          <a:bodyPr/>
          <a:lstStyle/>
          <a:p>
            <a:pPr eaLnBrk="1" hangingPunct="1"/>
            <a:r>
              <a:rPr lang="zh-CN" altLang="en-US" sz="2400" smtClean="0"/>
              <a:t>最近邻分类规则</a:t>
            </a:r>
            <a:endParaRPr lang="zh-CN" altLang="en-US" sz="2400" smtClean="0"/>
          </a:p>
          <a:p>
            <a:pPr lvl="1" eaLnBrk="1" hangingPunct="1"/>
            <a:r>
              <a:rPr lang="zh-CN" altLang="en-US" smtClean="0"/>
              <a:t> </a:t>
            </a:r>
            <a:r>
              <a:rPr lang="zh-CN" altLang="en-US" sz="2400" smtClean="0"/>
              <a:t>对于测试样本点</a:t>
            </a:r>
            <a:r>
              <a:rPr lang="en-US" altLang="zh-CN" sz="2400" smtClean="0"/>
              <a:t>x</a:t>
            </a:r>
            <a:r>
              <a:rPr lang="zh-CN" altLang="en-US" sz="2400" smtClean="0"/>
              <a:t>，在集合中距离它最近的的</a:t>
            </a:r>
            <a:r>
              <a:rPr lang="en-US" altLang="zh-CN" sz="2400" smtClean="0"/>
              <a:t>x</a:t>
            </a:r>
            <a:r>
              <a:rPr lang="en-US" altLang="zh-CN" sz="2400" baseline="-25000" smtClean="0"/>
              <a:t>1</a:t>
            </a:r>
            <a:r>
              <a:rPr lang="zh-CN" altLang="en-US" sz="2400" smtClean="0"/>
              <a:t>。最近邻分类就是把</a:t>
            </a:r>
            <a:r>
              <a:rPr lang="en-US" altLang="zh-CN" sz="2400" smtClean="0"/>
              <a:t>x</a:t>
            </a:r>
            <a:r>
              <a:rPr lang="zh-CN" altLang="en-US" sz="2400" smtClean="0"/>
              <a:t>分为</a:t>
            </a:r>
            <a:r>
              <a:rPr lang="en-US" altLang="zh-CN" sz="2400" smtClean="0"/>
              <a:t>x</a:t>
            </a:r>
            <a:r>
              <a:rPr lang="en-US" altLang="zh-CN" sz="2400" baseline="-25000" smtClean="0"/>
              <a:t>1</a:t>
            </a:r>
            <a:r>
              <a:rPr lang="en-US" altLang="zh-CN" sz="2400" smtClean="0"/>
              <a:t> </a:t>
            </a:r>
            <a:r>
              <a:rPr lang="zh-CN" altLang="en-US" sz="2400" smtClean="0"/>
              <a:t>所属的类别</a:t>
            </a:r>
            <a:endParaRPr lang="zh-CN" altLang="en-US" sz="2400" smtClean="0"/>
          </a:p>
          <a:p>
            <a:pPr eaLnBrk="1" hangingPunct="1"/>
            <a:r>
              <a:rPr lang="zh-CN" altLang="en-US" sz="2400" smtClean="0"/>
              <a:t>最近邻规则的推广</a:t>
            </a:r>
            <a:r>
              <a:rPr lang="en-US" altLang="zh-CN" sz="2400" smtClean="0"/>
              <a:t>- KNN</a:t>
            </a:r>
            <a:endParaRPr lang="en-US" altLang="zh-CN" sz="2400" smtClean="0"/>
          </a:p>
          <a:p>
            <a:pPr eaLnBrk="1" hangingPunct="1"/>
            <a:r>
              <a:rPr lang="zh-CN" altLang="en-US" sz="2400" smtClean="0"/>
              <a:t>没有好的相似度矩阵不能用 </a:t>
            </a:r>
            <a:r>
              <a:rPr lang="en-US" altLang="zh-CN" sz="2400" smtClean="0"/>
              <a:t>KNN</a:t>
            </a:r>
            <a:endParaRPr lang="en-US" altLang="zh-CN" sz="2400" smtClean="0"/>
          </a:p>
          <a:p>
            <a:pPr eaLnBrk="1" hangingPunct="1"/>
            <a:endParaRPr lang="en-US" altLang="zh-CN" sz="2400" smtClean="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a:xfrm>
            <a:off x="574675" y="-99392"/>
            <a:ext cx="8001000" cy="1216025"/>
          </a:xfrm>
        </p:spPr>
        <p:txBody>
          <a:bodyPr/>
          <a:lstStyle/>
          <a:p>
            <a:pPr eaLnBrk="1" hangingPunct="1"/>
            <a:r>
              <a:rPr lang="en-US" altLang="zh-CN" sz="3200" b="1" dirty="0" smtClean="0"/>
              <a:t>KNN</a:t>
            </a:r>
            <a:r>
              <a:rPr lang="zh-CN" altLang="en-US" sz="3200" b="1" dirty="0" smtClean="0"/>
              <a:t>算法</a:t>
            </a:r>
            <a:endParaRPr lang="zh-CN" altLang="en-US" sz="3200" b="1" dirty="0" smtClean="0"/>
          </a:p>
        </p:txBody>
      </p:sp>
      <p:sp>
        <p:nvSpPr>
          <p:cNvPr id="264195" name="Rectangle 3"/>
          <p:cNvSpPr>
            <a:spLocks noGrp="1" noChangeArrowheads="1"/>
          </p:cNvSpPr>
          <p:nvPr>
            <p:ph type="body" sz="half" idx="4294967295"/>
          </p:nvPr>
        </p:nvSpPr>
        <p:spPr>
          <a:xfrm>
            <a:off x="457200" y="1349077"/>
            <a:ext cx="7570788" cy="5248275"/>
          </a:xfrm>
        </p:spPr>
        <p:txBody>
          <a:bodyPr/>
          <a:lstStyle/>
          <a:p>
            <a:pPr eaLnBrk="1" hangingPunct="1">
              <a:lnSpc>
                <a:spcPct val="110000"/>
              </a:lnSpc>
            </a:pPr>
            <a:r>
              <a:rPr lang="zh-CN" altLang="en-US" sz="2000" smtClean="0"/>
              <a:t>目标：基于训练集</a:t>
            </a:r>
            <a:r>
              <a:rPr lang="en-US" altLang="zh-CN" sz="2000" smtClean="0"/>
              <a:t>X</a:t>
            </a:r>
            <a:r>
              <a:rPr lang="zh-CN" altLang="en-US" sz="2000" smtClean="0"/>
              <a:t>的对</a:t>
            </a:r>
            <a:r>
              <a:rPr lang="en-US" altLang="zh-CN" sz="2000" smtClean="0"/>
              <a:t>y</a:t>
            </a:r>
            <a:r>
              <a:rPr lang="zh-CN" altLang="en-US" sz="2000" smtClean="0"/>
              <a:t>分类</a:t>
            </a:r>
            <a:endParaRPr lang="zh-CN" altLang="en-US" sz="2000" smtClean="0"/>
          </a:p>
          <a:p>
            <a:pPr eaLnBrk="1" hangingPunct="1">
              <a:lnSpc>
                <a:spcPct val="110000"/>
              </a:lnSpc>
            </a:pPr>
            <a:r>
              <a:rPr lang="zh-CN" altLang="en-US" sz="2000" smtClean="0"/>
              <a:t>在训练集中，寻找和</a:t>
            </a:r>
            <a:r>
              <a:rPr lang="en-US" altLang="zh-CN" sz="2000" smtClean="0"/>
              <a:t>y</a:t>
            </a:r>
            <a:r>
              <a:rPr lang="zh-CN" altLang="en-US" sz="2000" smtClean="0"/>
              <a:t>最相似的训练样本</a:t>
            </a:r>
            <a:r>
              <a:rPr lang="en-US" altLang="zh-CN" sz="2000" smtClean="0"/>
              <a:t>x</a:t>
            </a:r>
            <a:endParaRPr lang="en-US" altLang="zh-CN" sz="2000" smtClean="0"/>
          </a:p>
          <a:p>
            <a:pPr eaLnBrk="1" hangingPunct="1">
              <a:lnSpc>
                <a:spcPct val="110000"/>
              </a:lnSpc>
            </a:pPr>
            <a:endParaRPr lang="en-US" altLang="zh-CN" sz="2000" smtClean="0"/>
          </a:p>
          <a:p>
            <a:pPr eaLnBrk="1" hangingPunct="1">
              <a:lnSpc>
                <a:spcPct val="110000"/>
              </a:lnSpc>
            </a:pPr>
            <a:endParaRPr lang="zh-CN" altLang="en-US" sz="2000" smtClean="0"/>
          </a:p>
          <a:p>
            <a:pPr eaLnBrk="1" hangingPunct="1">
              <a:lnSpc>
                <a:spcPct val="110000"/>
              </a:lnSpc>
            </a:pPr>
            <a:r>
              <a:rPr lang="zh-CN" altLang="en-US" sz="2000" smtClean="0"/>
              <a:t>得到</a:t>
            </a:r>
            <a:r>
              <a:rPr lang="en-US" altLang="zh-CN" sz="2000" smtClean="0"/>
              <a:t>k</a:t>
            </a:r>
            <a:r>
              <a:rPr lang="zh-CN" altLang="en-US" sz="2000" smtClean="0"/>
              <a:t>个最相似的集合</a:t>
            </a:r>
            <a:r>
              <a:rPr lang="en-US" altLang="zh-CN" sz="2000" smtClean="0"/>
              <a:t>A</a:t>
            </a:r>
            <a:r>
              <a:rPr lang="zh-CN" altLang="en-US" sz="2000" smtClean="0"/>
              <a:t>，</a:t>
            </a:r>
            <a:r>
              <a:rPr lang="en-US" altLang="zh-CN" sz="2000" smtClean="0"/>
              <a:t>A</a:t>
            </a:r>
            <a:r>
              <a:rPr lang="zh-CN" altLang="en-US" sz="2000" smtClean="0"/>
              <a:t>为</a:t>
            </a:r>
            <a:r>
              <a:rPr lang="en-US" altLang="zh-CN" sz="2000" smtClean="0"/>
              <a:t>X</a:t>
            </a:r>
            <a:r>
              <a:rPr lang="zh-CN" altLang="en-US" sz="2000" smtClean="0"/>
              <a:t>的一个子集</a:t>
            </a:r>
            <a:endParaRPr lang="zh-CN" altLang="en-US" sz="2000" smtClean="0"/>
          </a:p>
          <a:p>
            <a:pPr eaLnBrk="1" hangingPunct="1">
              <a:lnSpc>
                <a:spcPct val="110000"/>
              </a:lnSpc>
            </a:pPr>
            <a:endParaRPr lang="zh-CN" altLang="en-US" sz="2000" smtClean="0"/>
          </a:p>
          <a:p>
            <a:pPr eaLnBrk="1" hangingPunct="1">
              <a:lnSpc>
                <a:spcPct val="110000"/>
              </a:lnSpc>
            </a:pPr>
            <a:r>
              <a:rPr lang="zh-CN" altLang="en-US" sz="2000" smtClean="0"/>
              <a:t>设</a:t>
            </a:r>
            <a:r>
              <a:rPr lang="en-US" altLang="zh-CN" sz="2000" smtClean="0"/>
              <a:t>n1,n2</a:t>
            </a:r>
            <a:r>
              <a:rPr lang="zh-CN" altLang="en-US" sz="2000" smtClean="0"/>
              <a:t>分别为集合中属于</a:t>
            </a:r>
            <a:r>
              <a:rPr lang="en-US" altLang="zh-CN" sz="2000" smtClean="0"/>
              <a:t>c1,c2</a:t>
            </a:r>
            <a:r>
              <a:rPr lang="zh-CN" altLang="en-US" sz="2000" smtClean="0"/>
              <a:t>的个数</a:t>
            </a:r>
            <a:endParaRPr lang="zh-CN" altLang="en-US" sz="2000" smtClean="0"/>
          </a:p>
          <a:p>
            <a:pPr eaLnBrk="1" hangingPunct="1">
              <a:lnSpc>
                <a:spcPct val="110000"/>
              </a:lnSpc>
            </a:pPr>
            <a:endParaRPr lang="zh-CN" altLang="en-US" sz="2000" smtClean="0"/>
          </a:p>
          <a:p>
            <a:pPr eaLnBrk="1" hangingPunct="1">
              <a:lnSpc>
                <a:spcPct val="110000"/>
              </a:lnSpc>
            </a:pPr>
            <a:endParaRPr lang="zh-CN" altLang="en-US" sz="2000" smtClean="0"/>
          </a:p>
          <a:p>
            <a:pPr eaLnBrk="1" hangingPunct="1">
              <a:lnSpc>
                <a:spcPct val="110000"/>
              </a:lnSpc>
            </a:pPr>
            <a:r>
              <a:rPr lang="zh-CN" altLang="en-US" sz="2000" smtClean="0"/>
              <a:t>如果</a:t>
            </a:r>
            <a:r>
              <a:rPr lang="en-US" altLang="zh-CN" sz="2000" smtClean="0"/>
              <a:t>p(c1|y)&gt;p(c2|y),</a:t>
            </a:r>
            <a:r>
              <a:rPr lang="zh-CN" altLang="en-US" sz="2000" smtClean="0"/>
              <a:t>判为</a:t>
            </a:r>
            <a:r>
              <a:rPr lang="en-US" altLang="zh-CN" sz="2000" smtClean="0"/>
              <a:t>c1,</a:t>
            </a:r>
            <a:r>
              <a:rPr lang="zh-CN" altLang="en-US" sz="2000" smtClean="0"/>
              <a:t>否则判为</a:t>
            </a:r>
            <a:r>
              <a:rPr lang="en-US" altLang="zh-CN" sz="2000" smtClean="0"/>
              <a:t>c2</a:t>
            </a:r>
            <a:endParaRPr lang="en-US" altLang="zh-CN" sz="2000" smtClean="0"/>
          </a:p>
          <a:p>
            <a:pPr eaLnBrk="1" hangingPunct="1"/>
            <a:endParaRPr lang="en-US" altLang="zh-CN" sz="2000" smtClean="0"/>
          </a:p>
          <a:p>
            <a:pPr eaLnBrk="1" hangingPunct="1"/>
            <a:endParaRPr lang="en-US" altLang="zh-CN" sz="2000" smtClean="0"/>
          </a:p>
          <a:p>
            <a:pPr eaLnBrk="1" hangingPunct="1">
              <a:buFont typeface="Wingdings" panose="05000000000000000000" pitchFamily="2" charset="2"/>
              <a:buNone/>
            </a:pPr>
            <a:endParaRPr lang="en-US" altLang="zh-CN" sz="2000" smtClean="0"/>
          </a:p>
          <a:p>
            <a:pPr eaLnBrk="1" hangingPunct="1"/>
            <a:endParaRPr lang="en-US" altLang="zh-CN" sz="2000" smtClean="0"/>
          </a:p>
        </p:txBody>
      </p:sp>
      <p:graphicFrame>
        <p:nvGraphicFramePr>
          <p:cNvPr id="107524" name="Object 4"/>
          <p:cNvGraphicFramePr>
            <a:graphicFrameLocks noGrp="1" noChangeAspect="1"/>
          </p:cNvGraphicFramePr>
          <p:nvPr>
            <p:ph sz="quarter" idx="4294967295"/>
          </p:nvPr>
        </p:nvGraphicFramePr>
        <p:xfrm>
          <a:off x="1849438" y="2228552"/>
          <a:ext cx="3868737" cy="555625"/>
        </p:xfrm>
        <a:graphic>
          <a:graphicData uri="http://schemas.openxmlformats.org/presentationml/2006/ole">
            <mc:AlternateContent xmlns:mc="http://schemas.openxmlformats.org/markup-compatibility/2006">
              <mc:Choice xmlns:v="urn:schemas-microsoft-com:vml" Requires="v">
                <p:oleObj spid="_x0000_s104462" name="Equation" r:id="rId1" imgW="1879600" imgH="228600" progId="Equation.DSMT4">
                  <p:embed/>
                </p:oleObj>
              </mc:Choice>
              <mc:Fallback>
                <p:oleObj name="Equation" r:id="rId1" imgW="1879600" imgH="228600" progId="Equation.DSMT4">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438" y="2228552"/>
                        <a:ext cx="3868737"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25" name="Object 5"/>
          <p:cNvGraphicFramePr>
            <a:graphicFrameLocks noGrp="1" noChangeAspect="1"/>
          </p:cNvGraphicFramePr>
          <p:nvPr>
            <p:ph sz="quarter" idx="4294967295"/>
          </p:nvPr>
        </p:nvGraphicFramePr>
        <p:xfrm>
          <a:off x="2097088" y="4217690"/>
          <a:ext cx="3621087" cy="457200"/>
        </p:xfrm>
        <a:graphic>
          <a:graphicData uri="http://schemas.openxmlformats.org/presentationml/2006/ole">
            <mc:AlternateContent xmlns:mc="http://schemas.openxmlformats.org/markup-compatibility/2006">
              <mc:Choice xmlns:v="urn:schemas-microsoft-com:vml" Requires="v">
                <p:oleObj spid="_x0000_s104463" name="Equation" r:id="rId3" imgW="2133600" imgH="228600" progId="Equation.DSMT4">
                  <p:embed/>
                </p:oleObj>
              </mc:Choice>
              <mc:Fallback>
                <p:oleObj name="Equation" r:id="rId3" imgW="2133600" imgH="228600" progId="Equation.DSMT4">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088" y="4217690"/>
                        <a:ext cx="362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26" name="Object 6"/>
          <p:cNvGraphicFramePr>
            <a:graphicFrameLocks noChangeAspect="1"/>
          </p:cNvGraphicFramePr>
          <p:nvPr/>
        </p:nvGraphicFramePr>
        <p:xfrm>
          <a:off x="1511300" y="5522615"/>
          <a:ext cx="1828800" cy="636587"/>
        </p:xfrm>
        <a:graphic>
          <a:graphicData uri="http://schemas.openxmlformats.org/presentationml/2006/ole">
            <mc:AlternateContent xmlns:mc="http://schemas.openxmlformats.org/markup-compatibility/2006">
              <mc:Choice xmlns:v="urn:schemas-microsoft-com:vml" Requires="v">
                <p:oleObj spid="_x0000_s104464" name="Equation" r:id="rId5" imgW="1129665" imgH="393700" progId="Equation.DSMT4">
                  <p:embed/>
                </p:oleObj>
              </mc:Choice>
              <mc:Fallback>
                <p:oleObj name="Equation" r:id="rId5" imgW="1129665" imgH="3937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1300" y="5522615"/>
                        <a:ext cx="1828800" cy="63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27" name="Object 7"/>
          <p:cNvGraphicFramePr>
            <a:graphicFrameLocks noChangeAspect="1"/>
          </p:cNvGraphicFramePr>
          <p:nvPr/>
        </p:nvGraphicFramePr>
        <p:xfrm>
          <a:off x="4572000" y="5601990"/>
          <a:ext cx="1752600" cy="603250"/>
        </p:xfrm>
        <a:graphic>
          <a:graphicData uri="http://schemas.openxmlformats.org/presentationml/2006/ole">
            <mc:AlternateContent xmlns:mc="http://schemas.openxmlformats.org/markup-compatibility/2006">
              <mc:Choice xmlns:v="urn:schemas-microsoft-com:vml" Requires="v">
                <p:oleObj spid="_x0000_s104465" name="Equation" r:id="rId7" imgW="1143000" imgH="393700" progId="Equation.DSMT4">
                  <p:embed/>
                </p:oleObj>
              </mc:Choice>
              <mc:Fallback>
                <p:oleObj name="Equation" r:id="rId7" imgW="1143000" imgH="3937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5601990"/>
                        <a:ext cx="17526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4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41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a:xfrm>
            <a:off x="684213" y="302419"/>
            <a:ext cx="7772400" cy="822325"/>
          </a:xfrm>
        </p:spPr>
        <p:txBody>
          <a:bodyPr lIns="92075" tIns="46038" rIns="92075" bIns="46038"/>
          <a:lstStyle/>
          <a:p>
            <a:pPr eaLnBrk="1" hangingPunct="1"/>
            <a:r>
              <a:rPr lang="en-US" altLang="zh-CN" sz="3200" b="1" dirty="0" err="1" smtClean="0"/>
              <a:t>kNN</a:t>
            </a:r>
            <a:r>
              <a:rPr lang="zh-CN" altLang="en-US" sz="3200" b="1" dirty="0" smtClean="0"/>
              <a:t>方法</a:t>
            </a:r>
            <a:endParaRPr lang="zh-CN" altLang="en-US" sz="3200" b="1" dirty="0" smtClean="0"/>
          </a:p>
        </p:txBody>
      </p:sp>
      <p:sp>
        <p:nvSpPr>
          <p:cNvPr id="108547" name="Rectangle 3"/>
          <p:cNvSpPr>
            <a:spLocks noGrp="1" noChangeArrowheads="1"/>
          </p:cNvSpPr>
          <p:nvPr>
            <p:ph type="body" idx="4294967295"/>
          </p:nvPr>
        </p:nvSpPr>
        <p:spPr>
          <a:xfrm>
            <a:off x="838200" y="1484784"/>
            <a:ext cx="7772400" cy="4454525"/>
          </a:xfrm>
        </p:spPr>
        <p:txBody>
          <a:bodyPr/>
          <a:lstStyle/>
          <a:p>
            <a:pPr eaLnBrk="1" hangingPunct="1"/>
            <a:r>
              <a:rPr lang="zh-CN" altLang="en-US" smtClean="0"/>
              <a:t>一种基于实例的学习方法</a:t>
            </a:r>
            <a:endParaRPr lang="zh-CN" altLang="en-US" smtClean="0"/>
          </a:p>
        </p:txBody>
      </p:sp>
      <p:sp>
        <p:nvSpPr>
          <p:cNvPr id="108548" name="Line 4"/>
          <p:cNvSpPr>
            <a:spLocks noChangeShapeType="1"/>
          </p:cNvSpPr>
          <p:nvPr/>
        </p:nvSpPr>
        <p:spPr bwMode="auto">
          <a:xfrm>
            <a:off x="1219200" y="5066184"/>
            <a:ext cx="59436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8549" name="Line 5"/>
          <p:cNvSpPr>
            <a:spLocks noChangeShapeType="1"/>
          </p:cNvSpPr>
          <p:nvPr/>
        </p:nvSpPr>
        <p:spPr bwMode="auto">
          <a:xfrm flipV="1">
            <a:off x="1752600" y="2170584"/>
            <a:ext cx="0" cy="3048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8550" name="AutoShape 6"/>
          <p:cNvSpPr>
            <a:spLocks noChangeArrowheads="1"/>
          </p:cNvSpPr>
          <p:nvPr/>
        </p:nvSpPr>
        <p:spPr bwMode="auto">
          <a:xfrm>
            <a:off x="3810000" y="27039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51" name="AutoShape 7"/>
          <p:cNvSpPr>
            <a:spLocks noChangeArrowheads="1"/>
          </p:cNvSpPr>
          <p:nvPr/>
        </p:nvSpPr>
        <p:spPr bwMode="auto">
          <a:xfrm>
            <a:off x="3048000" y="30087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52" name="AutoShape 8"/>
          <p:cNvSpPr>
            <a:spLocks noChangeArrowheads="1"/>
          </p:cNvSpPr>
          <p:nvPr/>
        </p:nvSpPr>
        <p:spPr bwMode="auto">
          <a:xfrm>
            <a:off x="2971800" y="33135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53" name="AutoShape 9"/>
          <p:cNvSpPr>
            <a:spLocks noChangeArrowheads="1"/>
          </p:cNvSpPr>
          <p:nvPr/>
        </p:nvSpPr>
        <p:spPr bwMode="auto">
          <a:xfrm>
            <a:off x="2667000" y="36945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54" name="AutoShape 10"/>
          <p:cNvSpPr>
            <a:spLocks noChangeArrowheads="1"/>
          </p:cNvSpPr>
          <p:nvPr/>
        </p:nvSpPr>
        <p:spPr bwMode="auto">
          <a:xfrm>
            <a:off x="3200400" y="35421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55" name="AutoShape 11"/>
          <p:cNvSpPr>
            <a:spLocks noChangeArrowheads="1"/>
          </p:cNvSpPr>
          <p:nvPr/>
        </p:nvSpPr>
        <p:spPr bwMode="auto">
          <a:xfrm>
            <a:off x="3048000" y="43041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56" name="AutoShape 12"/>
          <p:cNvSpPr>
            <a:spLocks noChangeArrowheads="1"/>
          </p:cNvSpPr>
          <p:nvPr/>
        </p:nvSpPr>
        <p:spPr bwMode="auto">
          <a:xfrm>
            <a:off x="3200400" y="38469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57" name="AutoShape 13"/>
          <p:cNvSpPr>
            <a:spLocks noChangeArrowheads="1"/>
          </p:cNvSpPr>
          <p:nvPr/>
        </p:nvSpPr>
        <p:spPr bwMode="auto">
          <a:xfrm>
            <a:off x="3886200" y="36183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58" name="AutoShape 14"/>
          <p:cNvSpPr>
            <a:spLocks noChangeArrowheads="1"/>
          </p:cNvSpPr>
          <p:nvPr/>
        </p:nvSpPr>
        <p:spPr bwMode="auto">
          <a:xfrm>
            <a:off x="3505200" y="32373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59" name="AutoShape 15"/>
          <p:cNvSpPr>
            <a:spLocks noChangeArrowheads="1"/>
          </p:cNvSpPr>
          <p:nvPr/>
        </p:nvSpPr>
        <p:spPr bwMode="auto">
          <a:xfrm>
            <a:off x="3886200" y="39231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60" name="AutoShape 16"/>
          <p:cNvSpPr>
            <a:spLocks noChangeArrowheads="1"/>
          </p:cNvSpPr>
          <p:nvPr/>
        </p:nvSpPr>
        <p:spPr bwMode="auto">
          <a:xfrm>
            <a:off x="3657600" y="46851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61" name="AutoShape 17"/>
          <p:cNvSpPr>
            <a:spLocks noChangeArrowheads="1"/>
          </p:cNvSpPr>
          <p:nvPr/>
        </p:nvSpPr>
        <p:spPr bwMode="auto">
          <a:xfrm>
            <a:off x="4800600" y="3465984"/>
            <a:ext cx="76200" cy="76200"/>
          </a:xfrm>
          <a:prstGeom prst="flowChartConnector">
            <a:avLst/>
          </a:prstGeom>
          <a:solidFill>
            <a:schemeClr val="accent1"/>
          </a:solidFill>
          <a:ln w="12700" cap="sq">
            <a:solidFill>
              <a:schemeClr val="tx1"/>
            </a:solidFill>
            <a:round/>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250898" name="Oval 18"/>
          <p:cNvSpPr>
            <a:spLocks noChangeArrowheads="1"/>
          </p:cNvSpPr>
          <p:nvPr/>
        </p:nvSpPr>
        <p:spPr bwMode="auto">
          <a:xfrm>
            <a:off x="3352800" y="3570759"/>
            <a:ext cx="503238" cy="504825"/>
          </a:xfrm>
          <a:prstGeom prst="ellipse">
            <a:avLst/>
          </a:prstGeom>
          <a:noFill/>
          <a:ln w="12700">
            <a:solidFill>
              <a:schemeClr val="tx2"/>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buSzPct val="75000"/>
            </a:pPr>
            <a:endParaRPr lang="zh-CN" altLang="en-US" sz="1800">
              <a:latin typeface="Tahoma" panose="020B0604030504040204" pitchFamily="34" charset="0"/>
            </a:endParaRPr>
          </a:p>
        </p:txBody>
      </p:sp>
      <p:sp>
        <p:nvSpPr>
          <p:cNvPr id="250899" name="Oval 19"/>
          <p:cNvSpPr>
            <a:spLocks noChangeArrowheads="1"/>
          </p:cNvSpPr>
          <p:nvPr/>
        </p:nvSpPr>
        <p:spPr bwMode="auto">
          <a:xfrm>
            <a:off x="3200400" y="3389784"/>
            <a:ext cx="838200" cy="8382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buSzPct val="75000"/>
            </a:pPr>
            <a:endParaRPr lang="zh-CN" altLang="en-US" sz="1800">
              <a:latin typeface="Tahoma" panose="020B0604030504040204" pitchFamily="34" charset="0"/>
            </a:endParaRPr>
          </a:p>
        </p:txBody>
      </p:sp>
      <p:sp>
        <p:nvSpPr>
          <p:cNvPr id="250900" name="Line 20"/>
          <p:cNvSpPr>
            <a:spLocks noChangeShapeType="1"/>
          </p:cNvSpPr>
          <p:nvPr/>
        </p:nvSpPr>
        <p:spPr bwMode="auto">
          <a:xfrm flipH="1">
            <a:off x="3810000" y="2992909"/>
            <a:ext cx="1158875" cy="701675"/>
          </a:xfrm>
          <a:prstGeom prst="line">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50901" name="Rectangle 21"/>
          <p:cNvSpPr>
            <a:spLocks noChangeArrowheads="1"/>
          </p:cNvSpPr>
          <p:nvPr/>
        </p:nvSpPr>
        <p:spPr bwMode="auto">
          <a:xfrm>
            <a:off x="5029200" y="2856384"/>
            <a:ext cx="1066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algn="ctr">
              <a:buSzPct val="75000"/>
            </a:pPr>
            <a:r>
              <a:rPr lang="zh-CN" altLang="en-US" sz="1800"/>
              <a:t>新文本</a:t>
            </a:r>
            <a:endParaRPr lang="zh-CN" altLang="en-US" sz="1800"/>
          </a:p>
        </p:txBody>
      </p:sp>
      <p:sp>
        <p:nvSpPr>
          <p:cNvPr id="250902" name="Line 22"/>
          <p:cNvSpPr>
            <a:spLocks noChangeShapeType="1"/>
          </p:cNvSpPr>
          <p:nvPr/>
        </p:nvSpPr>
        <p:spPr bwMode="auto">
          <a:xfrm flipH="1">
            <a:off x="3810000" y="3923184"/>
            <a:ext cx="1828800" cy="0"/>
          </a:xfrm>
          <a:prstGeom prst="line">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50903" name="Text Box 23"/>
          <p:cNvSpPr txBox="1">
            <a:spLocks noChangeArrowheads="1"/>
          </p:cNvSpPr>
          <p:nvPr/>
        </p:nvSpPr>
        <p:spPr bwMode="auto">
          <a:xfrm>
            <a:off x="5638800" y="3770784"/>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Pct val="75000"/>
            </a:pPr>
            <a:r>
              <a:rPr lang="en-US" altLang="zh-CN" sz="2400"/>
              <a:t>k=1, A</a:t>
            </a:r>
            <a:r>
              <a:rPr lang="zh-CN" altLang="en-US" sz="2400"/>
              <a:t>类</a:t>
            </a:r>
            <a:endParaRPr lang="zh-CN" altLang="en-US" sz="2400"/>
          </a:p>
        </p:txBody>
      </p:sp>
      <p:sp>
        <p:nvSpPr>
          <p:cNvPr id="250904" name="Oval 24"/>
          <p:cNvSpPr>
            <a:spLocks noChangeArrowheads="1"/>
          </p:cNvSpPr>
          <p:nvPr/>
        </p:nvSpPr>
        <p:spPr bwMode="auto">
          <a:xfrm>
            <a:off x="2819400" y="3008784"/>
            <a:ext cx="1676400" cy="1600200"/>
          </a:xfrm>
          <a:prstGeom prst="ellipse">
            <a:avLst/>
          </a:prstGeom>
          <a:noFill/>
          <a:ln w="12700" cap="sq">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buSzPct val="75000"/>
            </a:pPr>
            <a:endParaRPr lang="zh-CN" altLang="en-US" sz="1800">
              <a:latin typeface="Tahoma" panose="020B0604030504040204" pitchFamily="34" charset="0"/>
            </a:endParaRPr>
          </a:p>
        </p:txBody>
      </p:sp>
      <p:sp>
        <p:nvSpPr>
          <p:cNvPr id="250905" name="Line 25"/>
          <p:cNvSpPr>
            <a:spLocks noChangeShapeType="1"/>
          </p:cNvSpPr>
          <p:nvPr/>
        </p:nvSpPr>
        <p:spPr bwMode="auto">
          <a:xfrm flipH="1">
            <a:off x="3733800" y="4227984"/>
            <a:ext cx="1828800" cy="0"/>
          </a:xfrm>
          <a:prstGeom prst="line">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50906" name="Text Box 26"/>
          <p:cNvSpPr txBox="1">
            <a:spLocks noChangeArrowheads="1"/>
          </p:cNvSpPr>
          <p:nvPr/>
        </p:nvSpPr>
        <p:spPr bwMode="auto">
          <a:xfrm>
            <a:off x="5562600" y="4075584"/>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Pct val="75000"/>
            </a:pPr>
            <a:r>
              <a:rPr lang="en-US" altLang="zh-CN" sz="2400"/>
              <a:t>k=4</a:t>
            </a:r>
            <a:r>
              <a:rPr lang="zh-CN" altLang="en-US" sz="2400"/>
              <a:t>，</a:t>
            </a:r>
            <a:r>
              <a:rPr lang="en-US" altLang="zh-CN" sz="2400"/>
              <a:t>B</a:t>
            </a:r>
            <a:r>
              <a:rPr lang="zh-CN" altLang="en-US" sz="2400"/>
              <a:t>类</a:t>
            </a:r>
            <a:endParaRPr lang="zh-CN" altLang="en-US" sz="2400"/>
          </a:p>
        </p:txBody>
      </p:sp>
      <p:sp>
        <p:nvSpPr>
          <p:cNvPr id="250907" name="Line 27"/>
          <p:cNvSpPr>
            <a:spLocks noChangeShapeType="1"/>
          </p:cNvSpPr>
          <p:nvPr/>
        </p:nvSpPr>
        <p:spPr bwMode="auto">
          <a:xfrm flipH="1">
            <a:off x="3733800" y="4608984"/>
            <a:ext cx="1828800" cy="0"/>
          </a:xfrm>
          <a:prstGeom prst="line">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50908" name="Text Box 28"/>
          <p:cNvSpPr txBox="1">
            <a:spLocks noChangeArrowheads="1"/>
          </p:cNvSpPr>
          <p:nvPr/>
        </p:nvSpPr>
        <p:spPr bwMode="auto">
          <a:xfrm>
            <a:off x="5638800" y="4456584"/>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Pct val="75000"/>
            </a:pPr>
            <a:r>
              <a:rPr lang="en-US" altLang="zh-CN" sz="2400"/>
              <a:t>k=10</a:t>
            </a:r>
            <a:r>
              <a:rPr lang="zh-CN" altLang="en-US" sz="2400"/>
              <a:t>，</a:t>
            </a:r>
            <a:r>
              <a:rPr lang="en-US" altLang="zh-CN" sz="2400"/>
              <a:t>B</a:t>
            </a:r>
            <a:r>
              <a:rPr lang="zh-CN" altLang="en-US" sz="2400"/>
              <a:t>类</a:t>
            </a:r>
            <a:endParaRPr lang="zh-CN" altLang="en-US" sz="2400"/>
          </a:p>
        </p:txBody>
      </p:sp>
      <p:sp>
        <p:nvSpPr>
          <p:cNvPr id="108573" name="AutoShape 29"/>
          <p:cNvSpPr>
            <a:spLocks noChangeArrowheads="1"/>
          </p:cNvSpPr>
          <p:nvPr/>
        </p:nvSpPr>
        <p:spPr bwMode="auto">
          <a:xfrm>
            <a:off x="3733800" y="3465984"/>
            <a:ext cx="76200" cy="76200"/>
          </a:xfrm>
          <a:prstGeom prst="flowChartExtract">
            <a:avLst/>
          </a:prstGeom>
          <a:solidFill>
            <a:schemeClr val="accent1"/>
          </a:solidFill>
          <a:ln w="12700" cap="sq">
            <a:solidFill>
              <a:schemeClr val="tx1"/>
            </a:solidFill>
            <a:miter lim="800000"/>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74" name="AutoShape 30"/>
          <p:cNvSpPr>
            <a:spLocks noChangeArrowheads="1"/>
          </p:cNvSpPr>
          <p:nvPr/>
        </p:nvSpPr>
        <p:spPr bwMode="auto">
          <a:xfrm>
            <a:off x="2133600" y="3465984"/>
            <a:ext cx="76200" cy="76200"/>
          </a:xfrm>
          <a:prstGeom prst="flowChartExtract">
            <a:avLst/>
          </a:prstGeom>
          <a:solidFill>
            <a:schemeClr val="accent1"/>
          </a:solidFill>
          <a:ln w="12700" cap="sq">
            <a:solidFill>
              <a:schemeClr val="tx1"/>
            </a:solidFill>
            <a:miter lim="800000"/>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75" name="AutoShape 31"/>
          <p:cNvSpPr>
            <a:spLocks noChangeArrowheads="1"/>
          </p:cNvSpPr>
          <p:nvPr/>
        </p:nvSpPr>
        <p:spPr bwMode="auto">
          <a:xfrm>
            <a:off x="2438400" y="4151784"/>
            <a:ext cx="76200" cy="76200"/>
          </a:xfrm>
          <a:prstGeom prst="flowChartExtract">
            <a:avLst/>
          </a:prstGeom>
          <a:solidFill>
            <a:schemeClr val="accent1"/>
          </a:solidFill>
          <a:ln w="12700" cap="sq">
            <a:solidFill>
              <a:schemeClr val="tx1"/>
            </a:solidFill>
            <a:miter lim="800000"/>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76" name="AutoShape 32"/>
          <p:cNvSpPr>
            <a:spLocks noChangeArrowheads="1"/>
          </p:cNvSpPr>
          <p:nvPr/>
        </p:nvSpPr>
        <p:spPr bwMode="auto">
          <a:xfrm>
            <a:off x="2971800" y="3923184"/>
            <a:ext cx="76200" cy="76200"/>
          </a:xfrm>
          <a:prstGeom prst="flowChartExtract">
            <a:avLst/>
          </a:prstGeom>
          <a:solidFill>
            <a:schemeClr val="accent1"/>
          </a:solidFill>
          <a:ln w="12700" cap="sq">
            <a:solidFill>
              <a:schemeClr val="tx1"/>
            </a:solidFill>
            <a:miter lim="800000"/>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77" name="AutoShape 33"/>
          <p:cNvSpPr>
            <a:spLocks noChangeArrowheads="1"/>
          </p:cNvSpPr>
          <p:nvPr/>
        </p:nvSpPr>
        <p:spPr bwMode="auto">
          <a:xfrm>
            <a:off x="4267200" y="2932584"/>
            <a:ext cx="76200" cy="76200"/>
          </a:xfrm>
          <a:prstGeom prst="flowChartExtract">
            <a:avLst/>
          </a:prstGeom>
          <a:solidFill>
            <a:schemeClr val="accent1"/>
          </a:solidFill>
          <a:ln w="12700" cap="sq">
            <a:solidFill>
              <a:schemeClr val="tx1"/>
            </a:solidFill>
            <a:miter lim="800000"/>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78" name="AutoShape 34"/>
          <p:cNvSpPr>
            <a:spLocks noChangeArrowheads="1"/>
          </p:cNvSpPr>
          <p:nvPr/>
        </p:nvSpPr>
        <p:spPr bwMode="auto">
          <a:xfrm>
            <a:off x="3581400" y="4304184"/>
            <a:ext cx="76200" cy="76200"/>
          </a:xfrm>
          <a:prstGeom prst="flowChartExtract">
            <a:avLst/>
          </a:prstGeom>
          <a:solidFill>
            <a:schemeClr val="accent1"/>
          </a:solidFill>
          <a:ln w="12700" cap="sq">
            <a:solidFill>
              <a:schemeClr val="tx1"/>
            </a:solidFill>
            <a:miter lim="800000"/>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79" name="AutoShape 35"/>
          <p:cNvSpPr>
            <a:spLocks noChangeArrowheads="1"/>
          </p:cNvSpPr>
          <p:nvPr/>
        </p:nvSpPr>
        <p:spPr bwMode="auto">
          <a:xfrm>
            <a:off x="4343400" y="4380384"/>
            <a:ext cx="76200" cy="76200"/>
          </a:xfrm>
          <a:prstGeom prst="flowChartExtract">
            <a:avLst/>
          </a:prstGeom>
          <a:solidFill>
            <a:schemeClr val="accent1"/>
          </a:solidFill>
          <a:ln w="12700" cap="sq">
            <a:solidFill>
              <a:schemeClr val="tx1"/>
            </a:solidFill>
            <a:miter lim="800000"/>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sp>
        <p:nvSpPr>
          <p:cNvPr id="108580" name="AutoShape 36"/>
          <p:cNvSpPr>
            <a:spLocks noChangeArrowheads="1"/>
          </p:cNvSpPr>
          <p:nvPr/>
        </p:nvSpPr>
        <p:spPr bwMode="auto">
          <a:xfrm>
            <a:off x="3429000" y="3846984"/>
            <a:ext cx="76200" cy="76200"/>
          </a:xfrm>
          <a:prstGeom prst="flowChartExtract">
            <a:avLst/>
          </a:prstGeom>
          <a:solidFill>
            <a:schemeClr val="accent1"/>
          </a:solidFill>
          <a:ln w="12700" cap="sq">
            <a:solidFill>
              <a:schemeClr val="tx1"/>
            </a:solidFill>
            <a:miter lim="800000"/>
            <a:headEnd type="none" w="sm" len="sm"/>
            <a:tailEnd type="none" w="sm" len="sm"/>
          </a:ln>
        </p:spPr>
        <p:txBody>
          <a:bodyPr wrap="none" anchor="ctr"/>
          <a:lstStyle/>
          <a:p>
            <a:pPr>
              <a:buSzPct val="75000"/>
            </a:pPr>
            <a:endParaRPr lang="zh-CN" altLang="en-US" sz="1800">
              <a:latin typeface="Tahoma" panose="020B0604030504040204" pitchFamily="34" charset="0"/>
            </a:endParaRPr>
          </a:p>
        </p:txBody>
      </p:sp>
      <p:grpSp>
        <p:nvGrpSpPr>
          <p:cNvPr id="108581" name="Group 37"/>
          <p:cNvGrpSpPr/>
          <p:nvPr/>
        </p:nvGrpSpPr>
        <p:grpSpPr bwMode="auto">
          <a:xfrm>
            <a:off x="3519488" y="3770784"/>
            <a:ext cx="152400" cy="152400"/>
            <a:chOff x="2208" y="2640"/>
            <a:chExt cx="96" cy="96"/>
          </a:xfrm>
        </p:grpSpPr>
        <p:sp>
          <p:nvSpPr>
            <p:cNvPr id="108584" name="Line 38"/>
            <p:cNvSpPr>
              <a:spLocks noChangeShapeType="1"/>
            </p:cNvSpPr>
            <p:nvPr/>
          </p:nvSpPr>
          <p:spPr bwMode="auto">
            <a:xfrm>
              <a:off x="2208" y="2688"/>
              <a:ext cx="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8585" name="Line 39"/>
            <p:cNvSpPr>
              <a:spLocks noChangeShapeType="1"/>
            </p:cNvSpPr>
            <p:nvPr/>
          </p:nvSpPr>
          <p:spPr bwMode="auto">
            <a:xfrm>
              <a:off x="2256" y="264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108582" name="Rectangle 40"/>
          <p:cNvSpPr>
            <a:spLocks noChangeArrowheads="1"/>
          </p:cNvSpPr>
          <p:nvPr/>
        </p:nvSpPr>
        <p:spPr bwMode="auto">
          <a:xfrm>
            <a:off x="914400" y="5370984"/>
            <a:ext cx="716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a:buSzPct val="75000"/>
            </a:pPr>
            <a:r>
              <a:rPr lang="zh-CN" altLang="en-US" sz="2400"/>
              <a:t>带权重计算，计算权重和最大的类。</a:t>
            </a:r>
            <a:endParaRPr lang="zh-CN" altLang="en-US" sz="2400"/>
          </a:p>
        </p:txBody>
      </p:sp>
      <p:sp>
        <p:nvSpPr>
          <p:cNvPr id="108583" name="Oval 42"/>
          <p:cNvSpPr>
            <a:spLocks noChangeArrowheads="1"/>
          </p:cNvSpPr>
          <p:nvPr/>
        </p:nvSpPr>
        <p:spPr bwMode="auto">
          <a:xfrm>
            <a:off x="2819400" y="2932584"/>
            <a:ext cx="1600200" cy="15240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a:buSzPct val="75000"/>
            </a:pPr>
            <a:endParaRPr lang="zh-CN" altLang="en-US" sz="1800">
              <a:latin typeface="Tahoma" panose="020B0604030504040204" pitchFamily="34" charset="0"/>
            </a:endParaRPr>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50900"/>
                                        </p:tgtEl>
                                        <p:attrNameLst>
                                          <p:attrName>style.visibility</p:attrName>
                                        </p:attrNameLst>
                                      </p:cBhvr>
                                      <p:to>
                                        <p:strVal val="visible"/>
                                      </p:to>
                                    </p:set>
                                    <p:anim calcmode="lin" valueType="num">
                                      <p:cBhvr additive="base">
                                        <p:cTn id="7" dur="500" fill="hold"/>
                                        <p:tgtEl>
                                          <p:spTgt spid="250900"/>
                                        </p:tgtEl>
                                        <p:attrNameLst>
                                          <p:attrName>ppt_x</p:attrName>
                                        </p:attrNameLst>
                                      </p:cBhvr>
                                      <p:tavLst>
                                        <p:tav tm="0">
                                          <p:val>
                                            <p:strVal val="1+#ppt_w/2"/>
                                          </p:val>
                                        </p:tav>
                                        <p:tav tm="100000">
                                          <p:val>
                                            <p:strVal val="#ppt_x"/>
                                          </p:val>
                                        </p:tav>
                                      </p:tavLst>
                                    </p:anim>
                                    <p:anim calcmode="lin" valueType="num">
                                      <p:cBhvr additive="base">
                                        <p:cTn id="8" dur="500" fill="hold"/>
                                        <p:tgtEl>
                                          <p:spTgt spid="2509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50901"/>
                                        </p:tgtEl>
                                        <p:attrNameLst>
                                          <p:attrName>style.visibility</p:attrName>
                                        </p:attrNameLst>
                                      </p:cBhvr>
                                      <p:to>
                                        <p:strVal val="visible"/>
                                      </p:to>
                                    </p:set>
                                    <p:anim calcmode="lin" valueType="num">
                                      <p:cBhvr additive="base">
                                        <p:cTn id="13" dur="500" fill="hold"/>
                                        <p:tgtEl>
                                          <p:spTgt spid="250901"/>
                                        </p:tgtEl>
                                        <p:attrNameLst>
                                          <p:attrName>ppt_x</p:attrName>
                                        </p:attrNameLst>
                                      </p:cBhvr>
                                      <p:tavLst>
                                        <p:tav tm="0">
                                          <p:val>
                                            <p:strVal val="1+#ppt_w/2"/>
                                          </p:val>
                                        </p:tav>
                                        <p:tav tm="100000">
                                          <p:val>
                                            <p:strVal val="#ppt_x"/>
                                          </p:val>
                                        </p:tav>
                                      </p:tavLst>
                                    </p:anim>
                                    <p:anim calcmode="lin" valueType="num">
                                      <p:cBhvr additive="base">
                                        <p:cTn id="14" dur="500" fill="hold"/>
                                        <p:tgtEl>
                                          <p:spTgt spid="2509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50898"/>
                                        </p:tgtEl>
                                        <p:attrNameLst>
                                          <p:attrName>style.visibility</p:attrName>
                                        </p:attrNameLst>
                                      </p:cBhvr>
                                      <p:to>
                                        <p:strVal val="visible"/>
                                      </p:to>
                                    </p:set>
                                    <p:anim calcmode="lin" valueType="num">
                                      <p:cBhvr additive="base">
                                        <p:cTn id="19" dur="500" fill="hold"/>
                                        <p:tgtEl>
                                          <p:spTgt spid="250898"/>
                                        </p:tgtEl>
                                        <p:attrNameLst>
                                          <p:attrName>ppt_x</p:attrName>
                                        </p:attrNameLst>
                                      </p:cBhvr>
                                      <p:tavLst>
                                        <p:tav tm="0">
                                          <p:val>
                                            <p:strVal val="1+#ppt_w/2"/>
                                          </p:val>
                                        </p:tav>
                                        <p:tav tm="100000">
                                          <p:val>
                                            <p:strVal val="#ppt_x"/>
                                          </p:val>
                                        </p:tav>
                                      </p:tavLst>
                                    </p:anim>
                                    <p:anim calcmode="lin" valueType="num">
                                      <p:cBhvr additive="base">
                                        <p:cTn id="20" dur="500" fill="hold"/>
                                        <p:tgtEl>
                                          <p:spTgt spid="25089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50902"/>
                                        </p:tgtEl>
                                        <p:attrNameLst>
                                          <p:attrName>style.visibility</p:attrName>
                                        </p:attrNameLst>
                                      </p:cBhvr>
                                      <p:to>
                                        <p:strVal val="visible"/>
                                      </p:to>
                                    </p:set>
                                    <p:anim calcmode="lin" valueType="num">
                                      <p:cBhvr additive="base">
                                        <p:cTn id="25" dur="500" fill="hold"/>
                                        <p:tgtEl>
                                          <p:spTgt spid="250902"/>
                                        </p:tgtEl>
                                        <p:attrNameLst>
                                          <p:attrName>ppt_x</p:attrName>
                                        </p:attrNameLst>
                                      </p:cBhvr>
                                      <p:tavLst>
                                        <p:tav tm="0">
                                          <p:val>
                                            <p:strVal val="1+#ppt_w/2"/>
                                          </p:val>
                                        </p:tav>
                                        <p:tav tm="100000">
                                          <p:val>
                                            <p:strVal val="#ppt_x"/>
                                          </p:val>
                                        </p:tav>
                                      </p:tavLst>
                                    </p:anim>
                                    <p:anim calcmode="lin" valueType="num">
                                      <p:cBhvr additive="base">
                                        <p:cTn id="26" dur="500" fill="hold"/>
                                        <p:tgtEl>
                                          <p:spTgt spid="25090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50903"/>
                                        </p:tgtEl>
                                        <p:attrNameLst>
                                          <p:attrName>style.visibility</p:attrName>
                                        </p:attrNameLst>
                                      </p:cBhvr>
                                      <p:to>
                                        <p:strVal val="visible"/>
                                      </p:to>
                                    </p:set>
                                    <p:anim calcmode="lin" valueType="num">
                                      <p:cBhvr additive="base">
                                        <p:cTn id="31" dur="500" fill="hold"/>
                                        <p:tgtEl>
                                          <p:spTgt spid="250903"/>
                                        </p:tgtEl>
                                        <p:attrNameLst>
                                          <p:attrName>ppt_x</p:attrName>
                                        </p:attrNameLst>
                                      </p:cBhvr>
                                      <p:tavLst>
                                        <p:tav tm="0">
                                          <p:val>
                                            <p:strVal val="1+#ppt_w/2"/>
                                          </p:val>
                                        </p:tav>
                                        <p:tav tm="100000">
                                          <p:val>
                                            <p:strVal val="#ppt_x"/>
                                          </p:val>
                                        </p:tav>
                                      </p:tavLst>
                                    </p:anim>
                                    <p:anim calcmode="lin" valueType="num">
                                      <p:cBhvr additive="base">
                                        <p:cTn id="32" dur="500" fill="hold"/>
                                        <p:tgtEl>
                                          <p:spTgt spid="25090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50899"/>
                                        </p:tgtEl>
                                        <p:attrNameLst>
                                          <p:attrName>style.visibility</p:attrName>
                                        </p:attrNameLst>
                                      </p:cBhvr>
                                      <p:to>
                                        <p:strVal val="visible"/>
                                      </p:to>
                                    </p:set>
                                    <p:anim calcmode="lin" valueType="num">
                                      <p:cBhvr additive="base">
                                        <p:cTn id="37" dur="500" fill="hold"/>
                                        <p:tgtEl>
                                          <p:spTgt spid="250899"/>
                                        </p:tgtEl>
                                        <p:attrNameLst>
                                          <p:attrName>ppt_x</p:attrName>
                                        </p:attrNameLst>
                                      </p:cBhvr>
                                      <p:tavLst>
                                        <p:tav tm="0">
                                          <p:val>
                                            <p:strVal val="1+#ppt_w/2"/>
                                          </p:val>
                                        </p:tav>
                                        <p:tav tm="100000">
                                          <p:val>
                                            <p:strVal val="#ppt_x"/>
                                          </p:val>
                                        </p:tav>
                                      </p:tavLst>
                                    </p:anim>
                                    <p:anim calcmode="lin" valueType="num">
                                      <p:cBhvr additive="base">
                                        <p:cTn id="38" dur="500" fill="hold"/>
                                        <p:tgtEl>
                                          <p:spTgt spid="25089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50905"/>
                                        </p:tgtEl>
                                        <p:attrNameLst>
                                          <p:attrName>style.visibility</p:attrName>
                                        </p:attrNameLst>
                                      </p:cBhvr>
                                      <p:to>
                                        <p:strVal val="visible"/>
                                      </p:to>
                                    </p:set>
                                    <p:anim calcmode="lin" valueType="num">
                                      <p:cBhvr additive="base">
                                        <p:cTn id="43" dur="500" fill="hold"/>
                                        <p:tgtEl>
                                          <p:spTgt spid="250905"/>
                                        </p:tgtEl>
                                        <p:attrNameLst>
                                          <p:attrName>ppt_x</p:attrName>
                                        </p:attrNameLst>
                                      </p:cBhvr>
                                      <p:tavLst>
                                        <p:tav tm="0">
                                          <p:val>
                                            <p:strVal val="1+#ppt_w/2"/>
                                          </p:val>
                                        </p:tav>
                                        <p:tav tm="100000">
                                          <p:val>
                                            <p:strVal val="#ppt_x"/>
                                          </p:val>
                                        </p:tav>
                                      </p:tavLst>
                                    </p:anim>
                                    <p:anim calcmode="lin" valueType="num">
                                      <p:cBhvr additive="base">
                                        <p:cTn id="44" dur="500" fill="hold"/>
                                        <p:tgtEl>
                                          <p:spTgt spid="25090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50906"/>
                                        </p:tgtEl>
                                        <p:attrNameLst>
                                          <p:attrName>style.visibility</p:attrName>
                                        </p:attrNameLst>
                                      </p:cBhvr>
                                      <p:to>
                                        <p:strVal val="visible"/>
                                      </p:to>
                                    </p:set>
                                    <p:anim calcmode="lin" valueType="num">
                                      <p:cBhvr additive="base">
                                        <p:cTn id="49" dur="500" fill="hold"/>
                                        <p:tgtEl>
                                          <p:spTgt spid="250906"/>
                                        </p:tgtEl>
                                        <p:attrNameLst>
                                          <p:attrName>ppt_x</p:attrName>
                                        </p:attrNameLst>
                                      </p:cBhvr>
                                      <p:tavLst>
                                        <p:tav tm="0">
                                          <p:val>
                                            <p:strVal val="1+#ppt_w/2"/>
                                          </p:val>
                                        </p:tav>
                                        <p:tav tm="100000">
                                          <p:val>
                                            <p:strVal val="#ppt_x"/>
                                          </p:val>
                                        </p:tav>
                                      </p:tavLst>
                                    </p:anim>
                                    <p:anim calcmode="lin" valueType="num">
                                      <p:cBhvr additive="base">
                                        <p:cTn id="50" dur="500" fill="hold"/>
                                        <p:tgtEl>
                                          <p:spTgt spid="25090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250904"/>
                                        </p:tgtEl>
                                        <p:attrNameLst>
                                          <p:attrName>style.visibility</p:attrName>
                                        </p:attrNameLst>
                                      </p:cBhvr>
                                      <p:to>
                                        <p:strVal val="visible"/>
                                      </p:to>
                                    </p:set>
                                    <p:anim calcmode="lin" valueType="num">
                                      <p:cBhvr additive="base">
                                        <p:cTn id="55" dur="500" fill="hold"/>
                                        <p:tgtEl>
                                          <p:spTgt spid="250904"/>
                                        </p:tgtEl>
                                        <p:attrNameLst>
                                          <p:attrName>ppt_x</p:attrName>
                                        </p:attrNameLst>
                                      </p:cBhvr>
                                      <p:tavLst>
                                        <p:tav tm="0">
                                          <p:val>
                                            <p:strVal val="1+#ppt_w/2"/>
                                          </p:val>
                                        </p:tav>
                                        <p:tav tm="100000">
                                          <p:val>
                                            <p:strVal val="#ppt_x"/>
                                          </p:val>
                                        </p:tav>
                                      </p:tavLst>
                                    </p:anim>
                                    <p:anim calcmode="lin" valueType="num">
                                      <p:cBhvr additive="base">
                                        <p:cTn id="56" dur="500" fill="hold"/>
                                        <p:tgtEl>
                                          <p:spTgt spid="250904"/>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250907"/>
                                        </p:tgtEl>
                                        <p:attrNameLst>
                                          <p:attrName>style.visibility</p:attrName>
                                        </p:attrNameLst>
                                      </p:cBhvr>
                                      <p:to>
                                        <p:strVal val="visible"/>
                                      </p:to>
                                    </p:set>
                                    <p:anim calcmode="lin" valueType="num">
                                      <p:cBhvr additive="base">
                                        <p:cTn id="61" dur="500" fill="hold"/>
                                        <p:tgtEl>
                                          <p:spTgt spid="250907"/>
                                        </p:tgtEl>
                                        <p:attrNameLst>
                                          <p:attrName>ppt_x</p:attrName>
                                        </p:attrNameLst>
                                      </p:cBhvr>
                                      <p:tavLst>
                                        <p:tav tm="0">
                                          <p:val>
                                            <p:strVal val="1+#ppt_w/2"/>
                                          </p:val>
                                        </p:tav>
                                        <p:tav tm="100000">
                                          <p:val>
                                            <p:strVal val="#ppt_x"/>
                                          </p:val>
                                        </p:tav>
                                      </p:tavLst>
                                    </p:anim>
                                    <p:anim calcmode="lin" valueType="num">
                                      <p:cBhvr additive="base">
                                        <p:cTn id="62" dur="500" fill="hold"/>
                                        <p:tgtEl>
                                          <p:spTgt spid="250907"/>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2" presetClass="entr" presetSubtype="2" fill="hold" grpId="0" nodeType="afterEffect">
                                  <p:stCondLst>
                                    <p:cond delay="60000"/>
                                  </p:stCondLst>
                                  <p:childTnLst>
                                    <p:set>
                                      <p:cBhvr>
                                        <p:cTn id="65" dur="1" fill="hold">
                                          <p:stCondLst>
                                            <p:cond delay="0"/>
                                          </p:stCondLst>
                                        </p:cTn>
                                        <p:tgtEl>
                                          <p:spTgt spid="250908"/>
                                        </p:tgtEl>
                                        <p:attrNameLst>
                                          <p:attrName>style.visibility</p:attrName>
                                        </p:attrNameLst>
                                      </p:cBhvr>
                                      <p:to>
                                        <p:strVal val="visible"/>
                                      </p:to>
                                    </p:set>
                                    <p:anim calcmode="lin" valueType="num">
                                      <p:cBhvr additive="base">
                                        <p:cTn id="66" dur="500" fill="hold"/>
                                        <p:tgtEl>
                                          <p:spTgt spid="250908"/>
                                        </p:tgtEl>
                                        <p:attrNameLst>
                                          <p:attrName>ppt_x</p:attrName>
                                        </p:attrNameLst>
                                      </p:cBhvr>
                                      <p:tavLst>
                                        <p:tav tm="0">
                                          <p:val>
                                            <p:strVal val="1+#ppt_w/2"/>
                                          </p:val>
                                        </p:tav>
                                        <p:tav tm="100000">
                                          <p:val>
                                            <p:strVal val="#ppt_x"/>
                                          </p:val>
                                        </p:tav>
                                      </p:tavLst>
                                    </p:anim>
                                    <p:anim calcmode="lin" valueType="num">
                                      <p:cBhvr additive="base">
                                        <p:cTn id="67" dur="500" fill="hold"/>
                                        <p:tgtEl>
                                          <p:spTgt spid="2509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98" grpId="0" animBg="1"/>
      <p:bldP spid="250899" grpId="0" animBg="1"/>
      <p:bldP spid="250900" grpId="0" animBg="1"/>
      <p:bldP spid="250901" grpId="0" autoUpdateAnimBg="0"/>
      <p:bldP spid="250902" grpId="0" animBg="1"/>
      <p:bldP spid="250903" grpId="0" autoUpdateAnimBg="0"/>
      <p:bldP spid="250904" grpId="0" animBg="1"/>
      <p:bldP spid="250905" grpId="0" animBg="1"/>
      <p:bldP spid="250906" grpId="0" autoUpdateAnimBg="0"/>
      <p:bldP spid="250907" grpId="0" animBg="1"/>
      <p:bldP spid="25090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9" name="矩形 789508"/>
          <p:cNvSpPr/>
          <p:nvPr/>
        </p:nvSpPr>
        <p:spPr>
          <a:xfrm>
            <a:off x="685800" y="1325880"/>
            <a:ext cx="7772400" cy="4124325"/>
          </a:xfrm>
          <a:prstGeom prst="rect">
            <a:avLst/>
          </a:prstGeom>
          <a:noFill/>
          <a:ln w="9525">
            <a:noFill/>
          </a:ln>
        </p:spPr>
        <p:txBody>
          <a:bodyPr/>
          <a:lstStyle/>
          <a:p>
            <a:pPr marL="342900" indent="-342900" eaLnBrk="0" hangingPunct="0">
              <a:lnSpc>
                <a:spcPct val="120000"/>
              </a:lnSpc>
              <a:spcBef>
                <a:spcPct val="20000"/>
              </a:spcBef>
              <a:buFont typeface="Wingdings" panose="05000000000000000000" pitchFamily="2" charset="2"/>
              <a:buChar char="q"/>
            </a:pPr>
            <a:r>
              <a:rPr lang="zh-CN" altLang="en-US" sz="2000" b="0" dirty="0">
                <a:latin typeface="Arial" panose="020B0604020202020204" pitchFamily="34" charset="0"/>
              </a:rPr>
              <a:t>狭义隔离定义：在同一个物理办公环境中，容纳两个（或以上）安全域，以尽可能小的成本保证它们之间不发生数据交换（等级</a:t>
            </a:r>
            <a:r>
              <a:rPr lang="en-US" altLang="zh-CN" sz="2000" b="0" dirty="0">
                <a:latin typeface="Arial" panose="020B0604020202020204" pitchFamily="34" charset="0"/>
              </a:rPr>
              <a:t>D</a:t>
            </a:r>
            <a:r>
              <a:rPr lang="zh-CN" altLang="en-US" sz="2000" b="0" dirty="0">
                <a:latin typeface="Arial" panose="020B0604020202020204" pitchFamily="34" charset="0"/>
              </a:rPr>
              <a:t>）或只发生受控的延时数据交换（等级</a:t>
            </a:r>
            <a:r>
              <a:rPr lang="en-US" altLang="zh-CN" sz="2000" b="0">
                <a:latin typeface="Arial" panose="020B0604020202020204" pitchFamily="34" charset="0"/>
              </a:rPr>
              <a:t>C</a:t>
            </a:r>
            <a:r>
              <a:rPr lang="zh-CN" altLang="en-US" sz="2000" b="0">
                <a:latin typeface="Arial" panose="020B0604020202020204" pitchFamily="34" charset="0"/>
              </a:rPr>
              <a:t>）</a:t>
            </a:r>
            <a:endParaRPr lang="zh-CN" altLang="en-US" sz="2000" b="0">
              <a:latin typeface="Arial" panose="020B0604020202020204" pitchFamily="34" charset="0"/>
            </a:endParaRPr>
          </a:p>
          <a:p>
            <a:pPr marL="342900" indent="-342900" eaLnBrk="0" hangingPunct="0">
              <a:lnSpc>
                <a:spcPct val="120000"/>
              </a:lnSpc>
              <a:spcBef>
                <a:spcPct val="20000"/>
              </a:spcBef>
              <a:buFont typeface="Wingdings" panose="05000000000000000000" pitchFamily="2" charset="2"/>
              <a:buChar char="q"/>
            </a:pPr>
            <a:r>
              <a:rPr lang="zh-CN" altLang="en-US" sz="2000" b="0" dirty="0">
                <a:latin typeface="Arial" panose="020B0604020202020204" pitchFamily="34" charset="0"/>
              </a:rPr>
              <a:t>手段：切断或接管控制网间数据交换的一切可能的隐蔽通道</a:t>
            </a:r>
            <a:endParaRPr lang="zh-CN" altLang="en-US" sz="2000" b="0" dirty="0">
              <a:latin typeface="Arial" panose="020B0604020202020204" pitchFamily="34" charset="0"/>
            </a:endParaRPr>
          </a:p>
          <a:p>
            <a:pPr marL="342900" indent="-342900" eaLnBrk="0" hangingPunct="0">
              <a:lnSpc>
                <a:spcPct val="120000"/>
              </a:lnSpc>
              <a:spcBef>
                <a:spcPct val="20000"/>
              </a:spcBef>
              <a:buFont typeface="Wingdings" panose="05000000000000000000" pitchFamily="2" charset="2"/>
              <a:buChar char="q"/>
            </a:pPr>
            <a:r>
              <a:rPr lang="zh-CN" altLang="en-US" sz="2000" b="0" dirty="0">
                <a:latin typeface="Arial" panose="020B0604020202020204" pitchFamily="34" charset="0"/>
                <a:sym typeface="+mn-ea"/>
              </a:rPr>
              <a:t>隔离与设防连接的界限</a:t>
            </a:r>
            <a:endParaRPr lang="zh-CN" altLang="en-US" sz="2000" b="0" dirty="0">
              <a:latin typeface="Arial" panose="020B0604020202020204" pitchFamily="34" charset="0"/>
              <a:sym typeface="+mn-ea"/>
            </a:endParaRPr>
          </a:p>
          <a:p>
            <a:pPr marL="800100" lvl="1" indent="-342900" eaLnBrk="0" hangingPunct="0">
              <a:lnSpc>
                <a:spcPct val="120000"/>
              </a:lnSpc>
              <a:spcBef>
                <a:spcPct val="20000"/>
              </a:spcBef>
              <a:buFont typeface="Wingdings" panose="05000000000000000000" pitchFamily="2" charset="2"/>
              <a:buChar char="q"/>
            </a:pPr>
            <a:r>
              <a:rPr lang="zh-CN" altLang="en-US" sz="2000" b="0" dirty="0">
                <a:latin typeface="Arial" panose="020B0604020202020204" pitchFamily="34" charset="0"/>
                <a:sym typeface="+mn-ea"/>
              </a:rPr>
              <a:t>用防火墙等对两个网络进行设防连接，在放行条件满足时，两个网络之间存在实际的网络连接，具有相当的风险</a:t>
            </a:r>
            <a:endParaRPr lang="zh-CN" altLang="en-US" sz="2000" b="0" dirty="0">
              <a:latin typeface="Arial" panose="020B0604020202020204" pitchFamily="34" charset="0"/>
            </a:endParaRPr>
          </a:p>
          <a:p>
            <a:pPr marL="800100" lvl="1" indent="-342900" eaLnBrk="0" hangingPunct="0">
              <a:lnSpc>
                <a:spcPct val="120000"/>
              </a:lnSpc>
              <a:spcBef>
                <a:spcPct val="20000"/>
              </a:spcBef>
              <a:buFont typeface="Wingdings" panose="05000000000000000000" pitchFamily="2" charset="2"/>
              <a:buChar char="q"/>
            </a:pPr>
            <a:r>
              <a:rPr lang="zh-CN" altLang="en-US" sz="2000" b="0" dirty="0">
                <a:latin typeface="Arial" panose="020B0604020202020204" pitchFamily="34" charset="0"/>
                <a:sym typeface="+mn-ea"/>
              </a:rPr>
              <a:t>隔离更多地用于同一个物理办公环境中的两个安全策略明显不同的网</a:t>
            </a:r>
            <a:endParaRPr lang="zh-CN" altLang="en-US" sz="2000" b="0">
              <a:latin typeface="Arial" panose="020B0604020202020204" pitchFamily="34" charset="0"/>
            </a:endParaRPr>
          </a:p>
        </p:txBody>
      </p:sp>
      <p:sp>
        <p:nvSpPr>
          <p:cNvPr id="4" name="标题 1"/>
          <p:cNvSpPr txBox="1"/>
          <p:nvPr/>
        </p:nvSpPr>
        <p:spPr>
          <a:xfrm>
            <a:off x="574675" y="304801"/>
            <a:ext cx="8001000" cy="891952"/>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en-US" altLang="zh-CN" b="0" kern="0" dirty="0" err="1"/>
              <a:t>7</a:t>
            </a:r>
            <a:r>
              <a:rPr lang="en-US" altLang="zh-CN" b="0" kern="0" dirty="0" err="1" smtClean="0"/>
              <a:t>.1</a:t>
            </a:r>
            <a:r>
              <a:rPr lang="en-US" altLang="zh-CN" b="0" kern="0" dirty="0" err="1"/>
              <a:t>网络内容监管</a:t>
            </a:r>
            <a:r>
              <a:rPr lang="en-US" altLang="zh-CN" b="0" kern="0" dirty="0"/>
              <a:t>-</a:t>
            </a:r>
            <a:r>
              <a:rPr lang="zh-CN" altLang="en-US" b="0" kern="0" dirty="0"/>
              <a:t>内容阻断</a:t>
            </a:r>
            <a:endParaRPr lang="zh-CN" altLang="en-US" b="0" kern="0"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574675" y="-27384"/>
            <a:ext cx="8001000" cy="1216025"/>
          </a:xfrm>
        </p:spPr>
        <p:txBody>
          <a:bodyPr/>
          <a:lstStyle/>
          <a:p>
            <a:pPr eaLnBrk="1" hangingPunct="1"/>
            <a:r>
              <a:rPr lang="en-US" altLang="zh-CN" sz="3200" b="1" dirty="0" smtClean="0"/>
              <a:t>NN</a:t>
            </a:r>
            <a:endParaRPr lang="en-US" altLang="zh-CN" sz="3200" b="1" dirty="0" smtClean="0"/>
          </a:p>
        </p:txBody>
      </p:sp>
      <p:sp>
        <p:nvSpPr>
          <p:cNvPr id="109571" name="Rectangle 3"/>
          <p:cNvSpPr>
            <a:spLocks noGrp="1" noChangeArrowheads="1"/>
          </p:cNvSpPr>
          <p:nvPr>
            <p:ph type="body" idx="4294967295"/>
          </p:nvPr>
        </p:nvSpPr>
        <p:spPr>
          <a:xfrm>
            <a:off x="566738" y="1484784"/>
            <a:ext cx="8001000" cy="4267200"/>
          </a:xfrm>
        </p:spPr>
        <p:txBody>
          <a:bodyPr/>
          <a:lstStyle/>
          <a:p>
            <a:pPr eaLnBrk="1" hangingPunct="1"/>
            <a:r>
              <a:rPr lang="zh-CN" altLang="en-US" dirty="0" smtClean="0"/>
              <a:t>分类错误是由于：</a:t>
            </a:r>
            <a:endParaRPr lang="zh-CN" altLang="en-US" dirty="0" smtClean="0"/>
          </a:p>
          <a:p>
            <a:pPr lvl="1" eaLnBrk="1" hangingPunct="1"/>
            <a:r>
              <a:rPr lang="zh-CN" altLang="en-US" dirty="0" smtClean="0"/>
              <a:t>单个的非典型样例 </a:t>
            </a:r>
            <a:endParaRPr lang="zh-CN" altLang="en-US" dirty="0" smtClean="0"/>
          </a:p>
          <a:p>
            <a:pPr lvl="1" eaLnBrk="1" hangingPunct="1"/>
            <a:r>
              <a:rPr lang="zh-CN" altLang="en-US" dirty="0" smtClean="0"/>
              <a:t>单个训练样本的噪音</a:t>
            </a:r>
            <a:endParaRPr lang="en-US" altLang="zh-CN" dirty="0" smtClean="0"/>
          </a:p>
          <a:p>
            <a:pPr eaLnBrk="1" hangingPunct="1"/>
            <a:r>
              <a:rPr lang="zh-CN" altLang="en-US" dirty="0" smtClean="0"/>
              <a:t>更鲁棒的方法是发现</a:t>
            </a:r>
            <a:r>
              <a:rPr lang="en-US" altLang="zh-CN" dirty="0" smtClean="0"/>
              <a:t>k</a:t>
            </a:r>
            <a:r>
              <a:rPr lang="zh-CN" altLang="en-US" dirty="0" smtClean="0"/>
              <a:t>个最相似的样本，返回</a:t>
            </a:r>
            <a:r>
              <a:rPr lang="en-US" altLang="zh-CN" dirty="0" smtClean="0"/>
              <a:t>k</a:t>
            </a:r>
            <a:r>
              <a:rPr lang="zh-CN" altLang="en-US" dirty="0" smtClean="0"/>
              <a:t>个样本最主要的类别</a:t>
            </a:r>
            <a:endParaRPr lang="zh-CN" altLang="en-US" dirty="0" smtClean="0"/>
          </a:p>
          <a:p>
            <a:pPr eaLnBrk="1" hangingPunct="1">
              <a:buFont typeface="Wingdings" panose="05000000000000000000" pitchFamily="2" charset="2"/>
              <a:buNone/>
            </a:pPr>
            <a:endParaRPr lang="en-US" altLang="zh-CN" dirty="0" smtClean="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11560" y="1391419"/>
            <a:ext cx="5353050" cy="1533525"/>
          </a:xfrm>
          <a:prstGeom prst="rect">
            <a:avLst/>
          </a:prstGeom>
        </p:spPr>
      </p:pic>
      <p:pic>
        <p:nvPicPr>
          <p:cNvPr id="3" name="图片 2"/>
          <p:cNvPicPr>
            <a:picLocks noChangeAspect="1"/>
          </p:cNvPicPr>
          <p:nvPr/>
        </p:nvPicPr>
        <p:blipFill>
          <a:blip r:embed="rId2"/>
          <a:stretch>
            <a:fillRect/>
          </a:stretch>
        </p:blipFill>
        <p:spPr>
          <a:xfrm>
            <a:off x="4572000" y="1733439"/>
            <a:ext cx="3914718" cy="2383010"/>
          </a:xfrm>
          <a:prstGeom prst="rect">
            <a:avLst/>
          </a:prstGeom>
        </p:spPr>
      </p:pic>
      <p:sp>
        <p:nvSpPr>
          <p:cNvPr id="82" name="Rectangle 3"/>
          <p:cNvSpPr txBox="1">
            <a:spLocks noChangeArrowheads="1"/>
          </p:cNvSpPr>
          <p:nvPr/>
        </p:nvSpPr>
        <p:spPr>
          <a:xfrm>
            <a:off x="601216" y="3423895"/>
            <a:ext cx="5915000" cy="2885425"/>
          </a:xfrm>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eaLnBrk="1" hangingPunct="1"/>
            <a:r>
              <a:rPr lang="zh-CN" altLang="en-US" b="0" kern="0" dirty="0"/>
              <a:t>常用的聚类算法</a:t>
            </a:r>
            <a:endParaRPr lang="en-US" altLang="zh-CN" b="0" kern="0" dirty="0"/>
          </a:p>
          <a:p>
            <a:pPr lvl="1" eaLnBrk="1" hangingPunct="1"/>
            <a:r>
              <a:rPr lang="zh-CN" altLang="en-US" b="0" kern="0" dirty="0">
                <a:ea typeface="宋体" panose="02010600030101010101" pitchFamily="2" charset="-122"/>
              </a:rPr>
              <a:t>层次聚类</a:t>
            </a:r>
            <a:endParaRPr lang="zh-CN" altLang="en-US" b="0" kern="0" dirty="0">
              <a:ea typeface="宋体" panose="02010600030101010101" pitchFamily="2" charset="-122"/>
            </a:endParaRPr>
          </a:p>
          <a:p>
            <a:pPr lvl="1" eaLnBrk="1" hangingPunct="1"/>
            <a:r>
              <a:rPr lang="zh-CN" altLang="en-US" b="0" kern="0" dirty="0">
                <a:ea typeface="宋体" panose="02010600030101010101" pitchFamily="2" charset="-122"/>
              </a:rPr>
              <a:t>基于密度的聚类</a:t>
            </a:r>
            <a:endParaRPr lang="zh-CN" altLang="en-US" b="0" kern="0" dirty="0">
              <a:ea typeface="宋体" panose="02010600030101010101" pitchFamily="2" charset="-122"/>
            </a:endParaRPr>
          </a:p>
          <a:p>
            <a:pPr lvl="1" eaLnBrk="1" hangingPunct="1"/>
            <a:r>
              <a:rPr lang="en-US" altLang="zh-CN" b="0" kern="0" dirty="0">
                <a:ea typeface="宋体" panose="02010600030101010101" pitchFamily="2" charset="-122"/>
              </a:rPr>
              <a:t>K-means</a:t>
            </a:r>
            <a:r>
              <a:rPr lang="zh-CN" altLang="en-US" b="0" kern="0" dirty="0">
                <a:ea typeface="宋体" panose="02010600030101010101" pitchFamily="2" charset="-122"/>
              </a:rPr>
              <a:t>算法</a:t>
            </a:r>
            <a:endParaRPr lang="zh-CN" altLang="en-US" b="0" kern="0" dirty="0">
              <a:ea typeface="宋体" panose="02010600030101010101" pitchFamily="2" charset="-122"/>
            </a:endParaRPr>
          </a:p>
          <a:p>
            <a:pPr lvl="1" eaLnBrk="1" hangingPunct="1"/>
            <a:r>
              <a:rPr lang="en-US" altLang="zh-CN" b="0" kern="0" dirty="0">
                <a:ea typeface="宋体" panose="02010600030101010101" pitchFamily="2" charset="-122"/>
              </a:rPr>
              <a:t>EM</a:t>
            </a:r>
            <a:r>
              <a:rPr lang="zh-CN" altLang="en-US" b="0" kern="0" dirty="0">
                <a:ea typeface="宋体" panose="02010600030101010101" pitchFamily="2" charset="-122"/>
              </a:rPr>
              <a:t>算法</a:t>
            </a:r>
            <a:endParaRPr lang="zh-CN" altLang="en-US" b="0" kern="0" dirty="0">
              <a:ea typeface="宋体" panose="02010600030101010101" pitchFamily="2" charset="-122"/>
            </a:endParaRPr>
          </a:p>
        </p:txBody>
      </p:sp>
      <p:sp>
        <p:nvSpPr>
          <p:cNvPr id="4" name="Rectangle 2"/>
          <p:cNvSpPr txBox="1">
            <a:spLocks noChangeArrowheads="1"/>
          </p:cNvSpPr>
          <p:nvPr>
            <p:custDataLst>
              <p:tags r:id="rId3"/>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聚类</a:t>
            </a:r>
            <a:endParaRPr lang="zh-CN" altLang="en-US" sz="4000" b="1" dirty="0"/>
          </a:p>
        </p:txBody>
      </p:sp>
      <p:sp>
        <p:nvSpPr>
          <p:cNvPr id="5" name="灯片编号占位符 4"/>
          <p:cNvSpPr>
            <a:spLocks noGrp="1"/>
          </p:cNvSpPr>
          <p:nvPr>
            <p:ph type="sldNum" sz="quarter" idx="12"/>
          </p:nvPr>
        </p:nvSpPr>
        <p:spPr/>
        <p:txBody>
          <a:bodyPr/>
          <a:lstStyle/>
          <a:p>
            <a:pPr>
              <a:defRPr/>
            </a:pPr>
            <a:fld id="{7E0BA083-7E86-413A-A679-2C781744125A}"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idx="1"/>
          </p:nvPr>
        </p:nvSpPr>
        <p:spPr>
          <a:xfrm>
            <a:off x="571500" y="1388110"/>
            <a:ext cx="7996555" cy="4904105"/>
          </a:xfrm>
        </p:spPr>
        <p:txBody>
          <a:bodyPr/>
          <a:lstStyle/>
          <a:p>
            <a:pPr eaLnBrk="1" hangingPunct="1"/>
            <a:r>
              <a:rPr lang="zh-CN" altLang="en-US" sz="2400" dirty="0">
                <a:ea typeface="宋体" panose="02010600030101010101" pitchFamily="2" charset="-122"/>
              </a:rPr>
              <a:t>层次聚类（Hierarchical Clustering）</a:t>
            </a:r>
            <a:endParaRPr lang="en-US" altLang="zh-CN" sz="2400" dirty="0">
              <a:ea typeface="宋体" panose="02010600030101010101" pitchFamily="2" charset="-122"/>
            </a:endParaRPr>
          </a:p>
          <a:p>
            <a:pPr lvl="1" eaLnBrk="1" hangingPunct="1"/>
            <a:r>
              <a:rPr lang="zh-CN" altLang="en-US" sz="2000" dirty="0">
                <a:ea typeface="宋体" panose="02010600030101010101" pitchFamily="2" charset="-122"/>
              </a:rPr>
              <a:t>计算不同类别数据点间的相似度，在无标注的样本集合中建立树状层次分类结构</a:t>
            </a:r>
            <a:endParaRPr lang="en-US" altLang="zh-CN" sz="2000"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buFont typeface="Wingdings" panose="05000000000000000000" pitchFamily="2" charset="2"/>
              <a:buNone/>
            </a:pP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lvl="1" eaLnBrk="1" hangingPunct="1"/>
            <a:r>
              <a:rPr lang="zh-CN" altLang="en-US" sz="2000" dirty="0">
                <a:ea typeface="宋体" panose="02010600030101010101" pitchFamily="2" charset="-122"/>
              </a:rPr>
              <a:t>不同类别的原始数据点是树的最低层</a:t>
            </a:r>
            <a:endParaRPr lang="zh-CN" altLang="en-US" sz="2000" dirty="0">
              <a:ea typeface="宋体" panose="02010600030101010101" pitchFamily="2" charset="-122"/>
            </a:endParaRPr>
          </a:p>
          <a:p>
            <a:pPr lvl="1" eaLnBrk="1" hangingPunct="1"/>
            <a:r>
              <a:rPr lang="zh-CN" altLang="en-US" sz="2000" dirty="0">
                <a:ea typeface="宋体" panose="02010600030101010101" pitchFamily="2" charset="-122"/>
              </a:rPr>
              <a:t>树的顶层是一个聚类的根节点</a:t>
            </a:r>
            <a:endParaRPr lang="zh-CN" altLang="en-US" sz="2000" dirty="0">
              <a:ea typeface="宋体" panose="02010600030101010101" pitchFamily="2" charset="-122"/>
            </a:endParaRPr>
          </a:p>
          <a:p>
            <a:pPr lvl="1" eaLnBrk="1" hangingPunct="1"/>
            <a:r>
              <a:rPr lang="en-US" altLang="zh-CN" sz="2000" dirty="0" err="1">
                <a:ea typeface="宋体" panose="02010600030101010101" pitchFamily="2" charset="-122"/>
              </a:rPr>
              <a:t>创建聚类树</a:t>
            </a:r>
            <a:r>
              <a:rPr lang="zh-CN" altLang="en-US" sz="2000" dirty="0">
                <a:ea typeface="宋体" panose="02010600030101010101" pitchFamily="2" charset="-122"/>
              </a:rPr>
              <a:t>的方法：</a:t>
            </a:r>
            <a:endParaRPr lang="zh-CN" altLang="en-US" sz="2000" dirty="0">
              <a:ea typeface="宋体" panose="02010600030101010101" pitchFamily="2" charset="-122"/>
            </a:endParaRPr>
          </a:p>
          <a:p>
            <a:pPr lvl="2" eaLnBrk="1" hangingPunct="1"/>
            <a:r>
              <a:rPr lang="en-US" altLang="zh-CN" sz="1855" dirty="0" err="1">
                <a:ea typeface="宋体" panose="02010600030101010101" pitchFamily="2" charset="-122"/>
              </a:rPr>
              <a:t>自下而上</a:t>
            </a:r>
            <a:r>
              <a:rPr lang="zh-CN" altLang="en-US" sz="1855" dirty="0">
                <a:ea typeface="宋体" panose="02010600030101010101" pitchFamily="2" charset="-122"/>
              </a:rPr>
              <a:t>会聚（凝聚层次聚类）</a:t>
            </a:r>
            <a:endParaRPr lang="en-US" altLang="zh-CN" sz="1855" dirty="0">
              <a:ea typeface="宋体" panose="02010600030101010101" pitchFamily="2" charset="-122"/>
            </a:endParaRPr>
          </a:p>
          <a:p>
            <a:pPr lvl="2" eaLnBrk="1" hangingPunct="1"/>
            <a:r>
              <a:rPr lang="en-US" altLang="zh-CN" sz="1855" dirty="0" err="1">
                <a:ea typeface="宋体" panose="02010600030101010101" pitchFamily="2" charset="-122"/>
              </a:rPr>
              <a:t>自上而下分裂</a:t>
            </a:r>
            <a:endParaRPr lang="en-US" altLang="zh-CN" sz="1855"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p:txBody>
      </p:sp>
      <p:grpSp>
        <p:nvGrpSpPr>
          <p:cNvPr id="88068" name="Group 4"/>
          <p:cNvGrpSpPr/>
          <p:nvPr/>
        </p:nvGrpSpPr>
        <p:grpSpPr bwMode="auto">
          <a:xfrm>
            <a:off x="1447800" y="2311896"/>
            <a:ext cx="5867400" cy="1981200"/>
            <a:chOff x="1056" y="1536"/>
            <a:chExt cx="3696" cy="1248"/>
          </a:xfrm>
        </p:grpSpPr>
        <p:sp>
          <p:nvSpPr>
            <p:cNvPr id="88069" name="Text Box 5"/>
            <p:cNvSpPr txBox="1">
              <a:spLocks noChangeArrowheads="1"/>
            </p:cNvSpPr>
            <p:nvPr/>
          </p:nvSpPr>
          <p:spPr bwMode="auto">
            <a:xfrm>
              <a:off x="2688" y="1536"/>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spcBef>
                  <a:spcPct val="50000"/>
                </a:spcBef>
              </a:pPr>
              <a:r>
                <a:rPr lang="en-US" altLang="zh-CN" sz="2000">
                  <a:solidFill>
                    <a:schemeClr val="tx2"/>
                  </a:solidFill>
                  <a:latin typeface="Times New Roman" panose="02020603050405020304" pitchFamily="18" charset="0"/>
                  <a:ea typeface="宋体" panose="02010600030101010101" pitchFamily="2" charset="-122"/>
                </a:rPr>
                <a:t>animal</a:t>
              </a:r>
              <a:endParaRPr lang="en-US" altLang="zh-CN" sz="2000">
                <a:solidFill>
                  <a:schemeClr val="tx2"/>
                </a:solidFill>
                <a:latin typeface="Times New Roman" panose="02020603050405020304" pitchFamily="18" charset="0"/>
                <a:ea typeface="宋体" panose="02010600030101010101" pitchFamily="2" charset="-122"/>
              </a:endParaRPr>
            </a:p>
          </p:txBody>
        </p:sp>
        <p:sp>
          <p:nvSpPr>
            <p:cNvPr id="88070" name="Text Box 6"/>
            <p:cNvSpPr txBox="1">
              <a:spLocks noChangeArrowheads="1"/>
            </p:cNvSpPr>
            <p:nvPr/>
          </p:nvSpPr>
          <p:spPr bwMode="auto">
            <a:xfrm>
              <a:off x="1728" y="1872"/>
              <a:ext cx="7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chemeClr val="tx2"/>
                  </a:solidFill>
                  <a:latin typeface="Times New Roman" panose="02020603050405020304" pitchFamily="18" charset="0"/>
                  <a:ea typeface="宋体" panose="02010600030101010101" pitchFamily="2" charset="-122"/>
                </a:rPr>
                <a:t>vertebrate</a:t>
              </a:r>
              <a:endParaRPr lang="en-US" altLang="zh-CN" sz="2000">
                <a:solidFill>
                  <a:schemeClr val="tx2"/>
                </a:solidFill>
                <a:latin typeface="Times New Roman" panose="02020603050405020304" pitchFamily="18" charset="0"/>
                <a:ea typeface="宋体" panose="02010600030101010101" pitchFamily="2" charset="-122"/>
              </a:endParaRPr>
            </a:p>
          </p:txBody>
        </p:sp>
        <p:sp>
          <p:nvSpPr>
            <p:cNvPr id="88071" name="Text Box 7"/>
            <p:cNvSpPr txBox="1">
              <a:spLocks noChangeArrowheads="1"/>
            </p:cNvSpPr>
            <p:nvPr/>
          </p:nvSpPr>
          <p:spPr bwMode="auto">
            <a:xfrm>
              <a:off x="1056" y="2256"/>
              <a:ext cx="36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chemeClr val="tx2"/>
                  </a:solidFill>
                  <a:latin typeface="Times New Roman" panose="02020603050405020304" pitchFamily="18" charset="0"/>
                  <a:ea typeface="宋体" panose="02010600030101010101" pitchFamily="2" charset="-122"/>
                </a:rPr>
                <a:t>fish reptile amphib. mammal      worm insect crustacean</a:t>
              </a:r>
              <a:endParaRPr lang="en-US" altLang="zh-CN" sz="2000">
                <a:solidFill>
                  <a:schemeClr val="tx2"/>
                </a:solidFill>
                <a:latin typeface="Times New Roman" panose="02020603050405020304" pitchFamily="18" charset="0"/>
                <a:ea typeface="宋体" panose="02010600030101010101" pitchFamily="2" charset="-122"/>
              </a:endParaRPr>
            </a:p>
          </p:txBody>
        </p:sp>
        <p:sp>
          <p:nvSpPr>
            <p:cNvPr id="88072" name="Text Box 8"/>
            <p:cNvSpPr txBox="1">
              <a:spLocks noChangeArrowheads="1"/>
            </p:cNvSpPr>
            <p:nvPr/>
          </p:nvSpPr>
          <p:spPr bwMode="auto">
            <a:xfrm>
              <a:off x="3312" y="1872"/>
              <a:ext cx="8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chemeClr val="tx2"/>
                  </a:solidFill>
                  <a:latin typeface="Times New Roman" panose="02020603050405020304" pitchFamily="18" charset="0"/>
                  <a:ea typeface="宋体" panose="02010600030101010101" pitchFamily="2" charset="-122"/>
                </a:rPr>
                <a:t>invertebrate</a:t>
              </a:r>
              <a:endParaRPr lang="en-US" altLang="zh-CN" sz="2000">
                <a:solidFill>
                  <a:schemeClr val="tx2"/>
                </a:solidFill>
                <a:latin typeface="Times New Roman" panose="02020603050405020304" pitchFamily="18" charset="0"/>
                <a:ea typeface="宋体" panose="02010600030101010101" pitchFamily="2" charset="-122"/>
              </a:endParaRPr>
            </a:p>
          </p:txBody>
        </p:sp>
        <p:sp>
          <p:nvSpPr>
            <p:cNvPr id="88073" name="Line 9"/>
            <p:cNvSpPr>
              <a:spLocks noChangeShapeType="1"/>
            </p:cNvSpPr>
            <p:nvPr/>
          </p:nvSpPr>
          <p:spPr bwMode="auto">
            <a:xfrm flipH="1">
              <a:off x="2124" y="1736"/>
              <a:ext cx="962" cy="20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74" name="Line 10"/>
            <p:cNvSpPr>
              <a:spLocks noChangeShapeType="1"/>
            </p:cNvSpPr>
            <p:nvPr/>
          </p:nvSpPr>
          <p:spPr bwMode="auto">
            <a:xfrm>
              <a:off x="3094" y="1736"/>
              <a:ext cx="639" cy="21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75" name="Line 11"/>
            <p:cNvSpPr>
              <a:spLocks noChangeShapeType="1"/>
            </p:cNvSpPr>
            <p:nvPr/>
          </p:nvSpPr>
          <p:spPr bwMode="auto">
            <a:xfrm flipH="1">
              <a:off x="1232" y="2059"/>
              <a:ext cx="876" cy="2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76" name="Line 12"/>
            <p:cNvSpPr>
              <a:spLocks noChangeShapeType="1"/>
            </p:cNvSpPr>
            <p:nvPr/>
          </p:nvSpPr>
          <p:spPr bwMode="auto">
            <a:xfrm flipH="1">
              <a:off x="1635" y="2059"/>
              <a:ext cx="473" cy="27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77" name="Line 13"/>
            <p:cNvSpPr>
              <a:spLocks noChangeShapeType="1"/>
            </p:cNvSpPr>
            <p:nvPr/>
          </p:nvSpPr>
          <p:spPr bwMode="auto">
            <a:xfrm>
              <a:off x="2108" y="2059"/>
              <a:ext cx="0" cy="31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78" name="Line 14"/>
            <p:cNvSpPr>
              <a:spLocks noChangeShapeType="1"/>
            </p:cNvSpPr>
            <p:nvPr/>
          </p:nvSpPr>
          <p:spPr bwMode="auto">
            <a:xfrm>
              <a:off x="2108" y="2059"/>
              <a:ext cx="513" cy="26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79" name="Line 15"/>
            <p:cNvSpPr>
              <a:spLocks noChangeShapeType="1"/>
            </p:cNvSpPr>
            <p:nvPr/>
          </p:nvSpPr>
          <p:spPr bwMode="auto">
            <a:xfrm flipH="1">
              <a:off x="3386" y="2044"/>
              <a:ext cx="347" cy="30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80" name="Line 16"/>
            <p:cNvSpPr>
              <a:spLocks noChangeShapeType="1"/>
            </p:cNvSpPr>
            <p:nvPr/>
          </p:nvSpPr>
          <p:spPr bwMode="auto">
            <a:xfrm>
              <a:off x="3733" y="2052"/>
              <a:ext cx="0" cy="30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81" name="Line 17"/>
            <p:cNvSpPr>
              <a:spLocks noChangeShapeType="1"/>
            </p:cNvSpPr>
            <p:nvPr/>
          </p:nvSpPr>
          <p:spPr bwMode="auto">
            <a:xfrm>
              <a:off x="3733" y="2059"/>
              <a:ext cx="537" cy="29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grpSp>
          <p:nvGrpSpPr>
            <p:cNvPr id="88082" name="Group 18"/>
            <p:cNvGrpSpPr/>
            <p:nvPr/>
          </p:nvGrpSpPr>
          <p:grpSpPr bwMode="auto">
            <a:xfrm>
              <a:off x="1104" y="2448"/>
              <a:ext cx="192" cy="336"/>
              <a:chOff x="1104" y="2448"/>
              <a:chExt cx="192" cy="336"/>
            </a:xfrm>
          </p:grpSpPr>
          <p:sp>
            <p:nvSpPr>
              <p:cNvPr id="88101" name="Line 19"/>
              <p:cNvSpPr>
                <a:spLocks noChangeShapeType="1"/>
              </p:cNvSpPr>
              <p:nvPr/>
            </p:nvSpPr>
            <p:spPr bwMode="auto">
              <a:xfrm flipH="1">
                <a:off x="1104" y="2448"/>
                <a:ext cx="96"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102" name="Line 20"/>
              <p:cNvSpPr>
                <a:spLocks noChangeShapeType="1"/>
              </p:cNvSpPr>
              <p:nvPr/>
            </p:nvSpPr>
            <p:spPr bwMode="auto">
              <a:xfrm>
                <a:off x="1207" y="2454"/>
                <a:ext cx="89" cy="33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grpSp>
        <p:grpSp>
          <p:nvGrpSpPr>
            <p:cNvPr id="88083" name="Group 21"/>
            <p:cNvGrpSpPr/>
            <p:nvPr/>
          </p:nvGrpSpPr>
          <p:grpSpPr bwMode="auto">
            <a:xfrm>
              <a:off x="1440" y="2448"/>
              <a:ext cx="192" cy="336"/>
              <a:chOff x="1104" y="2448"/>
              <a:chExt cx="192" cy="336"/>
            </a:xfrm>
          </p:grpSpPr>
          <p:sp>
            <p:nvSpPr>
              <p:cNvPr id="88099" name="Line 22"/>
              <p:cNvSpPr>
                <a:spLocks noChangeShapeType="1"/>
              </p:cNvSpPr>
              <p:nvPr/>
            </p:nvSpPr>
            <p:spPr bwMode="auto">
              <a:xfrm flipH="1">
                <a:off x="1104" y="2448"/>
                <a:ext cx="96"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100" name="Line 23"/>
              <p:cNvSpPr>
                <a:spLocks noChangeShapeType="1"/>
              </p:cNvSpPr>
              <p:nvPr/>
            </p:nvSpPr>
            <p:spPr bwMode="auto">
              <a:xfrm>
                <a:off x="1207" y="2454"/>
                <a:ext cx="89" cy="33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grpSp>
        <p:grpSp>
          <p:nvGrpSpPr>
            <p:cNvPr id="88084" name="Group 24"/>
            <p:cNvGrpSpPr/>
            <p:nvPr/>
          </p:nvGrpSpPr>
          <p:grpSpPr bwMode="auto">
            <a:xfrm>
              <a:off x="1968" y="2448"/>
              <a:ext cx="192" cy="336"/>
              <a:chOff x="1104" y="2448"/>
              <a:chExt cx="192" cy="336"/>
            </a:xfrm>
          </p:grpSpPr>
          <p:sp>
            <p:nvSpPr>
              <p:cNvPr id="88097" name="Line 25"/>
              <p:cNvSpPr>
                <a:spLocks noChangeShapeType="1"/>
              </p:cNvSpPr>
              <p:nvPr/>
            </p:nvSpPr>
            <p:spPr bwMode="auto">
              <a:xfrm flipH="1">
                <a:off x="1104" y="2448"/>
                <a:ext cx="96"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98" name="Line 26"/>
              <p:cNvSpPr>
                <a:spLocks noChangeShapeType="1"/>
              </p:cNvSpPr>
              <p:nvPr/>
            </p:nvSpPr>
            <p:spPr bwMode="auto">
              <a:xfrm>
                <a:off x="1207" y="2454"/>
                <a:ext cx="89" cy="33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grpSp>
        <p:grpSp>
          <p:nvGrpSpPr>
            <p:cNvPr id="88085" name="Group 27"/>
            <p:cNvGrpSpPr/>
            <p:nvPr/>
          </p:nvGrpSpPr>
          <p:grpSpPr bwMode="auto">
            <a:xfrm>
              <a:off x="2544" y="2448"/>
              <a:ext cx="192" cy="336"/>
              <a:chOff x="1104" y="2448"/>
              <a:chExt cx="192" cy="336"/>
            </a:xfrm>
          </p:grpSpPr>
          <p:sp>
            <p:nvSpPr>
              <p:cNvPr id="88095" name="Line 28"/>
              <p:cNvSpPr>
                <a:spLocks noChangeShapeType="1"/>
              </p:cNvSpPr>
              <p:nvPr/>
            </p:nvSpPr>
            <p:spPr bwMode="auto">
              <a:xfrm flipH="1">
                <a:off x="1104" y="2448"/>
                <a:ext cx="96"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96" name="Line 29"/>
              <p:cNvSpPr>
                <a:spLocks noChangeShapeType="1"/>
              </p:cNvSpPr>
              <p:nvPr/>
            </p:nvSpPr>
            <p:spPr bwMode="auto">
              <a:xfrm>
                <a:off x="1207" y="2454"/>
                <a:ext cx="89" cy="33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grpSp>
        <p:grpSp>
          <p:nvGrpSpPr>
            <p:cNvPr id="88086" name="Group 30"/>
            <p:cNvGrpSpPr/>
            <p:nvPr/>
          </p:nvGrpSpPr>
          <p:grpSpPr bwMode="auto">
            <a:xfrm>
              <a:off x="3264" y="2448"/>
              <a:ext cx="192" cy="336"/>
              <a:chOff x="1104" y="2448"/>
              <a:chExt cx="192" cy="336"/>
            </a:xfrm>
          </p:grpSpPr>
          <p:sp>
            <p:nvSpPr>
              <p:cNvPr id="88093" name="Line 31"/>
              <p:cNvSpPr>
                <a:spLocks noChangeShapeType="1"/>
              </p:cNvSpPr>
              <p:nvPr/>
            </p:nvSpPr>
            <p:spPr bwMode="auto">
              <a:xfrm flipH="1">
                <a:off x="1104" y="2448"/>
                <a:ext cx="96"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94" name="Line 32"/>
              <p:cNvSpPr>
                <a:spLocks noChangeShapeType="1"/>
              </p:cNvSpPr>
              <p:nvPr/>
            </p:nvSpPr>
            <p:spPr bwMode="auto">
              <a:xfrm>
                <a:off x="1207" y="2454"/>
                <a:ext cx="89" cy="33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grpSp>
        <p:grpSp>
          <p:nvGrpSpPr>
            <p:cNvPr id="88087" name="Group 33"/>
            <p:cNvGrpSpPr/>
            <p:nvPr/>
          </p:nvGrpSpPr>
          <p:grpSpPr bwMode="auto">
            <a:xfrm>
              <a:off x="3648" y="2448"/>
              <a:ext cx="192" cy="336"/>
              <a:chOff x="1104" y="2448"/>
              <a:chExt cx="192" cy="336"/>
            </a:xfrm>
          </p:grpSpPr>
          <p:sp>
            <p:nvSpPr>
              <p:cNvPr id="88091" name="Line 34"/>
              <p:cNvSpPr>
                <a:spLocks noChangeShapeType="1"/>
              </p:cNvSpPr>
              <p:nvPr/>
            </p:nvSpPr>
            <p:spPr bwMode="auto">
              <a:xfrm flipH="1">
                <a:off x="1104" y="2448"/>
                <a:ext cx="96"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92" name="Line 35"/>
              <p:cNvSpPr>
                <a:spLocks noChangeShapeType="1"/>
              </p:cNvSpPr>
              <p:nvPr/>
            </p:nvSpPr>
            <p:spPr bwMode="auto">
              <a:xfrm>
                <a:off x="1207" y="2454"/>
                <a:ext cx="89" cy="33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grpSp>
        <p:grpSp>
          <p:nvGrpSpPr>
            <p:cNvPr id="88088" name="Group 36"/>
            <p:cNvGrpSpPr/>
            <p:nvPr/>
          </p:nvGrpSpPr>
          <p:grpSpPr bwMode="auto">
            <a:xfrm>
              <a:off x="4224" y="2448"/>
              <a:ext cx="192" cy="336"/>
              <a:chOff x="1104" y="2448"/>
              <a:chExt cx="192" cy="336"/>
            </a:xfrm>
          </p:grpSpPr>
          <p:sp>
            <p:nvSpPr>
              <p:cNvPr id="88089" name="Line 37"/>
              <p:cNvSpPr>
                <a:spLocks noChangeShapeType="1"/>
              </p:cNvSpPr>
              <p:nvPr/>
            </p:nvSpPr>
            <p:spPr bwMode="auto">
              <a:xfrm flipH="1">
                <a:off x="1104" y="2448"/>
                <a:ext cx="96"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88090" name="Line 38"/>
              <p:cNvSpPr>
                <a:spLocks noChangeShapeType="1"/>
              </p:cNvSpPr>
              <p:nvPr/>
            </p:nvSpPr>
            <p:spPr bwMode="auto">
              <a:xfrm>
                <a:off x="1207" y="2454"/>
                <a:ext cx="89" cy="33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grpSp>
      </p:grpSp>
      <p:sp>
        <p:nvSpPr>
          <p:cNvPr id="9" name="Rectangle 2"/>
          <p:cNvSpPr txBox="1">
            <a:spLocks noChangeArrowheads="1"/>
          </p:cNvSpPr>
          <p:nvPr>
            <p:custDataLst>
              <p:tags r:id="rId1"/>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聚类</a:t>
            </a:r>
            <a:endParaRPr lang="zh-CN" altLang="en-US" sz="4000"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770890" y="5328285"/>
            <a:ext cx="2910205" cy="1476375"/>
          </a:xfrm>
          <a:prstGeom prst="rect">
            <a:avLst/>
          </a:prstGeom>
        </p:spPr>
      </p:pic>
      <p:sp>
        <p:nvSpPr>
          <p:cNvPr id="3" name="内容占位符 2"/>
          <p:cNvSpPr>
            <a:spLocks noGrp="1"/>
          </p:cNvSpPr>
          <p:nvPr>
            <p:ph idx="1"/>
          </p:nvPr>
        </p:nvSpPr>
        <p:spPr>
          <a:xfrm>
            <a:off x="73025" y="1316990"/>
            <a:ext cx="9034780" cy="4267200"/>
          </a:xfrm>
        </p:spPr>
        <p:txBody>
          <a:bodyPr/>
          <a:lstStyle/>
          <a:p>
            <a:r>
              <a:rPr lang="en-US" altLang="zh-CN" sz="2000" dirty="0" err="1">
                <a:ea typeface="宋体" panose="02010600030101010101" pitchFamily="2" charset="-122"/>
              </a:rPr>
              <a:t>基于</a:t>
            </a:r>
            <a:r>
              <a:rPr lang="zh-CN" altLang="en-US" sz="2000" dirty="0">
                <a:ea typeface="宋体" panose="02010600030101010101" pitchFamily="2" charset="-122"/>
              </a:rPr>
              <a:t>中心的</a:t>
            </a:r>
            <a:r>
              <a:rPr lang="en-US" altLang="zh-CN" sz="2000" dirty="0" err="1">
                <a:ea typeface="宋体" panose="02010600030101010101" pitchFamily="2" charset="-122"/>
              </a:rPr>
              <a:t>DBSCAN算法</a:t>
            </a:r>
            <a:endParaRPr lang="en-US" altLang="zh-CN" sz="2000" dirty="0"/>
          </a:p>
          <a:p>
            <a:pPr lvl="1"/>
            <a:r>
              <a:rPr lang="zh-CN" altLang="en-US" sz="1600" dirty="0"/>
              <a:t>简单密度聚类。聚类的时候不要确定质心（簇） 的个数，最终的簇的个数也并不确定。</a:t>
            </a:r>
            <a:endParaRPr lang="zh-CN" altLang="en-US" sz="1600" dirty="0"/>
          </a:p>
          <a:p>
            <a:pPr lvl="1"/>
            <a:r>
              <a:rPr lang="zh-CN" altLang="en-US" sz="1600" dirty="0"/>
              <a:t>基本概念</a:t>
            </a:r>
            <a:endParaRPr lang="zh-CN" altLang="en-US" sz="1600" dirty="0"/>
          </a:p>
          <a:p>
            <a:pPr lvl="2"/>
            <a:r>
              <a:rPr lang="zh-CN" altLang="en-US" sz="1600" dirty="0"/>
              <a:t>ε邻域(ε neighborhood，也称为Eps)</a:t>
            </a:r>
            <a:endParaRPr lang="zh-CN" altLang="en-US" sz="1600" dirty="0"/>
          </a:p>
          <a:p>
            <a:pPr lvl="2"/>
            <a:r>
              <a:rPr lang="zh-CN" altLang="en-US" sz="1600" dirty="0"/>
              <a:t>密度(density)：ε邻域中x的密度，是一个整数值，依赖于半径ε</a:t>
            </a:r>
            <a:endParaRPr lang="zh-CN" altLang="en-US" sz="1600" dirty="0"/>
          </a:p>
          <a:p>
            <a:pPr lvl="2"/>
            <a:r>
              <a:rPr lang="zh-CN" altLang="en-US" sz="1600" dirty="0"/>
              <a:t>MinPts定义核心点时的阈值，也简记为M</a:t>
            </a:r>
            <a:endParaRPr lang="zh-CN" altLang="en-US" sz="1600" dirty="0"/>
          </a:p>
          <a:p>
            <a:pPr lvl="2"/>
            <a:r>
              <a:rPr lang="zh-CN" altLang="en-US" sz="1600" dirty="0"/>
              <a:t>核心点：以该点为圆心，EPS半径内的点的个数满足大于等于</a:t>
            </a:r>
            <a:r>
              <a:rPr lang="en-US" altLang="zh-CN" sz="1600" dirty="0" err="1"/>
              <a:t>MinPts</a:t>
            </a:r>
            <a:endParaRPr lang="zh-CN" altLang="en-US" sz="1600" dirty="0"/>
          </a:p>
          <a:p>
            <a:pPr lvl="2"/>
            <a:r>
              <a:rPr lang="zh-CN" altLang="en-US" sz="1600" dirty="0"/>
              <a:t>边界点：该点不是核心点，但是其邻域内包含至少一个核心点</a:t>
            </a:r>
            <a:endParaRPr lang="zh-CN" altLang="en-US" sz="1600" dirty="0"/>
          </a:p>
          <a:p>
            <a:pPr lvl="2"/>
            <a:r>
              <a:rPr lang="zh-CN" altLang="en-US" sz="1600" dirty="0"/>
              <a:t>噪音点：不是核心点，也不是边界点</a:t>
            </a:r>
            <a:endParaRPr lang="zh-CN" altLang="en-US" sz="1600" dirty="0"/>
          </a:p>
          <a:p>
            <a:pPr lvl="2"/>
            <a:r>
              <a:rPr lang="zh-CN" altLang="en-US" sz="1600" dirty="0"/>
              <a:t>密度直达：若样本b在a的ε邻域内，且a是核心对象，则称样本b由样本x密度直达；</a:t>
            </a:r>
            <a:endParaRPr lang="zh-CN" altLang="en-US" sz="1600" dirty="0"/>
          </a:p>
          <a:p>
            <a:pPr lvl="2"/>
            <a:r>
              <a:rPr lang="zh-CN" altLang="en-US" sz="1600" dirty="0"/>
              <a:t>密度可达：对于样本a，b，如果存在样例p1,p2,...,pn,其中，p1=a,pn=b,且序列中每一个样本都与它的前一个样本密度直达，则称样本a与b密度可达；</a:t>
            </a:r>
            <a:endParaRPr lang="zh-CN" altLang="en-US" sz="1600" dirty="0"/>
          </a:p>
          <a:p>
            <a:pPr lvl="2"/>
            <a:r>
              <a:rPr lang="zh-CN" altLang="en-US" sz="1600" dirty="0"/>
              <a:t>密度相连：对于样本a和b，若存在样本k使得a与k密度可达，且k与b密度可达，则a与b密度相连。</a:t>
            </a:r>
            <a:endParaRPr lang="zh-CN" altLang="en-US" sz="1600" dirty="0"/>
          </a:p>
        </p:txBody>
      </p:sp>
      <p:sp>
        <p:nvSpPr>
          <p:cNvPr id="4" name="灯片编号占位符 3"/>
          <p:cNvSpPr>
            <a:spLocks noGrp="1"/>
          </p:cNvSpPr>
          <p:nvPr>
            <p:ph type="sldNum" sz="quarter" idx="12"/>
          </p:nvPr>
        </p:nvSpPr>
        <p:spPr/>
        <p:txBody>
          <a:bodyPr/>
          <a:lstStyle/>
          <a:p>
            <a:pPr>
              <a:defRPr/>
            </a:pPr>
            <a:r>
              <a:rPr lang="zh-CN" altLang="en-US"/>
              <a:t>第</a:t>
            </a:r>
            <a:fld id="{6F83C59E-A256-40B9-B415-6031A5C88378}" type="slidenum">
              <a:rPr lang="en-US" altLang="zh-CN"/>
            </a:fld>
            <a:r>
              <a:rPr lang="zh-CN" altLang="en-US"/>
              <a:t>页</a:t>
            </a:r>
            <a:endParaRPr lang="en-US" altLang="zh-CN"/>
          </a:p>
        </p:txBody>
      </p:sp>
      <p:sp>
        <p:nvSpPr>
          <p:cNvPr id="8" name="文本框 7"/>
          <p:cNvSpPr txBox="1"/>
          <p:nvPr/>
        </p:nvSpPr>
        <p:spPr>
          <a:xfrm>
            <a:off x="4483735" y="5539740"/>
            <a:ext cx="2248535" cy="829945"/>
          </a:xfrm>
          <a:prstGeom prst="rect">
            <a:avLst/>
          </a:prstGeom>
          <a:noFill/>
        </p:spPr>
        <p:txBody>
          <a:bodyPr wrap="square" rtlCol="0">
            <a:spAutoFit/>
          </a:bodyPr>
          <a:lstStyle/>
          <a:p>
            <a:r>
              <a:rPr lang="en-US" altLang="zh-CN" sz="1200"/>
              <a:t>x1</a:t>
            </a:r>
            <a:r>
              <a:rPr lang="zh-CN" altLang="en-US" sz="1200"/>
              <a:t>核心点</a:t>
            </a:r>
            <a:endParaRPr lang="zh-CN" altLang="en-US" sz="1200"/>
          </a:p>
          <a:p>
            <a:r>
              <a:rPr lang="en-US" altLang="zh-CN" sz="1200"/>
              <a:t>x2</a:t>
            </a:r>
            <a:r>
              <a:rPr lang="zh-CN" altLang="en-US" sz="1200"/>
              <a:t>到</a:t>
            </a:r>
            <a:r>
              <a:rPr lang="en-US" altLang="zh-CN" sz="1200"/>
              <a:t>x1</a:t>
            </a:r>
            <a:r>
              <a:rPr lang="zh-CN" altLang="en-US" sz="1200"/>
              <a:t>密度直达</a:t>
            </a:r>
            <a:endParaRPr lang="zh-CN" altLang="en-US" sz="1200"/>
          </a:p>
          <a:p>
            <a:r>
              <a:rPr lang="en-US" altLang="zh-CN" sz="1200"/>
              <a:t>x3</a:t>
            </a:r>
            <a:r>
              <a:rPr lang="zh-CN" altLang="en-US" sz="1200"/>
              <a:t>由</a:t>
            </a:r>
            <a:r>
              <a:rPr lang="en-US" altLang="zh-CN" sz="1200"/>
              <a:t>x2</a:t>
            </a:r>
            <a:r>
              <a:rPr lang="zh-CN" altLang="en-US" sz="1200"/>
              <a:t>密度可达</a:t>
            </a:r>
            <a:endParaRPr lang="zh-CN" altLang="en-US" sz="1200"/>
          </a:p>
          <a:p>
            <a:r>
              <a:rPr lang="en-US" altLang="zh-CN" sz="1200"/>
              <a:t>x3</a:t>
            </a:r>
            <a:r>
              <a:rPr lang="zh-CN" altLang="en-US" sz="1200"/>
              <a:t>与</a:t>
            </a:r>
            <a:r>
              <a:rPr lang="en-US" altLang="zh-CN" sz="1200"/>
              <a:t>x4</a:t>
            </a:r>
            <a:r>
              <a:rPr lang="zh-CN" altLang="en-US" sz="1200"/>
              <a:t>密度相连</a:t>
            </a:r>
            <a:endParaRPr lang="zh-CN" altLang="en-US" sz="1200"/>
          </a:p>
        </p:txBody>
      </p:sp>
      <p:sp>
        <p:nvSpPr>
          <p:cNvPr id="9" name="Rectangle 2"/>
          <p:cNvSpPr txBox="1">
            <a:spLocks noChangeArrowheads="1"/>
          </p:cNvSpPr>
          <p:nvPr>
            <p:custDataLst>
              <p:tags r:id="rId2"/>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聚类</a:t>
            </a:r>
            <a:endParaRPr lang="zh-CN" altLang="en-US" sz="4000" b="1"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r="1928"/>
          <a:stretch>
            <a:fillRect/>
          </a:stretch>
        </p:blipFill>
        <p:spPr>
          <a:xfrm>
            <a:off x="574675" y="1454785"/>
            <a:ext cx="4910455" cy="4798060"/>
          </a:xfrm>
          <a:prstGeom prst="rect">
            <a:avLst/>
          </a:prstGeom>
        </p:spPr>
      </p:pic>
      <p:sp>
        <p:nvSpPr>
          <p:cNvPr id="3" name="内容占位符 2"/>
          <p:cNvSpPr>
            <a:spLocks noGrp="1"/>
          </p:cNvSpPr>
          <p:nvPr>
            <p:ph idx="1"/>
          </p:nvPr>
        </p:nvSpPr>
        <p:spPr>
          <a:xfrm>
            <a:off x="5076056" y="1167765"/>
            <a:ext cx="4008889" cy="5668010"/>
          </a:xfrm>
        </p:spPr>
        <p:txBody>
          <a:bodyPr/>
          <a:lstStyle/>
          <a:p>
            <a:r>
              <a:rPr lang="en-US" altLang="zh-CN" sz="1800" dirty="0" err="1">
                <a:ea typeface="宋体" panose="02010600030101010101" pitchFamily="2" charset="-122"/>
                <a:sym typeface="+mn-ea"/>
              </a:rPr>
              <a:t>基于</a:t>
            </a:r>
            <a:r>
              <a:rPr lang="zh-CN" altLang="en-US" sz="1800" dirty="0">
                <a:ea typeface="宋体" panose="02010600030101010101" pitchFamily="2" charset="-122"/>
                <a:sym typeface="+mn-ea"/>
              </a:rPr>
              <a:t>中心的</a:t>
            </a:r>
            <a:r>
              <a:rPr lang="en-US" altLang="zh-CN" sz="1800" dirty="0" err="1">
                <a:ea typeface="宋体" panose="02010600030101010101" pitchFamily="2" charset="-122"/>
                <a:sym typeface="+mn-ea"/>
              </a:rPr>
              <a:t>DBSCAN算法</a:t>
            </a:r>
            <a:endParaRPr lang="en-US" altLang="zh-CN" sz="1800" dirty="0"/>
          </a:p>
          <a:p>
            <a:pPr lvl="1"/>
            <a:r>
              <a:rPr lang="zh-CN" altLang="en-US" sz="1400" dirty="0"/>
              <a:t>基本思想</a:t>
            </a:r>
            <a:endParaRPr lang="zh-CN" altLang="en-US" sz="1600" dirty="0"/>
          </a:p>
          <a:p>
            <a:pPr marL="0" indent="0">
              <a:buNone/>
            </a:pPr>
            <a:r>
              <a:rPr lang="en-US" altLang="zh-CN" sz="1600" dirty="0"/>
              <a:t>(1)</a:t>
            </a:r>
            <a:r>
              <a:rPr lang="en-US" altLang="zh-CN" sz="1600" dirty="0" err="1"/>
              <a:t>如果一个点x的ε邻域包含</a:t>
            </a:r>
            <a:r>
              <a:rPr lang="zh-CN" altLang="en-US" sz="1600" dirty="0"/>
              <a:t>多于</a:t>
            </a:r>
            <a:r>
              <a:rPr lang="en-US" altLang="zh-CN" sz="1600" dirty="0" err="1"/>
              <a:t>MinPts个对象，则创建一个x作为核心对象的新簇</a:t>
            </a:r>
            <a:r>
              <a:rPr lang="en-US" altLang="zh-CN" sz="1600" dirty="0"/>
              <a:t>； </a:t>
            </a:r>
            <a:endParaRPr lang="en-US" altLang="zh-CN" sz="1600" dirty="0"/>
          </a:p>
          <a:p>
            <a:pPr marL="0" indent="0">
              <a:buNone/>
            </a:pPr>
            <a:r>
              <a:rPr lang="en-US" altLang="zh-CN" sz="1600" dirty="0"/>
              <a:t>(2)</a:t>
            </a:r>
            <a:r>
              <a:rPr lang="en-US" altLang="zh-CN" sz="1600" dirty="0" err="1"/>
              <a:t>寻找并合并核心对象直接密度可达的对象</a:t>
            </a:r>
            <a:r>
              <a:rPr lang="en-US" altLang="zh-CN" sz="1600" dirty="0"/>
              <a:t>；</a:t>
            </a:r>
            <a:endParaRPr lang="en-US" altLang="zh-CN" sz="1600" dirty="0"/>
          </a:p>
          <a:p>
            <a:pPr marL="0" indent="0">
              <a:buNone/>
            </a:pPr>
            <a:r>
              <a:rPr lang="en-US" altLang="zh-CN" sz="1600" dirty="0"/>
              <a:t>(3)</a:t>
            </a:r>
            <a:r>
              <a:rPr lang="en-US" altLang="zh-CN" sz="1600" dirty="0" err="1"/>
              <a:t>没有新点可以更新簇的时候，算法结束</a:t>
            </a:r>
            <a:endParaRPr lang="en-US" altLang="zh-CN" sz="1600" dirty="0"/>
          </a:p>
          <a:p>
            <a:pPr lvl="1"/>
            <a:r>
              <a:rPr lang="zh-CN" altLang="en-US" sz="1400" dirty="0"/>
              <a:t>优点</a:t>
            </a:r>
            <a:endParaRPr lang="zh-CN" altLang="en-US" sz="1400" dirty="0"/>
          </a:p>
          <a:p>
            <a:pPr lvl="2"/>
            <a:r>
              <a:rPr lang="zh-CN" altLang="en-US" sz="1510" dirty="0"/>
              <a:t>不需要指定cluster的数目</a:t>
            </a:r>
            <a:endParaRPr lang="zh-CN" altLang="en-US" sz="1510" dirty="0"/>
          </a:p>
          <a:p>
            <a:pPr lvl="2"/>
            <a:r>
              <a:rPr lang="zh-CN" altLang="en-US" sz="1510" dirty="0"/>
              <a:t>参数较少，只有两个</a:t>
            </a:r>
            <a:endParaRPr lang="zh-CN" altLang="en-US" sz="1510" dirty="0"/>
          </a:p>
          <a:p>
            <a:pPr lvl="2"/>
            <a:r>
              <a:rPr lang="zh-CN" altLang="en-US" sz="1510" dirty="0"/>
              <a:t>不受数据集点的分布形状限制，避免了k-means算法分类误差</a:t>
            </a:r>
            <a:endParaRPr lang="zh-CN" altLang="en-US" sz="1510" dirty="0"/>
          </a:p>
          <a:p>
            <a:pPr lvl="1"/>
            <a:r>
              <a:rPr lang="zh-CN" altLang="en-US" sz="1400" dirty="0"/>
              <a:t>缺点</a:t>
            </a:r>
            <a:endParaRPr lang="zh-CN" altLang="en-US" sz="1400" dirty="0"/>
          </a:p>
          <a:p>
            <a:pPr lvl="2"/>
            <a:r>
              <a:rPr lang="zh-CN" altLang="en-US" sz="1510" dirty="0"/>
              <a:t>维度灾难</a:t>
            </a:r>
            <a:endParaRPr lang="zh-CN" altLang="en-US" sz="1510" dirty="0"/>
          </a:p>
          <a:p>
            <a:pPr lvl="2"/>
            <a:r>
              <a:rPr lang="zh-CN" altLang="en-US" sz="1510" dirty="0"/>
              <a:t>密度差异很大的数据集，半径和</a:t>
            </a:r>
            <a:r>
              <a:rPr lang="en-US" altLang="zh-CN" sz="1510" dirty="0"/>
              <a:t>M</a:t>
            </a:r>
            <a:r>
              <a:rPr lang="zh-CN" altLang="en-US" sz="1510" dirty="0"/>
              <a:t>inpts选择困难</a:t>
            </a:r>
            <a:endParaRPr lang="zh-CN" altLang="en-US" sz="1510" dirty="0"/>
          </a:p>
        </p:txBody>
      </p:sp>
      <p:sp>
        <p:nvSpPr>
          <p:cNvPr id="4" name="灯片编号占位符 3"/>
          <p:cNvSpPr>
            <a:spLocks noGrp="1"/>
          </p:cNvSpPr>
          <p:nvPr>
            <p:ph type="sldNum" sz="quarter" idx="12"/>
          </p:nvPr>
        </p:nvSpPr>
        <p:spPr/>
        <p:txBody>
          <a:bodyPr/>
          <a:lstStyle/>
          <a:p>
            <a:pPr>
              <a:defRPr/>
            </a:pPr>
            <a:r>
              <a:rPr lang="zh-CN" altLang="en-US"/>
              <a:t>第</a:t>
            </a:r>
            <a:fld id="{6F83C59E-A256-40B9-B415-6031A5C88378}" type="slidenum">
              <a:rPr lang="en-US" altLang="zh-CN"/>
            </a:fld>
            <a:r>
              <a:rPr lang="zh-CN" altLang="en-US"/>
              <a:t>页</a:t>
            </a:r>
            <a:endParaRPr lang="en-US" altLang="zh-CN"/>
          </a:p>
        </p:txBody>
      </p:sp>
      <p:sp>
        <p:nvSpPr>
          <p:cNvPr id="9" name="Rectangle 2"/>
          <p:cNvSpPr txBox="1">
            <a:spLocks noChangeArrowheads="1"/>
          </p:cNvSpPr>
          <p:nvPr>
            <p:custDataLst>
              <p:tags r:id="rId2"/>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聚类</a:t>
            </a:r>
            <a:endParaRPr lang="zh-CN" altLang="en-US" sz="4000" b="1"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type="body" idx="1"/>
          </p:nvPr>
        </p:nvSpPr>
        <p:spPr>
          <a:xfrm>
            <a:off x="574040" y="1316355"/>
            <a:ext cx="7994015" cy="3805555"/>
          </a:xfrm>
        </p:spPr>
        <p:txBody>
          <a:bodyPr/>
          <a:lstStyle/>
          <a:p>
            <a:pPr eaLnBrk="1" hangingPunct="1"/>
            <a:r>
              <a:rPr lang="en-US" altLang="zh-CN" sz="2000" dirty="0">
                <a:ea typeface="宋体" panose="02010600030101010101" pitchFamily="2" charset="-122"/>
              </a:rPr>
              <a:t>K-Means</a:t>
            </a:r>
            <a:r>
              <a:rPr lang="zh-CN" altLang="en-US" sz="2000" dirty="0">
                <a:ea typeface="宋体" panose="02010600030101010101" pitchFamily="2" charset="-122"/>
              </a:rPr>
              <a:t>算法</a:t>
            </a:r>
            <a:endParaRPr lang="en-US" altLang="zh-CN" sz="2000" dirty="0">
              <a:ea typeface="宋体" panose="02010600030101010101" pitchFamily="2" charset="-122"/>
            </a:endParaRPr>
          </a:p>
          <a:p>
            <a:pPr lvl="1" eaLnBrk="1" hangingPunct="1"/>
            <a:r>
              <a:rPr lang="zh-CN" altLang="en-US" sz="1600" dirty="0">
                <a:ea typeface="宋体" panose="02010600030101010101" pitchFamily="2" charset="-122"/>
              </a:rPr>
              <a:t>非层次聚类</a:t>
            </a:r>
            <a:endParaRPr lang="zh-CN" altLang="en-US" sz="1600" dirty="0">
              <a:ea typeface="宋体" panose="02010600030101010101" pitchFamily="2" charset="-122"/>
            </a:endParaRPr>
          </a:p>
          <a:p>
            <a:pPr lvl="1" eaLnBrk="1" hangingPunct="1"/>
            <a:r>
              <a:rPr lang="zh-CN" altLang="en-US" sz="1600" dirty="0">
                <a:ea typeface="宋体" panose="02010600030101010101" pitchFamily="2" charset="-122"/>
              </a:rPr>
              <a:t>算法思路</a:t>
            </a:r>
            <a:endParaRPr lang="zh-CN" altLang="en-US" sz="1600" dirty="0">
              <a:ea typeface="宋体" panose="02010600030101010101" pitchFamily="2" charset="-122"/>
            </a:endParaRPr>
          </a:p>
          <a:p>
            <a:pPr lvl="2" eaLnBrk="1" hangingPunct="1"/>
            <a:r>
              <a:rPr lang="en-US" altLang="zh-CN" sz="1800" dirty="0" err="1">
                <a:ea typeface="宋体" panose="02010600030101010101" pitchFamily="2" charset="-122"/>
              </a:rPr>
              <a:t>初始化K个质心，质心个数的选择需要自己根据数据量定夺</a:t>
            </a:r>
            <a:endParaRPr lang="en-US" altLang="zh-CN" sz="1800" dirty="0">
              <a:ea typeface="宋体" panose="02010600030101010101" pitchFamily="2" charset="-122"/>
            </a:endParaRPr>
          </a:p>
          <a:p>
            <a:pPr lvl="2" eaLnBrk="1" hangingPunct="1"/>
            <a:r>
              <a:rPr sz="1800" dirty="0" err="1">
                <a:ea typeface="宋体" panose="02010600030101010101" pitchFamily="2" charset="-122"/>
              </a:rPr>
              <a:t>计算每一个数据点到k</a:t>
            </a:r>
            <a:r>
              <a:rPr sz="1800" dirty="0">
                <a:ea typeface="宋体" panose="02010600030101010101" pitchFamily="2" charset="-122"/>
              </a:rPr>
              <a:t> </a:t>
            </a:r>
            <a:r>
              <a:rPr sz="1800" dirty="0" err="1">
                <a:ea typeface="宋体" panose="02010600030101010101" pitchFamily="2" charset="-122"/>
              </a:rPr>
              <a:t>个质心的距离，随即选择最短的距离，并将该点归为此质心</a:t>
            </a:r>
            <a:endParaRPr sz="1800" dirty="0">
              <a:ea typeface="宋体" panose="02010600030101010101" pitchFamily="2" charset="-122"/>
            </a:endParaRPr>
          </a:p>
          <a:p>
            <a:pPr lvl="2" eaLnBrk="1" hangingPunct="1"/>
            <a:r>
              <a:rPr lang="zh-CN" altLang="en-US" sz="1800" dirty="0">
                <a:ea typeface="宋体" panose="02010600030101010101" pitchFamily="2" charset="-122"/>
              </a:rPr>
              <a:t>计算每一类中中心点作为新的中心点</a:t>
            </a:r>
            <a:endParaRPr lang="zh-CN" altLang="en-US" sz="1800" dirty="0">
              <a:ea typeface="宋体" panose="02010600030101010101" pitchFamily="2" charset="-122"/>
            </a:endParaRPr>
          </a:p>
          <a:p>
            <a:pPr lvl="2" eaLnBrk="1" hangingPunct="1"/>
            <a:r>
              <a:rPr lang="zh-CN" altLang="en-US" sz="1800" dirty="0">
                <a:ea typeface="宋体" panose="02010600030101010101" pitchFamily="2" charset="-122"/>
              </a:rPr>
              <a:t>重复以上步骤，直到每一类中心在每次迭代后变化不大为止。同时，也可以多次随机初始化中心点，然后选择运行结果最好的一个。</a:t>
            </a:r>
            <a:endParaRPr lang="zh-CN" altLang="en-US" sz="1800" dirty="0">
              <a:ea typeface="宋体" panose="02010600030101010101" pitchFamily="2" charset="-122"/>
            </a:endParaRPr>
          </a:p>
          <a:p>
            <a:pPr lvl="1" eaLnBrk="1" hangingPunct="1"/>
            <a:r>
              <a:rPr lang="zh-CN" altLang="en-US" sz="1600" dirty="0">
                <a:ea typeface="宋体" panose="02010600030101010101" pitchFamily="2" charset="-122"/>
              </a:rPr>
              <a:t>距离公式</a:t>
            </a:r>
            <a:endParaRPr lang="zh-CN" altLang="en-US" sz="1930" dirty="0">
              <a:ea typeface="宋体" panose="02010600030101010101" pitchFamily="2" charset="-122"/>
            </a:endParaRPr>
          </a:p>
          <a:p>
            <a:pPr lvl="0" eaLnBrk="1" hangingPunct="1"/>
            <a:endParaRPr lang="zh-CN" altLang="en-US" sz="2000" dirty="0">
              <a:ea typeface="宋体" panose="02010600030101010101" pitchFamily="2" charset="-122"/>
            </a:endParaRPr>
          </a:p>
        </p:txBody>
      </p:sp>
      <p:pic>
        <p:nvPicPr>
          <p:cNvPr id="3" name="图片 2"/>
          <p:cNvPicPr>
            <a:picLocks noChangeAspect="1"/>
          </p:cNvPicPr>
          <p:nvPr/>
        </p:nvPicPr>
        <p:blipFill>
          <a:blip r:embed="rId1"/>
          <a:srcRect l="5617"/>
          <a:stretch>
            <a:fillRect/>
          </a:stretch>
        </p:blipFill>
        <p:spPr>
          <a:xfrm>
            <a:off x="3635896" y="4658593"/>
            <a:ext cx="3692639" cy="1702202"/>
          </a:xfrm>
          <a:prstGeom prst="rect">
            <a:avLst/>
          </a:prstGeom>
        </p:spPr>
      </p:pic>
      <p:sp>
        <p:nvSpPr>
          <p:cNvPr id="9" name="Rectangle 2"/>
          <p:cNvSpPr txBox="1">
            <a:spLocks noChangeArrowheads="1"/>
          </p:cNvSpPr>
          <p:nvPr>
            <p:custDataLst>
              <p:tags r:id="rId2"/>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聚类</a:t>
            </a:r>
            <a:endParaRPr lang="zh-CN" altLang="en-US" sz="4000"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0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0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50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365500" y="1518920"/>
            <a:ext cx="5756275" cy="4319905"/>
          </a:xfrm>
          <a:prstGeom prst="rect">
            <a:avLst/>
          </a:prstGeom>
        </p:spPr>
      </p:pic>
      <p:sp>
        <p:nvSpPr>
          <p:cNvPr id="105475" name="Rectangle 3"/>
          <p:cNvSpPr>
            <a:spLocks noGrp="1" noChangeArrowheads="1"/>
          </p:cNvSpPr>
          <p:nvPr>
            <p:ph type="body" idx="1"/>
          </p:nvPr>
        </p:nvSpPr>
        <p:spPr>
          <a:xfrm>
            <a:off x="57150" y="1460500"/>
            <a:ext cx="3378835" cy="4272280"/>
          </a:xfrm>
        </p:spPr>
        <p:txBody>
          <a:bodyPr/>
          <a:lstStyle/>
          <a:p>
            <a:pPr eaLnBrk="1" hangingPunct="1"/>
            <a:r>
              <a:rPr lang="en-US" altLang="zh-CN" sz="2000" dirty="0">
                <a:ea typeface="宋体" panose="02010600030101010101" pitchFamily="2" charset="-122"/>
              </a:rPr>
              <a:t>K-Means</a:t>
            </a:r>
            <a:r>
              <a:rPr lang="zh-CN" altLang="en-US" sz="2000" dirty="0">
                <a:ea typeface="宋体" panose="02010600030101010101" pitchFamily="2" charset="-122"/>
              </a:rPr>
              <a:t>算法</a:t>
            </a:r>
            <a:endParaRPr lang="en-US" altLang="zh-CN" sz="2000" dirty="0">
              <a:ea typeface="宋体" panose="02010600030101010101" pitchFamily="2" charset="-122"/>
            </a:endParaRPr>
          </a:p>
          <a:p>
            <a:pPr lvl="1" eaLnBrk="1" hangingPunct="1"/>
            <a:r>
              <a:rPr lang="zh-CN" altLang="en-US" sz="1600" dirty="0">
                <a:ea typeface="宋体" panose="02010600030101010101" pitchFamily="2" charset="-122"/>
              </a:rPr>
              <a:t>优点</a:t>
            </a:r>
            <a:endParaRPr lang="zh-CN" altLang="en-US" sz="1600" dirty="0">
              <a:ea typeface="宋体" panose="02010600030101010101" pitchFamily="2" charset="-122"/>
            </a:endParaRPr>
          </a:p>
          <a:p>
            <a:pPr lvl="2" eaLnBrk="1" hangingPunct="1"/>
            <a:r>
              <a:rPr lang="zh-CN" altLang="en-US" sz="1430" dirty="0">
                <a:ea typeface="宋体" panose="02010600030101010101" pitchFamily="2" charset="-122"/>
              </a:rPr>
              <a:t>简单，快速</a:t>
            </a:r>
            <a:endParaRPr lang="zh-CN" altLang="en-US" sz="1430" dirty="0">
              <a:ea typeface="宋体" panose="02010600030101010101" pitchFamily="2" charset="-122"/>
            </a:endParaRPr>
          </a:p>
          <a:p>
            <a:pPr lvl="2" eaLnBrk="1" hangingPunct="1"/>
            <a:r>
              <a:rPr lang="zh-CN" altLang="en-US" sz="1430" dirty="0">
                <a:ea typeface="宋体" panose="02010600030101010101" pitchFamily="2" charset="-122"/>
              </a:rPr>
              <a:t>对于大数据集保持可伸缩性和高效率</a:t>
            </a:r>
            <a:endParaRPr lang="zh-CN" altLang="en-US" sz="1430" dirty="0">
              <a:ea typeface="宋体" panose="02010600030101010101" pitchFamily="2" charset="-122"/>
            </a:endParaRPr>
          </a:p>
          <a:p>
            <a:pPr lvl="2" eaLnBrk="1" hangingPunct="1"/>
            <a:r>
              <a:rPr lang="zh-CN" altLang="en-US" sz="1430" dirty="0">
                <a:ea typeface="宋体" panose="02010600030101010101" pitchFamily="2" charset="-122"/>
              </a:rPr>
              <a:t>簇近似为高斯分布时效果较好</a:t>
            </a:r>
            <a:endParaRPr lang="zh-CN" altLang="en-US" sz="1430" dirty="0">
              <a:ea typeface="宋体" panose="02010600030101010101" pitchFamily="2" charset="-122"/>
            </a:endParaRPr>
          </a:p>
          <a:p>
            <a:pPr lvl="1" eaLnBrk="1" hangingPunct="1"/>
            <a:r>
              <a:rPr lang="zh-CN" altLang="en-US" sz="1600" dirty="0">
                <a:ea typeface="宋体" panose="02010600030101010101" pitchFamily="2" charset="-122"/>
              </a:rPr>
              <a:t>缺点</a:t>
            </a:r>
            <a:endParaRPr lang="zh-CN" altLang="en-US" sz="1600" dirty="0">
              <a:ea typeface="宋体" panose="02010600030101010101" pitchFamily="2" charset="-122"/>
            </a:endParaRPr>
          </a:p>
          <a:p>
            <a:pPr lvl="2" eaLnBrk="1" hangingPunct="1"/>
            <a:r>
              <a:rPr lang="zh-CN" altLang="en-US" sz="1430" dirty="0">
                <a:ea typeface="宋体" panose="02010600030101010101" pitchFamily="2" charset="-122"/>
              </a:rPr>
              <a:t>初值敏感，对于不同的初始值，可能会导致不同的结果</a:t>
            </a:r>
            <a:endParaRPr lang="zh-CN" altLang="en-US" sz="1430" dirty="0">
              <a:ea typeface="宋体" panose="02010600030101010101" pitchFamily="2" charset="-122"/>
            </a:endParaRPr>
          </a:p>
          <a:p>
            <a:pPr lvl="2" eaLnBrk="1" hangingPunct="1"/>
            <a:r>
              <a:rPr lang="zh-CN" altLang="en-US" sz="1430" dirty="0">
                <a:ea typeface="宋体" panose="02010600030101010101" pitchFamily="2" charset="-122"/>
              </a:rPr>
              <a:t>不适合于发现非凸型的簇或者大小差别很大的簇</a:t>
            </a:r>
            <a:endParaRPr lang="zh-CN" altLang="en-US" sz="1430" dirty="0">
              <a:ea typeface="宋体" panose="02010600030101010101" pitchFamily="2" charset="-122"/>
            </a:endParaRPr>
          </a:p>
        </p:txBody>
      </p:sp>
      <p:sp>
        <p:nvSpPr>
          <p:cNvPr id="9" name="Rectangle 2"/>
          <p:cNvSpPr txBox="1">
            <a:spLocks noChangeArrowheads="1"/>
          </p:cNvSpPr>
          <p:nvPr>
            <p:custDataLst>
              <p:tags r:id="rId2"/>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聚类</a:t>
            </a:r>
            <a:endParaRPr lang="zh-CN" altLang="en-US" sz="4000" b="1" dirty="0"/>
          </a:p>
        </p:txBody>
      </p:sp>
      <p:sp>
        <p:nvSpPr>
          <p:cNvPr id="3" name="灯片编号占位符 2"/>
          <p:cNvSpPr>
            <a:spLocks noGrp="1"/>
          </p:cNvSpPr>
          <p:nvPr>
            <p:ph type="sldNum" sz="quarter" idx="12"/>
          </p:nvPr>
        </p:nvSpPr>
        <p:spPr/>
        <p:txBody>
          <a:bodyPr/>
          <a:lstStyle/>
          <a:p>
            <a:pPr>
              <a:defRPr/>
            </a:pPr>
            <a:fld id="{7E0BA083-7E86-413A-A679-2C781744125A}"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837406" y="1209891"/>
            <a:ext cx="3806602" cy="598488"/>
          </a:xfrm>
        </p:spPr>
        <p:txBody>
          <a:bodyPr/>
          <a:lstStyle/>
          <a:p>
            <a:pPr eaLnBrk="1" hangingPunct="1"/>
            <a:r>
              <a:rPr lang="en-US" altLang="zh-CN" sz="2800" dirty="0" smtClean="0">
                <a:ea typeface="宋体" panose="02010600030101010101" pitchFamily="2" charset="-122"/>
              </a:rPr>
              <a:t>K Means </a:t>
            </a:r>
            <a:r>
              <a:rPr lang="zh-CN" altLang="en-US" sz="2800" dirty="0" smtClean="0">
                <a:ea typeface="宋体" panose="02010600030101010101" pitchFamily="2" charset="-122"/>
              </a:rPr>
              <a:t>举例</a:t>
            </a:r>
            <a:r>
              <a:rPr lang="en-US" altLang="zh-CN" sz="2800" dirty="0" smtClean="0">
                <a:ea typeface="宋体" panose="02010600030101010101" pitchFamily="2" charset="-122"/>
              </a:rPr>
              <a:t>(K=2)</a:t>
            </a:r>
            <a:endParaRPr lang="en-US" altLang="zh-CN" sz="2800" dirty="0" smtClean="0">
              <a:ea typeface="宋体" panose="02010600030101010101" pitchFamily="2" charset="-122"/>
            </a:endParaRPr>
          </a:p>
        </p:txBody>
      </p:sp>
      <p:grpSp>
        <p:nvGrpSpPr>
          <p:cNvPr id="104451" name="Group 3"/>
          <p:cNvGrpSpPr/>
          <p:nvPr/>
        </p:nvGrpSpPr>
        <p:grpSpPr bwMode="auto">
          <a:xfrm>
            <a:off x="989013" y="1752600"/>
            <a:ext cx="7353300" cy="4046538"/>
            <a:chOff x="623" y="1104"/>
            <a:chExt cx="4632" cy="2549"/>
          </a:xfrm>
        </p:grpSpPr>
        <p:sp>
          <p:nvSpPr>
            <p:cNvPr id="104497" name="Line 4"/>
            <p:cNvSpPr>
              <a:spLocks noChangeShapeType="1"/>
            </p:cNvSpPr>
            <p:nvPr/>
          </p:nvSpPr>
          <p:spPr bwMode="auto">
            <a:xfrm flipV="1">
              <a:off x="624" y="1104"/>
              <a:ext cx="0" cy="254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104498" name="Line 5"/>
            <p:cNvSpPr>
              <a:spLocks noChangeShapeType="1"/>
            </p:cNvSpPr>
            <p:nvPr/>
          </p:nvSpPr>
          <p:spPr bwMode="auto">
            <a:xfrm>
              <a:off x="623" y="3653"/>
              <a:ext cx="463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grpSp>
      <p:sp>
        <p:nvSpPr>
          <p:cNvPr id="104452" name="Oval 6"/>
          <p:cNvSpPr>
            <a:spLocks noChangeArrowheads="1"/>
          </p:cNvSpPr>
          <p:nvPr/>
        </p:nvSpPr>
        <p:spPr bwMode="auto">
          <a:xfrm>
            <a:off x="1905000" y="33528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53" name="Oval 7"/>
          <p:cNvSpPr>
            <a:spLocks noChangeArrowheads="1"/>
          </p:cNvSpPr>
          <p:nvPr/>
        </p:nvSpPr>
        <p:spPr bwMode="auto">
          <a:xfrm>
            <a:off x="2133600" y="38100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54" name="Oval 8"/>
          <p:cNvSpPr>
            <a:spLocks noChangeArrowheads="1"/>
          </p:cNvSpPr>
          <p:nvPr/>
        </p:nvSpPr>
        <p:spPr bwMode="auto">
          <a:xfrm>
            <a:off x="2362200" y="35052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55" name="Oval 9"/>
          <p:cNvSpPr>
            <a:spLocks noChangeArrowheads="1"/>
          </p:cNvSpPr>
          <p:nvPr/>
        </p:nvSpPr>
        <p:spPr bwMode="auto">
          <a:xfrm>
            <a:off x="1676400" y="41910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56" name="Oval 10"/>
          <p:cNvSpPr>
            <a:spLocks noChangeArrowheads="1"/>
          </p:cNvSpPr>
          <p:nvPr/>
        </p:nvSpPr>
        <p:spPr bwMode="auto">
          <a:xfrm>
            <a:off x="2362200" y="44958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57" name="Oval 11"/>
          <p:cNvSpPr>
            <a:spLocks noChangeArrowheads="1"/>
          </p:cNvSpPr>
          <p:nvPr/>
        </p:nvSpPr>
        <p:spPr bwMode="auto">
          <a:xfrm>
            <a:off x="5486400" y="29718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58" name="Oval 12"/>
          <p:cNvSpPr>
            <a:spLocks noChangeArrowheads="1"/>
          </p:cNvSpPr>
          <p:nvPr/>
        </p:nvSpPr>
        <p:spPr bwMode="auto">
          <a:xfrm>
            <a:off x="5410200" y="33528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59" name="Oval 13"/>
          <p:cNvSpPr>
            <a:spLocks noChangeArrowheads="1"/>
          </p:cNvSpPr>
          <p:nvPr/>
        </p:nvSpPr>
        <p:spPr bwMode="auto">
          <a:xfrm>
            <a:off x="3886200" y="34290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60" name="Oval 14"/>
          <p:cNvSpPr>
            <a:spLocks noChangeArrowheads="1"/>
          </p:cNvSpPr>
          <p:nvPr/>
        </p:nvSpPr>
        <p:spPr bwMode="auto">
          <a:xfrm>
            <a:off x="4800600" y="38100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61" name="Oval 15"/>
          <p:cNvSpPr>
            <a:spLocks noChangeArrowheads="1"/>
          </p:cNvSpPr>
          <p:nvPr/>
        </p:nvSpPr>
        <p:spPr bwMode="auto">
          <a:xfrm>
            <a:off x="4267200" y="41148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62" name="Oval 16"/>
          <p:cNvSpPr>
            <a:spLocks noChangeArrowheads="1"/>
          </p:cNvSpPr>
          <p:nvPr/>
        </p:nvSpPr>
        <p:spPr bwMode="auto">
          <a:xfrm>
            <a:off x="1600200" y="29718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sp>
        <p:nvSpPr>
          <p:cNvPr id="104463" name="Oval 17"/>
          <p:cNvSpPr>
            <a:spLocks noChangeArrowheads="1"/>
          </p:cNvSpPr>
          <p:nvPr/>
        </p:nvSpPr>
        <p:spPr bwMode="auto">
          <a:xfrm>
            <a:off x="4419600" y="3429000"/>
            <a:ext cx="74613" cy="74613"/>
          </a:xfrm>
          <a:prstGeom prst="ellipse">
            <a:avLst/>
          </a:prstGeom>
          <a:solidFill>
            <a:schemeClr val="tx1"/>
          </a:solidFill>
          <a:ln w="12700">
            <a:solidFill>
              <a:schemeClr val="tx1"/>
            </a:solidFill>
            <a:round/>
          </a:ln>
        </p:spPr>
        <p:txBody>
          <a:bodyPr wrap="none" lIns="90000" tIns="46800" rIns="90000" bIns="46800" anchor="ctr">
            <a:spAutoFit/>
          </a:bodyPr>
          <a:lstStyle/>
          <a:p>
            <a:endParaRPr lang="zh-CN" altLang="en-US"/>
          </a:p>
        </p:txBody>
      </p:sp>
      <p:grpSp>
        <p:nvGrpSpPr>
          <p:cNvPr id="3" name="Group 18"/>
          <p:cNvGrpSpPr/>
          <p:nvPr/>
        </p:nvGrpSpPr>
        <p:grpSpPr bwMode="auto">
          <a:xfrm>
            <a:off x="4419600" y="1524000"/>
            <a:ext cx="3454400" cy="2360613"/>
            <a:chOff x="2784" y="960"/>
            <a:chExt cx="2176" cy="1487"/>
          </a:xfrm>
        </p:grpSpPr>
        <p:sp>
          <p:nvSpPr>
            <p:cNvPr id="104494" name="Text Box 19"/>
            <p:cNvSpPr txBox="1">
              <a:spLocks noChangeArrowheads="1"/>
            </p:cNvSpPr>
            <p:nvPr/>
          </p:nvSpPr>
          <p:spPr bwMode="auto">
            <a:xfrm>
              <a:off x="4176" y="960"/>
              <a:ext cx="7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latin typeface="Times New Roman" panose="02020603050405020304" pitchFamily="18" charset="0"/>
                  <a:ea typeface="宋体" panose="02010600030101010101" pitchFamily="2" charset="-122"/>
                </a:rPr>
                <a:t>Pick seeds</a:t>
              </a:r>
              <a:endParaRPr lang="en-US" altLang="zh-CN" sz="2000">
                <a:latin typeface="Times New Roman" panose="02020603050405020304" pitchFamily="18" charset="0"/>
                <a:ea typeface="宋体" panose="02010600030101010101" pitchFamily="2" charset="-122"/>
              </a:endParaRPr>
            </a:p>
          </p:txBody>
        </p:sp>
        <p:sp>
          <p:nvSpPr>
            <p:cNvPr id="104495" name="Oval 20"/>
            <p:cNvSpPr>
              <a:spLocks noChangeArrowheads="1"/>
            </p:cNvSpPr>
            <p:nvPr/>
          </p:nvSpPr>
          <p:spPr bwMode="auto">
            <a:xfrm>
              <a:off x="3024" y="2400"/>
              <a:ext cx="47" cy="47"/>
            </a:xfrm>
            <a:prstGeom prst="ellipse">
              <a:avLst/>
            </a:prstGeom>
            <a:solidFill>
              <a:srgbClr val="0000FF"/>
            </a:solidFill>
            <a:ln w="12700">
              <a:solidFill>
                <a:srgbClr val="0000FF"/>
              </a:solidFill>
              <a:round/>
            </a:ln>
          </p:spPr>
          <p:txBody>
            <a:bodyPr wrap="none" lIns="90000" tIns="46800" rIns="90000" bIns="46800" anchor="ctr">
              <a:spAutoFit/>
            </a:bodyPr>
            <a:lstStyle/>
            <a:p>
              <a:endParaRPr lang="zh-CN" altLang="en-US"/>
            </a:p>
          </p:txBody>
        </p:sp>
        <p:sp>
          <p:nvSpPr>
            <p:cNvPr id="104496" name="Oval 21"/>
            <p:cNvSpPr>
              <a:spLocks noChangeArrowheads="1"/>
            </p:cNvSpPr>
            <p:nvPr/>
          </p:nvSpPr>
          <p:spPr bwMode="auto">
            <a:xfrm>
              <a:off x="2784" y="2160"/>
              <a:ext cx="47" cy="47"/>
            </a:xfrm>
            <a:prstGeom prst="ellipse">
              <a:avLst/>
            </a:prstGeom>
            <a:solidFill>
              <a:srgbClr val="FF0000"/>
            </a:solidFill>
            <a:ln w="12700">
              <a:solidFill>
                <a:srgbClr val="FF0000"/>
              </a:solidFill>
              <a:round/>
            </a:ln>
          </p:spPr>
          <p:txBody>
            <a:bodyPr wrap="none" lIns="90000" tIns="46800" rIns="90000" bIns="46800" anchor="ctr">
              <a:spAutoFit/>
            </a:bodyPr>
            <a:lstStyle/>
            <a:p>
              <a:endParaRPr lang="zh-CN" altLang="en-US"/>
            </a:p>
          </p:txBody>
        </p:sp>
      </p:grpSp>
      <p:grpSp>
        <p:nvGrpSpPr>
          <p:cNvPr id="4" name="Group 22"/>
          <p:cNvGrpSpPr/>
          <p:nvPr/>
        </p:nvGrpSpPr>
        <p:grpSpPr bwMode="auto">
          <a:xfrm>
            <a:off x="1600200" y="1981200"/>
            <a:ext cx="6962775" cy="2589213"/>
            <a:chOff x="1008" y="1248"/>
            <a:chExt cx="4386" cy="1631"/>
          </a:xfrm>
        </p:grpSpPr>
        <p:sp>
          <p:nvSpPr>
            <p:cNvPr id="104483" name="Oval 23"/>
            <p:cNvSpPr>
              <a:spLocks noChangeArrowheads="1"/>
            </p:cNvSpPr>
            <p:nvPr/>
          </p:nvSpPr>
          <p:spPr bwMode="auto">
            <a:xfrm>
              <a:off x="2688" y="2592"/>
              <a:ext cx="47" cy="47"/>
            </a:xfrm>
            <a:prstGeom prst="ellipse">
              <a:avLst/>
            </a:prstGeom>
            <a:solidFill>
              <a:srgbClr val="0000FF"/>
            </a:solidFill>
            <a:ln w="12700">
              <a:solidFill>
                <a:srgbClr val="0000FF"/>
              </a:solidFill>
              <a:round/>
            </a:ln>
          </p:spPr>
          <p:txBody>
            <a:bodyPr wrap="none" lIns="90000" tIns="46800" rIns="90000" bIns="46800" anchor="ctr">
              <a:spAutoFit/>
            </a:bodyPr>
            <a:lstStyle/>
            <a:p>
              <a:endParaRPr lang="zh-CN" altLang="en-US"/>
            </a:p>
          </p:txBody>
        </p:sp>
        <p:sp>
          <p:nvSpPr>
            <p:cNvPr id="104484" name="Oval 24"/>
            <p:cNvSpPr>
              <a:spLocks noChangeArrowheads="1"/>
            </p:cNvSpPr>
            <p:nvPr/>
          </p:nvSpPr>
          <p:spPr bwMode="auto">
            <a:xfrm>
              <a:off x="2448" y="2160"/>
              <a:ext cx="47" cy="47"/>
            </a:xfrm>
            <a:prstGeom prst="ellipse">
              <a:avLst/>
            </a:prstGeom>
            <a:solidFill>
              <a:srgbClr val="FF0000"/>
            </a:solidFill>
            <a:ln w="12700">
              <a:solidFill>
                <a:srgbClr val="FF0000"/>
              </a:solidFill>
              <a:round/>
            </a:ln>
          </p:spPr>
          <p:txBody>
            <a:bodyPr wrap="none" lIns="90000" tIns="46800" rIns="90000" bIns="46800" anchor="ctr">
              <a:spAutoFit/>
            </a:bodyPr>
            <a:lstStyle/>
            <a:p>
              <a:endParaRPr lang="zh-CN" altLang="en-US"/>
            </a:p>
          </p:txBody>
        </p:sp>
        <p:sp>
          <p:nvSpPr>
            <p:cNvPr id="104485" name="Oval 25"/>
            <p:cNvSpPr>
              <a:spLocks noChangeArrowheads="1"/>
            </p:cNvSpPr>
            <p:nvPr/>
          </p:nvSpPr>
          <p:spPr bwMode="auto">
            <a:xfrm>
              <a:off x="3456" y="1872"/>
              <a:ext cx="47" cy="47"/>
            </a:xfrm>
            <a:prstGeom prst="ellipse">
              <a:avLst/>
            </a:prstGeom>
            <a:solidFill>
              <a:srgbClr val="FF0000"/>
            </a:solidFill>
            <a:ln w="12700">
              <a:solidFill>
                <a:srgbClr val="FF0000"/>
              </a:solidFill>
              <a:round/>
            </a:ln>
          </p:spPr>
          <p:txBody>
            <a:bodyPr wrap="none" lIns="90000" tIns="46800" rIns="90000" bIns="46800" anchor="ctr">
              <a:spAutoFit/>
            </a:bodyPr>
            <a:lstStyle/>
            <a:p>
              <a:endParaRPr lang="zh-CN" altLang="en-US"/>
            </a:p>
          </p:txBody>
        </p:sp>
        <p:sp>
          <p:nvSpPr>
            <p:cNvPr id="104486" name="Oval 26"/>
            <p:cNvSpPr>
              <a:spLocks noChangeArrowheads="1"/>
            </p:cNvSpPr>
            <p:nvPr/>
          </p:nvSpPr>
          <p:spPr bwMode="auto">
            <a:xfrm>
              <a:off x="1008" y="1872"/>
              <a:ext cx="47" cy="47"/>
            </a:xfrm>
            <a:prstGeom prst="ellipse">
              <a:avLst/>
            </a:prstGeom>
            <a:solidFill>
              <a:srgbClr val="FF0000"/>
            </a:solidFill>
            <a:ln w="12700">
              <a:solidFill>
                <a:srgbClr val="FF0000"/>
              </a:solidFill>
              <a:round/>
            </a:ln>
          </p:spPr>
          <p:txBody>
            <a:bodyPr wrap="none" lIns="90000" tIns="46800" rIns="90000" bIns="46800" anchor="ctr">
              <a:spAutoFit/>
            </a:bodyPr>
            <a:lstStyle/>
            <a:p>
              <a:endParaRPr lang="zh-CN" altLang="en-US"/>
            </a:p>
          </p:txBody>
        </p:sp>
        <p:sp>
          <p:nvSpPr>
            <p:cNvPr id="104487" name="Oval 27"/>
            <p:cNvSpPr>
              <a:spLocks noChangeArrowheads="1"/>
            </p:cNvSpPr>
            <p:nvPr/>
          </p:nvSpPr>
          <p:spPr bwMode="auto">
            <a:xfrm>
              <a:off x="1200" y="2112"/>
              <a:ext cx="47" cy="47"/>
            </a:xfrm>
            <a:prstGeom prst="ellipse">
              <a:avLst/>
            </a:prstGeom>
            <a:solidFill>
              <a:srgbClr val="FF0000"/>
            </a:solidFill>
            <a:ln w="12700">
              <a:solidFill>
                <a:srgbClr val="FF0000"/>
              </a:solidFill>
              <a:round/>
            </a:ln>
          </p:spPr>
          <p:txBody>
            <a:bodyPr wrap="none" lIns="90000" tIns="46800" rIns="90000" bIns="46800" anchor="ctr">
              <a:spAutoFit/>
            </a:bodyPr>
            <a:lstStyle/>
            <a:p>
              <a:endParaRPr lang="zh-CN" altLang="en-US"/>
            </a:p>
          </p:txBody>
        </p:sp>
        <p:sp>
          <p:nvSpPr>
            <p:cNvPr id="104488" name="Oval 28"/>
            <p:cNvSpPr>
              <a:spLocks noChangeArrowheads="1"/>
            </p:cNvSpPr>
            <p:nvPr/>
          </p:nvSpPr>
          <p:spPr bwMode="auto">
            <a:xfrm>
              <a:off x="1488" y="2208"/>
              <a:ext cx="47" cy="47"/>
            </a:xfrm>
            <a:prstGeom prst="ellipse">
              <a:avLst/>
            </a:prstGeom>
            <a:solidFill>
              <a:srgbClr val="FF0000"/>
            </a:solidFill>
            <a:ln w="12700">
              <a:solidFill>
                <a:srgbClr val="FF0000"/>
              </a:solidFill>
              <a:round/>
            </a:ln>
          </p:spPr>
          <p:txBody>
            <a:bodyPr wrap="none" lIns="90000" tIns="46800" rIns="90000" bIns="46800" anchor="ctr">
              <a:spAutoFit/>
            </a:bodyPr>
            <a:lstStyle/>
            <a:p>
              <a:endParaRPr lang="zh-CN" altLang="en-US"/>
            </a:p>
          </p:txBody>
        </p:sp>
        <p:sp>
          <p:nvSpPr>
            <p:cNvPr id="104489" name="Oval 29"/>
            <p:cNvSpPr>
              <a:spLocks noChangeArrowheads="1"/>
            </p:cNvSpPr>
            <p:nvPr/>
          </p:nvSpPr>
          <p:spPr bwMode="auto">
            <a:xfrm>
              <a:off x="1344" y="2400"/>
              <a:ext cx="47" cy="47"/>
            </a:xfrm>
            <a:prstGeom prst="ellipse">
              <a:avLst/>
            </a:prstGeom>
            <a:solidFill>
              <a:srgbClr val="FF0000"/>
            </a:solidFill>
            <a:ln w="12700">
              <a:solidFill>
                <a:srgbClr val="FF0000"/>
              </a:solidFill>
              <a:round/>
            </a:ln>
          </p:spPr>
          <p:txBody>
            <a:bodyPr wrap="none" lIns="90000" tIns="46800" rIns="90000" bIns="46800" anchor="ctr">
              <a:spAutoFit/>
            </a:bodyPr>
            <a:lstStyle/>
            <a:p>
              <a:endParaRPr lang="zh-CN" altLang="en-US"/>
            </a:p>
          </p:txBody>
        </p:sp>
        <p:sp>
          <p:nvSpPr>
            <p:cNvPr id="104490" name="Oval 30"/>
            <p:cNvSpPr>
              <a:spLocks noChangeArrowheads="1"/>
            </p:cNvSpPr>
            <p:nvPr/>
          </p:nvSpPr>
          <p:spPr bwMode="auto">
            <a:xfrm>
              <a:off x="3408" y="2112"/>
              <a:ext cx="47" cy="47"/>
            </a:xfrm>
            <a:prstGeom prst="ellipse">
              <a:avLst/>
            </a:prstGeom>
            <a:solidFill>
              <a:srgbClr val="0000FF"/>
            </a:solidFill>
            <a:ln w="12700">
              <a:solidFill>
                <a:srgbClr val="0000FF"/>
              </a:solidFill>
              <a:round/>
            </a:ln>
          </p:spPr>
          <p:txBody>
            <a:bodyPr wrap="none" lIns="90000" tIns="46800" rIns="90000" bIns="46800" anchor="ctr">
              <a:spAutoFit/>
            </a:bodyPr>
            <a:lstStyle/>
            <a:p>
              <a:endParaRPr lang="zh-CN" altLang="en-US"/>
            </a:p>
          </p:txBody>
        </p:sp>
        <p:sp>
          <p:nvSpPr>
            <p:cNvPr id="104491" name="Oval 31"/>
            <p:cNvSpPr>
              <a:spLocks noChangeArrowheads="1"/>
            </p:cNvSpPr>
            <p:nvPr/>
          </p:nvSpPr>
          <p:spPr bwMode="auto">
            <a:xfrm>
              <a:off x="1488" y="2832"/>
              <a:ext cx="47" cy="47"/>
            </a:xfrm>
            <a:prstGeom prst="ellipse">
              <a:avLst/>
            </a:prstGeom>
            <a:solidFill>
              <a:srgbClr val="FF0000"/>
            </a:solidFill>
            <a:ln w="12700">
              <a:solidFill>
                <a:srgbClr val="FF0000"/>
              </a:solidFill>
              <a:round/>
            </a:ln>
          </p:spPr>
          <p:txBody>
            <a:bodyPr wrap="none" lIns="90000" tIns="46800" rIns="90000" bIns="46800" anchor="ctr">
              <a:spAutoFit/>
            </a:bodyPr>
            <a:lstStyle/>
            <a:p>
              <a:endParaRPr lang="zh-CN" altLang="en-US"/>
            </a:p>
          </p:txBody>
        </p:sp>
        <p:sp>
          <p:nvSpPr>
            <p:cNvPr id="104492" name="Oval 32"/>
            <p:cNvSpPr>
              <a:spLocks noChangeArrowheads="1"/>
            </p:cNvSpPr>
            <p:nvPr/>
          </p:nvSpPr>
          <p:spPr bwMode="auto">
            <a:xfrm>
              <a:off x="1056" y="2640"/>
              <a:ext cx="47" cy="47"/>
            </a:xfrm>
            <a:prstGeom prst="ellipse">
              <a:avLst/>
            </a:prstGeom>
            <a:solidFill>
              <a:srgbClr val="FF0000"/>
            </a:solidFill>
            <a:ln w="12700">
              <a:solidFill>
                <a:srgbClr val="FF0000"/>
              </a:solidFill>
              <a:round/>
            </a:ln>
          </p:spPr>
          <p:txBody>
            <a:bodyPr wrap="none" lIns="90000" tIns="46800" rIns="90000" bIns="46800" anchor="ctr">
              <a:spAutoFit/>
            </a:bodyPr>
            <a:lstStyle/>
            <a:p>
              <a:endParaRPr lang="zh-CN" altLang="en-US"/>
            </a:p>
          </p:txBody>
        </p:sp>
        <p:sp>
          <p:nvSpPr>
            <p:cNvPr id="104493" name="Text Box 33"/>
            <p:cNvSpPr txBox="1">
              <a:spLocks noChangeArrowheads="1"/>
            </p:cNvSpPr>
            <p:nvPr/>
          </p:nvSpPr>
          <p:spPr bwMode="auto">
            <a:xfrm>
              <a:off x="4176" y="1248"/>
              <a:ext cx="12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latin typeface="Times New Roman" panose="02020603050405020304" pitchFamily="18" charset="0"/>
                  <a:ea typeface="宋体" panose="02010600030101010101" pitchFamily="2" charset="-122"/>
                </a:rPr>
                <a:t>Reassign clusters</a:t>
              </a:r>
              <a:endParaRPr lang="en-US" altLang="zh-CN" sz="2000">
                <a:latin typeface="Times New Roman" panose="02020603050405020304" pitchFamily="18" charset="0"/>
                <a:ea typeface="宋体" panose="02010600030101010101" pitchFamily="2" charset="-122"/>
              </a:endParaRPr>
            </a:p>
          </p:txBody>
        </p:sp>
      </p:grpSp>
      <p:grpSp>
        <p:nvGrpSpPr>
          <p:cNvPr id="5" name="Group 34"/>
          <p:cNvGrpSpPr/>
          <p:nvPr/>
        </p:nvGrpSpPr>
        <p:grpSpPr bwMode="auto">
          <a:xfrm>
            <a:off x="2590800" y="2438400"/>
            <a:ext cx="6170613" cy="1539875"/>
            <a:chOff x="1632" y="1536"/>
            <a:chExt cx="3887" cy="970"/>
          </a:xfrm>
        </p:grpSpPr>
        <p:sp>
          <p:nvSpPr>
            <p:cNvPr id="104480" name="Text Box 35"/>
            <p:cNvSpPr txBox="1">
              <a:spLocks noChangeArrowheads="1"/>
            </p:cNvSpPr>
            <p:nvPr/>
          </p:nvSpPr>
          <p:spPr bwMode="auto">
            <a:xfrm>
              <a:off x="4194" y="1536"/>
              <a:ext cx="13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latin typeface="Times New Roman" panose="02020603050405020304" pitchFamily="18" charset="0"/>
                  <a:ea typeface="宋体" panose="02010600030101010101" pitchFamily="2" charset="-122"/>
                </a:rPr>
                <a:t>Compute centroids</a:t>
              </a:r>
              <a:endParaRPr lang="en-US" altLang="zh-CN" sz="2000">
                <a:latin typeface="Times New Roman" panose="02020603050405020304" pitchFamily="18" charset="0"/>
                <a:ea typeface="宋体" panose="02010600030101010101" pitchFamily="2" charset="-122"/>
              </a:endParaRPr>
            </a:p>
          </p:txBody>
        </p:sp>
        <p:sp>
          <p:nvSpPr>
            <p:cNvPr id="104481" name="Text Box 36"/>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rgbClr val="FF0000"/>
                  </a:solidFill>
                  <a:latin typeface="Times New Roman" panose="02020603050405020304" pitchFamily="18" charset="0"/>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104482" name="Text Box 37"/>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chemeClr val="tx2"/>
                  </a:solidFill>
                  <a:latin typeface="Times New Roman" panose="02020603050405020304" pitchFamily="18" charset="0"/>
                  <a:ea typeface="宋体" panose="02010600030101010101" pitchFamily="2" charset="-122"/>
                </a:rPr>
                <a:t>x</a:t>
              </a:r>
              <a:endParaRPr lang="en-US" altLang="zh-CN" sz="2000">
                <a:solidFill>
                  <a:schemeClr val="tx2"/>
                </a:solidFill>
                <a:latin typeface="Times New Roman" panose="02020603050405020304" pitchFamily="18" charset="0"/>
                <a:ea typeface="宋体" panose="02010600030101010101" pitchFamily="2" charset="-122"/>
              </a:endParaRPr>
            </a:p>
          </p:txBody>
        </p:sp>
      </p:grpSp>
      <p:grpSp>
        <p:nvGrpSpPr>
          <p:cNvPr id="6" name="Group 38"/>
          <p:cNvGrpSpPr/>
          <p:nvPr/>
        </p:nvGrpSpPr>
        <p:grpSpPr bwMode="auto">
          <a:xfrm>
            <a:off x="3886200" y="2895600"/>
            <a:ext cx="4775200" cy="608013"/>
            <a:chOff x="2448" y="1824"/>
            <a:chExt cx="3008" cy="383"/>
          </a:xfrm>
        </p:grpSpPr>
        <p:sp>
          <p:nvSpPr>
            <p:cNvPr id="104476" name="Oval 39"/>
            <p:cNvSpPr>
              <a:spLocks noChangeArrowheads="1"/>
            </p:cNvSpPr>
            <p:nvPr/>
          </p:nvSpPr>
          <p:spPr bwMode="auto">
            <a:xfrm>
              <a:off x="2784" y="2160"/>
              <a:ext cx="47" cy="47"/>
            </a:xfrm>
            <a:prstGeom prst="ellipse">
              <a:avLst/>
            </a:prstGeom>
            <a:solidFill>
              <a:srgbClr val="0000FF"/>
            </a:solidFill>
            <a:ln w="12700">
              <a:solidFill>
                <a:srgbClr val="0000FF"/>
              </a:solidFill>
              <a:round/>
            </a:ln>
          </p:spPr>
          <p:txBody>
            <a:bodyPr wrap="none" lIns="90000" tIns="46800" rIns="90000" bIns="46800" anchor="ctr">
              <a:spAutoFit/>
            </a:bodyPr>
            <a:lstStyle/>
            <a:p>
              <a:endParaRPr lang="zh-CN" altLang="en-US"/>
            </a:p>
          </p:txBody>
        </p:sp>
        <p:sp>
          <p:nvSpPr>
            <p:cNvPr id="104477" name="Oval 40"/>
            <p:cNvSpPr>
              <a:spLocks noChangeArrowheads="1"/>
            </p:cNvSpPr>
            <p:nvPr/>
          </p:nvSpPr>
          <p:spPr bwMode="auto">
            <a:xfrm>
              <a:off x="3456" y="1872"/>
              <a:ext cx="47" cy="47"/>
            </a:xfrm>
            <a:prstGeom prst="ellipse">
              <a:avLst/>
            </a:prstGeom>
            <a:solidFill>
              <a:srgbClr val="0000FF"/>
            </a:solidFill>
            <a:ln w="12700">
              <a:solidFill>
                <a:srgbClr val="0000FF"/>
              </a:solidFill>
              <a:round/>
            </a:ln>
          </p:spPr>
          <p:txBody>
            <a:bodyPr wrap="none" lIns="90000" tIns="46800" rIns="90000" bIns="46800" anchor="ctr">
              <a:spAutoFit/>
            </a:bodyPr>
            <a:lstStyle/>
            <a:p>
              <a:endParaRPr lang="zh-CN" altLang="en-US"/>
            </a:p>
          </p:txBody>
        </p:sp>
        <p:sp>
          <p:nvSpPr>
            <p:cNvPr id="104478" name="Oval 41"/>
            <p:cNvSpPr>
              <a:spLocks noChangeArrowheads="1"/>
            </p:cNvSpPr>
            <p:nvPr/>
          </p:nvSpPr>
          <p:spPr bwMode="auto">
            <a:xfrm>
              <a:off x="2448" y="2160"/>
              <a:ext cx="47" cy="47"/>
            </a:xfrm>
            <a:prstGeom prst="ellipse">
              <a:avLst/>
            </a:prstGeom>
            <a:solidFill>
              <a:srgbClr val="0000FF"/>
            </a:solidFill>
            <a:ln w="12700">
              <a:solidFill>
                <a:srgbClr val="0000FF"/>
              </a:solidFill>
              <a:round/>
            </a:ln>
          </p:spPr>
          <p:txBody>
            <a:bodyPr wrap="none" lIns="90000" tIns="46800" rIns="90000" bIns="46800" anchor="ctr">
              <a:spAutoFit/>
            </a:bodyPr>
            <a:lstStyle/>
            <a:p>
              <a:endParaRPr lang="zh-CN" altLang="en-US"/>
            </a:p>
          </p:txBody>
        </p:sp>
        <p:sp>
          <p:nvSpPr>
            <p:cNvPr id="104479" name="Text Box 42"/>
            <p:cNvSpPr txBox="1">
              <a:spLocks noChangeArrowheads="1"/>
            </p:cNvSpPr>
            <p:nvPr/>
          </p:nvSpPr>
          <p:spPr bwMode="auto">
            <a:xfrm>
              <a:off x="4176" y="1824"/>
              <a:ext cx="12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latin typeface="Times New Roman" panose="02020603050405020304" pitchFamily="18" charset="0"/>
                  <a:ea typeface="宋体" panose="02010600030101010101" pitchFamily="2" charset="-122"/>
                </a:rPr>
                <a:t>Reasssign clusters</a:t>
              </a:r>
              <a:endParaRPr lang="en-US" altLang="zh-CN" sz="2000">
                <a:latin typeface="Times New Roman" panose="02020603050405020304" pitchFamily="18" charset="0"/>
                <a:ea typeface="宋体" panose="02010600030101010101" pitchFamily="2" charset="-122"/>
              </a:endParaRPr>
            </a:p>
          </p:txBody>
        </p:sp>
      </p:grpSp>
      <p:grpSp>
        <p:nvGrpSpPr>
          <p:cNvPr id="7" name="Group 43"/>
          <p:cNvGrpSpPr/>
          <p:nvPr/>
        </p:nvGrpSpPr>
        <p:grpSpPr bwMode="auto">
          <a:xfrm>
            <a:off x="1905000" y="3276600"/>
            <a:ext cx="6856413" cy="701675"/>
            <a:chOff x="1200" y="2064"/>
            <a:chExt cx="4319" cy="442"/>
          </a:xfrm>
        </p:grpSpPr>
        <p:sp>
          <p:nvSpPr>
            <p:cNvPr id="104471" name="Text Box 44"/>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chemeClr val="bg1"/>
                  </a:solidFill>
                  <a:latin typeface="Times New Roman" panose="02020603050405020304" pitchFamily="18" charset="0"/>
                  <a:ea typeface="宋体" panose="02010600030101010101" pitchFamily="2" charset="-122"/>
                </a:rPr>
                <a:t>x</a:t>
              </a:r>
              <a:endParaRPr lang="en-US" altLang="zh-CN" sz="2000">
                <a:solidFill>
                  <a:schemeClr val="bg1"/>
                </a:solidFill>
                <a:latin typeface="Times New Roman" panose="02020603050405020304" pitchFamily="18" charset="0"/>
                <a:ea typeface="宋体" panose="02010600030101010101" pitchFamily="2" charset="-122"/>
              </a:endParaRPr>
            </a:p>
          </p:txBody>
        </p:sp>
        <p:sp>
          <p:nvSpPr>
            <p:cNvPr id="104472" name="Text Box 45"/>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chemeClr val="bg1"/>
                  </a:solidFill>
                  <a:latin typeface="Times New Roman" panose="02020603050405020304" pitchFamily="18" charset="0"/>
                  <a:ea typeface="宋体" panose="02010600030101010101" pitchFamily="2" charset="-122"/>
                </a:rPr>
                <a:t>x</a:t>
              </a:r>
              <a:endParaRPr lang="en-US" altLang="zh-CN" sz="2000">
                <a:solidFill>
                  <a:schemeClr val="bg1"/>
                </a:solidFill>
                <a:latin typeface="Times New Roman" panose="02020603050405020304" pitchFamily="18" charset="0"/>
                <a:ea typeface="宋体" panose="02010600030101010101" pitchFamily="2" charset="-122"/>
              </a:endParaRPr>
            </a:p>
          </p:txBody>
        </p:sp>
        <p:sp>
          <p:nvSpPr>
            <p:cNvPr id="104473" name="Text Box 46"/>
            <p:cNvSpPr txBox="1">
              <a:spLocks noChangeArrowheads="1"/>
            </p:cNvSpPr>
            <p:nvPr/>
          </p:nvSpPr>
          <p:spPr bwMode="auto">
            <a:xfrm>
              <a:off x="2880" y="2112"/>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chemeClr val="tx2"/>
                  </a:solidFill>
                  <a:latin typeface="Times New Roman" panose="02020603050405020304" pitchFamily="18" charset="0"/>
                  <a:ea typeface="宋体" panose="02010600030101010101" pitchFamily="2" charset="-122"/>
                </a:rPr>
                <a:t>x</a:t>
              </a:r>
              <a:endParaRPr lang="en-US" altLang="zh-CN" sz="2000">
                <a:solidFill>
                  <a:schemeClr val="tx2"/>
                </a:solidFill>
                <a:latin typeface="Times New Roman" panose="02020603050405020304" pitchFamily="18" charset="0"/>
                <a:ea typeface="宋体" panose="02010600030101010101" pitchFamily="2" charset="-122"/>
              </a:endParaRPr>
            </a:p>
          </p:txBody>
        </p:sp>
        <p:sp>
          <p:nvSpPr>
            <p:cNvPr id="104474" name="Text Box 47"/>
            <p:cNvSpPr txBox="1">
              <a:spLocks noChangeArrowheads="1"/>
            </p:cNvSpPr>
            <p:nvPr/>
          </p:nvSpPr>
          <p:spPr bwMode="auto">
            <a:xfrm>
              <a:off x="1200" y="2160"/>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rgbClr val="FF0000"/>
                  </a:solidFill>
                  <a:latin typeface="Times New Roman" panose="02020603050405020304" pitchFamily="18" charset="0"/>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104475" name="Text Box 48"/>
            <p:cNvSpPr txBox="1">
              <a:spLocks noChangeArrowheads="1"/>
            </p:cNvSpPr>
            <p:nvPr/>
          </p:nvSpPr>
          <p:spPr bwMode="auto">
            <a:xfrm>
              <a:off x="4194" y="2112"/>
              <a:ext cx="13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latin typeface="Times New Roman" panose="02020603050405020304" pitchFamily="18" charset="0"/>
                  <a:ea typeface="宋体" panose="02010600030101010101" pitchFamily="2" charset="-122"/>
                </a:rPr>
                <a:t>Compute centroids</a:t>
              </a:r>
              <a:endParaRPr lang="en-US" altLang="zh-CN" sz="2000">
                <a:latin typeface="Times New Roman" panose="02020603050405020304" pitchFamily="18" charset="0"/>
                <a:ea typeface="宋体" panose="02010600030101010101" pitchFamily="2" charset="-122"/>
              </a:endParaRPr>
            </a:p>
          </p:txBody>
        </p:sp>
      </p:grpSp>
      <p:sp>
        <p:nvSpPr>
          <p:cNvPr id="328753" name="Text Box 49"/>
          <p:cNvSpPr txBox="1">
            <a:spLocks noChangeArrowheads="1"/>
          </p:cNvSpPr>
          <p:nvPr/>
        </p:nvSpPr>
        <p:spPr bwMode="auto">
          <a:xfrm>
            <a:off x="6629400" y="3810000"/>
            <a:ext cx="193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eaLnBrk="1" hangingPunct="1"/>
            <a:r>
              <a:rPr lang="en-US" altLang="zh-CN" sz="2000">
                <a:latin typeface="Times New Roman" panose="02020603050405020304" pitchFamily="18" charset="0"/>
                <a:ea typeface="宋体" panose="02010600030101010101" pitchFamily="2" charset="-122"/>
              </a:rPr>
              <a:t>Reassign clusters</a:t>
            </a:r>
            <a:endParaRPr lang="en-US" altLang="zh-CN" sz="2000">
              <a:latin typeface="Times New Roman" panose="02020603050405020304" pitchFamily="18" charset="0"/>
              <a:ea typeface="宋体" panose="02010600030101010101" pitchFamily="2" charset="-122"/>
            </a:endParaRPr>
          </a:p>
        </p:txBody>
      </p:sp>
      <p:sp>
        <p:nvSpPr>
          <p:cNvPr id="328754" name="Text Box 50"/>
          <p:cNvSpPr txBox="1">
            <a:spLocks noChangeArrowheads="1"/>
          </p:cNvSpPr>
          <p:nvPr/>
        </p:nvSpPr>
        <p:spPr bwMode="auto">
          <a:xfrm>
            <a:off x="6629400" y="4343400"/>
            <a:ext cx="1379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800">
                <a:solidFill>
                  <a:schemeClr val="tx1"/>
                </a:solidFill>
                <a:latin typeface="楷体_GB2312" pitchFamily="49" charset="-122"/>
                <a:ea typeface="楷体_GB2312" pitchFamily="49" charset="-122"/>
              </a:defRPr>
            </a:lvl1pPr>
            <a:lvl2pPr marL="742950" indent="-285750" eaLnBrk="0" hangingPunct="0">
              <a:defRPr sz="2800">
                <a:solidFill>
                  <a:schemeClr val="tx1"/>
                </a:solidFill>
                <a:latin typeface="楷体_GB2312" pitchFamily="49" charset="-122"/>
                <a:ea typeface="楷体_GB2312" pitchFamily="49" charset="-122"/>
              </a:defRPr>
            </a:lvl2pPr>
            <a:lvl3pPr marL="1143000" indent="-228600" eaLnBrk="0" hangingPunct="0">
              <a:defRPr sz="2800">
                <a:solidFill>
                  <a:schemeClr val="tx1"/>
                </a:solidFill>
                <a:latin typeface="楷体_GB2312" pitchFamily="49" charset="-122"/>
                <a:ea typeface="楷体_GB2312" pitchFamily="49" charset="-122"/>
              </a:defRPr>
            </a:lvl3pPr>
            <a:lvl4pPr marL="1600200" indent="-228600" eaLnBrk="0" hangingPunct="0">
              <a:defRPr sz="2800">
                <a:solidFill>
                  <a:schemeClr val="tx1"/>
                </a:solidFill>
                <a:latin typeface="楷体_GB2312" pitchFamily="49" charset="-122"/>
                <a:ea typeface="楷体_GB2312" pitchFamily="49" charset="-122"/>
              </a:defRPr>
            </a:lvl4pPr>
            <a:lvl5pPr marL="2057400" indent="-228600" eaLnBrk="0" hangingPunct="0">
              <a:defRPr sz="28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Clr>
                <a:schemeClr val="accent1"/>
              </a:buClr>
              <a:buFont typeface="Wingdings" panose="05000000000000000000" pitchFamily="2" charset="2"/>
              <a:defRPr sz="2800">
                <a:solidFill>
                  <a:schemeClr val="tx1"/>
                </a:solidFill>
                <a:latin typeface="楷体_GB2312" pitchFamily="49" charset="-122"/>
                <a:ea typeface="楷体_GB2312" pitchFamily="49" charset="-122"/>
              </a:defRPr>
            </a:lvl9pPr>
          </a:lstStyle>
          <a:p>
            <a:pPr algn="ctr" eaLnBrk="1" hangingPunct="1"/>
            <a:r>
              <a:rPr lang="en-US" altLang="zh-CN" sz="2000">
                <a:solidFill>
                  <a:srgbClr val="FF0000"/>
                </a:solidFill>
                <a:latin typeface="Times New Roman" panose="02020603050405020304" pitchFamily="18" charset="0"/>
                <a:ea typeface="宋体" panose="02010600030101010101" pitchFamily="2" charset="-122"/>
              </a:rPr>
              <a:t>Converged!</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7E0BA083-7E86-413A-A679-2C781744125A}" type="slidenum">
              <a:rPr lang="en-US" altLang="zh-CN" smtClean="0"/>
            </a:fld>
            <a:endParaRPr lang="en-US" altLang="zh-CN"/>
          </a:p>
        </p:txBody>
      </p:sp>
      <p:sp>
        <p:nvSpPr>
          <p:cNvPr id="52" name="Rectangle 2"/>
          <p:cNvSpPr txBox="1">
            <a:spLocks noChangeArrowheads="1"/>
          </p:cNvSpPr>
          <p:nvPr>
            <p:custDataLst>
              <p:tags r:id="rId1"/>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聚类</a:t>
            </a:r>
            <a:endParaRPr lang="zh-CN" alt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287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28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53" grpId="0" autoUpdateAnimBg="0"/>
      <p:bldP spid="328754"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567055" y="1197610"/>
            <a:ext cx="8001000" cy="2649220"/>
          </a:xfrm>
        </p:spPr>
        <p:txBody>
          <a:bodyPr/>
          <a:lstStyle/>
          <a:p>
            <a:pPr eaLnBrk="1" hangingPunct="1">
              <a:lnSpc>
                <a:spcPct val="150000"/>
              </a:lnSpc>
            </a:pPr>
            <a:r>
              <a:rPr lang="en-US" sz="1800" dirty="0">
                <a:ea typeface="楷体_GB2312" pitchFamily="49" charset="-122"/>
              </a:rPr>
              <a:t>EM</a:t>
            </a:r>
            <a:r>
              <a:rPr lang="zh-CN" altLang="en-US" sz="1800" dirty="0">
                <a:ea typeface="楷体_GB2312" pitchFamily="49" charset="-122"/>
              </a:rPr>
              <a:t>算法</a:t>
            </a:r>
            <a:endParaRPr lang="en-US" sz="1800" dirty="0">
              <a:ea typeface="楷体_GB2312" pitchFamily="49" charset="-122"/>
            </a:endParaRPr>
          </a:p>
          <a:p>
            <a:pPr lvl="1" eaLnBrk="1" hangingPunct="1">
              <a:lnSpc>
                <a:spcPct val="150000"/>
              </a:lnSpc>
            </a:pPr>
            <a:r>
              <a:rPr sz="1400" dirty="0">
                <a:ea typeface="楷体_GB2312" pitchFamily="49" charset="-122"/>
              </a:rPr>
              <a:t>Expectation-maximization algorithm，又译期望最大化算法</a:t>
            </a:r>
            <a:r>
              <a:rPr lang="zh-CN" sz="1400" dirty="0">
                <a:ea typeface="楷体_GB2312" pitchFamily="49" charset="-122"/>
              </a:rPr>
              <a:t>。</a:t>
            </a:r>
            <a:endParaRPr lang="zh-CN" sz="1400" dirty="0">
              <a:ea typeface="楷体_GB2312" pitchFamily="49" charset="-122"/>
            </a:endParaRPr>
          </a:p>
          <a:p>
            <a:pPr lvl="1" eaLnBrk="1" hangingPunct="1">
              <a:lnSpc>
                <a:spcPct val="150000"/>
              </a:lnSpc>
            </a:pPr>
            <a:r>
              <a:rPr lang="zh-CN" sz="1400" dirty="0">
                <a:ea typeface="楷体_GB2312" pitchFamily="49" charset="-122"/>
              </a:rPr>
              <a:t>在概率（probabilistic）模型中寻找参数最大似然估计或者最大后验估计的算法。</a:t>
            </a:r>
            <a:r>
              <a:rPr lang="zh-CN" altLang="en-US" sz="1400" dirty="0">
                <a:ea typeface="楷体_GB2312" pitchFamily="49" charset="-122"/>
              </a:rPr>
              <a:t>相当于一个框架，可以采用不同概率统计模型进行聚类。</a:t>
            </a:r>
            <a:endParaRPr lang="zh-CN" altLang="en-US" sz="1400" dirty="0">
              <a:ea typeface="楷体_GB2312" pitchFamily="49" charset="-122"/>
            </a:endParaRPr>
          </a:p>
        </p:txBody>
      </p:sp>
      <p:pic>
        <p:nvPicPr>
          <p:cNvPr id="2" name="图片 1"/>
          <p:cNvPicPr>
            <a:picLocks noChangeAspect="1"/>
          </p:cNvPicPr>
          <p:nvPr/>
        </p:nvPicPr>
        <p:blipFill>
          <a:blip r:embed="rId1"/>
          <a:stretch>
            <a:fillRect/>
          </a:stretch>
        </p:blipFill>
        <p:spPr>
          <a:xfrm>
            <a:off x="2097405" y="2767965"/>
            <a:ext cx="4494530" cy="1794510"/>
          </a:xfrm>
          <a:prstGeom prst="rect">
            <a:avLst/>
          </a:prstGeom>
        </p:spPr>
      </p:pic>
      <p:pic>
        <p:nvPicPr>
          <p:cNvPr id="3" name="图片 2"/>
          <p:cNvPicPr>
            <a:picLocks noChangeAspect="1"/>
          </p:cNvPicPr>
          <p:nvPr/>
        </p:nvPicPr>
        <p:blipFill>
          <a:blip r:embed="rId2"/>
          <a:srcRect l="21738" t="51960" r="4560" b="32187"/>
          <a:stretch>
            <a:fillRect/>
          </a:stretch>
        </p:blipFill>
        <p:spPr>
          <a:xfrm>
            <a:off x="338455" y="4932045"/>
            <a:ext cx="8630285" cy="1237615"/>
          </a:xfrm>
          <a:prstGeom prst="rect">
            <a:avLst/>
          </a:prstGeom>
        </p:spPr>
      </p:pic>
      <p:sp>
        <p:nvSpPr>
          <p:cNvPr id="9" name="Rectangle 2"/>
          <p:cNvSpPr txBox="1">
            <a:spLocks noChangeArrowheads="1"/>
          </p:cNvSpPr>
          <p:nvPr>
            <p:custDataLst>
              <p:tags r:id="rId3"/>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聚类</a:t>
            </a:r>
            <a:endParaRPr lang="zh-CN" altLang="en-US" sz="4000" b="1" dirty="0"/>
          </a:p>
        </p:txBody>
      </p:sp>
      <p:sp>
        <p:nvSpPr>
          <p:cNvPr id="4" name="灯片编号占位符 3"/>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215900" y="1412776"/>
            <a:ext cx="8630285" cy="4631789"/>
          </a:xfrm>
        </p:spPr>
        <p:txBody>
          <a:bodyPr/>
          <a:lstStyle/>
          <a:p>
            <a:pPr eaLnBrk="1" hangingPunct="1">
              <a:lnSpc>
                <a:spcPct val="150000"/>
              </a:lnSpc>
            </a:pPr>
            <a:r>
              <a:rPr lang="en-US" altLang="zh-CN" sz="1800" dirty="0">
                <a:ea typeface="楷体_GB2312" pitchFamily="49" charset="-122"/>
              </a:rPr>
              <a:t>EM</a:t>
            </a:r>
            <a:r>
              <a:rPr lang="zh-CN" altLang="en-US" sz="1800" dirty="0">
                <a:ea typeface="楷体_GB2312" pitchFamily="49" charset="-122"/>
              </a:rPr>
              <a:t>算法</a:t>
            </a:r>
            <a:endParaRPr lang="en-US" altLang="zh-CN" sz="1800" dirty="0">
              <a:ea typeface="楷体_GB2312" pitchFamily="49" charset="-122"/>
            </a:endParaRPr>
          </a:p>
          <a:p>
            <a:pPr eaLnBrk="1" hangingPunct="1">
              <a:lnSpc>
                <a:spcPct val="150000"/>
              </a:lnSpc>
            </a:pPr>
            <a:endParaRPr lang="en-US" altLang="zh-CN" sz="1800" dirty="0">
              <a:ea typeface="楷体_GB2312" pitchFamily="49" charset="-122"/>
            </a:endParaRPr>
          </a:p>
          <a:p>
            <a:pPr eaLnBrk="1" hangingPunct="1">
              <a:lnSpc>
                <a:spcPct val="150000"/>
              </a:lnSpc>
            </a:pPr>
            <a:endParaRPr lang="en-US" altLang="zh-CN" sz="1800" dirty="0">
              <a:ea typeface="楷体_GB2312" pitchFamily="49" charset="-122"/>
            </a:endParaRPr>
          </a:p>
          <a:p>
            <a:pPr eaLnBrk="1" hangingPunct="1">
              <a:lnSpc>
                <a:spcPct val="150000"/>
              </a:lnSpc>
            </a:pPr>
            <a:endParaRPr lang="en-US" altLang="zh-CN" sz="1600" dirty="0">
              <a:ea typeface="楷体_GB2312" pitchFamily="49" charset="-122"/>
            </a:endParaRPr>
          </a:p>
          <a:p>
            <a:pPr eaLnBrk="1" hangingPunct="1">
              <a:lnSpc>
                <a:spcPct val="150000"/>
              </a:lnSpc>
            </a:pPr>
            <a:r>
              <a:rPr lang="zh-CN" altLang="en-US" sz="1600" dirty="0">
                <a:ea typeface="楷体_GB2312" pitchFamily="49" charset="-122"/>
              </a:rPr>
              <a:t>过程：</a:t>
            </a:r>
            <a:endParaRPr lang="zh-CN" altLang="en-US" sz="1600" dirty="0">
              <a:ea typeface="楷体_GB2312" pitchFamily="49" charset="-122"/>
            </a:endParaRPr>
          </a:p>
          <a:p>
            <a:pPr marL="0" indent="0" eaLnBrk="1" hangingPunct="1">
              <a:lnSpc>
                <a:spcPct val="150000"/>
              </a:lnSpc>
              <a:buNone/>
            </a:pPr>
            <a:r>
              <a:rPr lang="zh-CN" altLang="en-US" sz="1600" dirty="0">
                <a:ea typeface="楷体_GB2312" pitchFamily="49" charset="-122"/>
              </a:rPr>
              <a:t>（1）初始化参数：先初始化男生身高的正态分布的参数：如均值=1.7，方差=0.1</a:t>
            </a:r>
            <a:endParaRPr lang="zh-CN" altLang="en-US" sz="1600" dirty="0">
              <a:ea typeface="楷体_GB2312" pitchFamily="49" charset="-122"/>
            </a:endParaRPr>
          </a:p>
          <a:p>
            <a:pPr marL="0" indent="0" eaLnBrk="1" hangingPunct="1">
              <a:lnSpc>
                <a:spcPct val="150000"/>
              </a:lnSpc>
              <a:buNone/>
            </a:pPr>
            <a:r>
              <a:rPr lang="zh-CN" altLang="en-US" sz="1600" dirty="0">
                <a:ea typeface="楷体_GB2312" pitchFamily="49" charset="-122"/>
              </a:rPr>
              <a:t>（2）计算每一个人更可能属于男生分布或者女生分布；</a:t>
            </a:r>
            <a:endParaRPr lang="zh-CN" altLang="en-US" sz="1600" dirty="0">
              <a:ea typeface="楷体_GB2312" pitchFamily="49" charset="-122"/>
            </a:endParaRPr>
          </a:p>
          <a:p>
            <a:pPr marL="0" indent="0" eaLnBrk="1" hangingPunct="1">
              <a:lnSpc>
                <a:spcPct val="150000"/>
              </a:lnSpc>
              <a:buNone/>
            </a:pPr>
            <a:r>
              <a:rPr lang="zh-CN" altLang="en-US" sz="1600" dirty="0">
                <a:ea typeface="楷体_GB2312" pitchFamily="49" charset="-122"/>
              </a:rPr>
              <a:t>（3）通过分为男生的n个人来重新估计男生身高分布的参数（最大似然估计），女生分布也按照相同的方式估计出来，更新分布。</a:t>
            </a:r>
            <a:endParaRPr lang="zh-CN" altLang="en-US" sz="1600" dirty="0">
              <a:ea typeface="楷体_GB2312" pitchFamily="49" charset="-122"/>
            </a:endParaRPr>
          </a:p>
          <a:p>
            <a:pPr marL="0" indent="0" eaLnBrk="1" hangingPunct="1">
              <a:lnSpc>
                <a:spcPct val="150000"/>
              </a:lnSpc>
              <a:buNone/>
            </a:pPr>
            <a:r>
              <a:rPr lang="zh-CN" altLang="en-US" sz="1600" dirty="0">
                <a:ea typeface="楷体_GB2312" pitchFamily="49" charset="-122"/>
              </a:rPr>
              <a:t>（4）这时候两个分布的概率也变了，然后重复步骤（1）至（3），直到参数不发生变化为止。</a:t>
            </a:r>
            <a:endParaRPr lang="zh-CN" altLang="en-US" sz="1600" dirty="0">
              <a:ea typeface="楷体_GB2312" pitchFamily="49" charset="-122"/>
            </a:endParaRPr>
          </a:p>
        </p:txBody>
      </p:sp>
      <p:pic>
        <p:nvPicPr>
          <p:cNvPr id="3" name="图片 2"/>
          <p:cNvPicPr>
            <a:picLocks noChangeAspect="1"/>
          </p:cNvPicPr>
          <p:nvPr/>
        </p:nvPicPr>
        <p:blipFill>
          <a:blip r:embed="rId1"/>
          <a:srcRect l="21738" t="51960" r="4560" b="32187"/>
          <a:stretch>
            <a:fillRect/>
          </a:stretch>
        </p:blipFill>
        <p:spPr>
          <a:xfrm>
            <a:off x="215900" y="1903353"/>
            <a:ext cx="8630285" cy="1237615"/>
          </a:xfrm>
          <a:prstGeom prst="rect">
            <a:avLst/>
          </a:prstGeom>
        </p:spPr>
      </p:pic>
      <p:sp>
        <p:nvSpPr>
          <p:cNvPr id="9" name="Rectangle 2"/>
          <p:cNvSpPr txBox="1">
            <a:spLocks noChangeArrowheads="1"/>
          </p:cNvSpPr>
          <p:nvPr>
            <p:custDataLst>
              <p:tags r:id="rId2"/>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聚类</a:t>
            </a:r>
            <a:endParaRPr lang="zh-CN" altLang="en-US" sz="4000" b="1"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7" name="矩形 791556"/>
          <p:cNvSpPr/>
          <p:nvPr/>
        </p:nvSpPr>
        <p:spPr>
          <a:xfrm>
            <a:off x="685800" y="1398622"/>
            <a:ext cx="7772400" cy="4550658"/>
          </a:xfrm>
          <a:prstGeom prst="rect">
            <a:avLst/>
          </a:prstGeom>
          <a:noFill/>
          <a:ln w="9525">
            <a:noFill/>
          </a:ln>
        </p:spPr>
        <p:txBody>
          <a:bodyPr/>
          <a:lstStyle/>
          <a:p>
            <a:pPr marL="342900" indent="-342900" eaLnBrk="0" hangingPunct="0">
              <a:lnSpc>
                <a:spcPct val="120000"/>
              </a:lnSpc>
              <a:spcBef>
                <a:spcPct val="20000"/>
              </a:spcBef>
              <a:buFont typeface="Wingdings" panose="05000000000000000000" pitchFamily="2" charset="2"/>
              <a:buChar char="q"/>
            </a:pPr>
            <a:r>
              <a:rPr lang="zh-CN" altLang="en-US" sz="2400" b="0" dirty="0">
                <a:latin typeface="Arial" panose="020B0604020202020204" pitchFamily="34" charset="0"/>
              </a:rPr>
              <a:t>隔离的典型应用</a:t>
            </a:r>
            <a:endParaRPr lang="en-US" altLang="zh-CN" sz="2400" b="0" dirty="0">
              <a:latin typeface="Arial" panose="020B0604020202020204" pitchFamily="34" charset="0"/>
            </a:endParaRPr>
          </a:p>
          <a:p>
            <a:pPr marL="800100" lvl="1" indent="-342900" eaLnBrk="0" hangingPunct="0">
              <a:lnSpc>
                <a:spcPct val="120000"/>
              </a:lnSpc>
              <a:spcBef>
                <a:spcPct val="20000"/>
              </a:spcBef>
              <a:buFont typeface="Wingdings" panose="05000000000000000000" pitchFamily="2" charset="2"/>
              <a:buChar char="q"/>
            </a:pPr>
            <a:r>
              <a:rPr lang="zh-CN" altLang="en-US" sz="2400" b="0" dirty="0">
                <a:latin typeface="Arial" panose="020B0604020202020204" pitchFamily="34" charset="0"/>
              </a:rPr>
              <a:t>一般政务网（政务外网）办公环境：逻辑隔离（</a:t>
            </a:r>
            <a:r>
              <a:rPr lang="en-US" altLang="zh-CN" sz="2400" b="0" dirty="0">
                <a:latin typeface="Arial" panose="020B0604020202020204" pitchFamily="34" charset="0"/>
              </a:rPr>
              <a:t>C</a:t>
            </a:r>
            <a:r>
              <a:rPr lang="zh-CN" altLang="en-US" sz="2400" b="0" dirty="0">
                <a:latin typeface="Arial" panose="020B0604020202020204" pitchFamily="34" charset="0"/>
              </a:rPr>
              <a:t>级）</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内部网获取外部网的指定信息</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内部网与外部网交换指定信息</a:t>
            </a:r>
            <a:endParaRPr lang="zh-CN" altLang="en-US" sz="2400" b="0" dirty="0">
              <a:latin typeface="Arial" panose="020B0604020202020204" pitchFamily="34" charset="0"/>
            </a:endParaRPr>
          </a:p>
          <a:p>
            <a:pPr marL="800100" lvl="1" indent="-342900" eaLnBrk="0" hangingPunct="0">
              <a:lnSpc>
                <a:spcPct val="120000"/>
              </a:lnSpc>
              <a:spcBef>
                <a:spcPct val="20000"/>
              </a:spcBef>
              <a:buFont typeface="Wingdings" panose="05000000000000000000" pitchFamily="2" charset="2"/>
              <a:buChar char="q"/>
            </a:pPr>
            <a:r>
              <a:rPr lang="zh-CN" altLang="en-US" sz="2400" b="0" dirty="0">
                <a:latin typeface="Arial" panose="020B0604020202020204" pitchFamily="34" charset="0"/>
              </a:rPr>
              <a:t>核心涉密网（政务内网）办公环境：物理隔离（</a:t>
            </a:r>
            <a:r>
              <a:rPr lang="en-US" altLang="zh-CN" sz="2400" b="0" dirty="0">
                <a:latin typeface="Arial" panose="020B0604020202020204" pitchFamily="34" charset="0"/>
              </a:rPr>
              <a:t>D</a:t>
            </a:r>
            <a:r>
              <a:rPr lang="zh-CN" altLang="en-US" sz="2400" b="0" dirty="0">
                <a:latin typeface="Arial" panose="020B0604020202020204" pitchFamily="34" charset="0"/>
              </a:rPr>
              <a:t>级）</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一个桌面容纳两个网的办公环境，确保二者不发生数据交换</a:t>
            </a:r>
            <a:endParaRPr lang="zh-CN" altLang="en-US" sz="2400" b="0" dirty="0">
              <a:latin typeface="Arial" panose="020B0604020202020204" pitchFamily="34" charset="0"/>
            </a:endParaRPr>
          </a:p>
        </p:txBody>
      </p:sp>
      <p:sp>
        <p:nvSpPr>
          <p:cNvPr id="4" name="标题 1"/>
          <p:cNvSpPr txBox="1"/>
          <p:nvPr/>
        </p:nvSpPr>
        <p:spPr>
          <a:xfrm>
            <a:off x="574675" y="304801"/>
            <a:ext cx="8001000" cy="891952"/>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en-US" altLang="zh-CN" b="0" kern="0" dirty="0" err="1"/>
              <a:t>7</a:t>
            </a:r>
            <a:r>
              <a:rPr lang="en-US" altLang="zh-CN" b="0" kern="0" dirty="0" err="1" smtClean="0"/>
              <a:t>.1</a:t>
            </a:r>
            <a:r>
              <a:rPr lang="en-US" altLang="zh-CN" b="0" kern="0" dirty="0" err="1"/>
              <a:t>网络内容监管</a:t>
            </a:r>
            <a:r>
              <a:rPr lang="en-US" altLang="zh-CN" b="0" kern="0" dirty="0"/>
              <a:t>-</a:t>
            </a:r>
            <a:r>
              <a:rPr lang="zh-CN" altLang="en-US" b="0" kern="0" dirty="0"/>
              <a:t>内容阻断</a:t>
            </a:r>
            <a:endParaRPr lang="zh-CN" altLang="en-US" b="0" kern="0"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r>
              <a:rPr lang="zh-CN" altLang="en-US"/>
              <a:t>第</a:t>
            </a:r>
            <a:fld id="{6F83C59E-A256-40B9-B415-6031A5C88378}" type="slidenum">
              <a:rPr lang="en-US" altLang="zh-CN"/>
            </a:fld>
            <a:r>
              <a:rPr lang="zh-CN" altLang="en-US"/>
              <a:t>页</a:t>
            </a:r>
            <a:endParaRPr lang="en-US" altLang="zh-CN"/>
          </a:p>
        </p:txBody>
      </p:sp>
      <p:sp>
        <p:nvSpPr>
          <p:cNvPr id="9" name="Rectangle 2"/>
          <p:cNvSpPr txBox="1">
            <a:spLocks noChangeArrowheads="1"/>
          </p:cNvSpPr>
          <p:nvPr>
            <p:custDataLst>
              <p:tags r:id="rId1"/>
            </p:custDataLst>
          </p:nvPr>
        </p:nvSpPr>
        <p:spPr>
          <a:xfrm>
            <a:off x="421005" y="330200"/>
            <a:ext cx="8013700" cy="749300"/>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sz="4000" b="1" dirty="0" smtClean="0"/>
              <a:t>7.2 </a:t>
            </a:r>
            <a:r>
              <a:rPr lang="zh-CN" altLang="en-US" sz="4000" b="1" dirty="0"/>
              <a:t>非法内容过滤</a:t>
            </a:r>
            <a:r>
              <a:rPr lang="en-US" altLang="zh-CN" sz="4000" b="1" dirty="0"/>
              <a:t>——</a:t>
            </a:r>
            <a:r>
              <a:rPr lang="zh-CN" altLang="en-US" sz="4000" b="1" dirty="0"/>
              <a:t>无监督学习</a:t>
            </a:r>
            <a:endParaRPr lang="zh-CN" altLang="en-US" sz="4000" b="1" dirty="0"/>
          </a:p>
        </p:txBody>
      </p:sp>
      <p:pic>
        <p:nvPicPr>
          <p:cNvPr id="6" name="图片 5"/>
          <p:cNvPicPr>
            <a:picLocks noChangeAspect="1"/>
          </p:cNvPicPr>
          <p:nvPr>
            <p:custDataLst>
              <p:tags r:id="rId2"/>
            </p:custDataLst>
          </p:nvPr>
        </p:nvPicPr>
        <p:blipFill>
          <a:blip r:embed="rId3"/>
          <a:srcRect l="38415" t="20456" r="21923" b="36797"/>
          <a:stretch>
            <a:fillRect/>
          </a:stretch>
        </p:blipFill>
        <p:spPr>
          <a:xfrm>
            <a:off x="159385" y="1275080"/>
            <a:ext cx="4408805" cy="3169285"/>
          </a:xfrm>
          <a:prstGeom prst="rect">
            <a:avLst/>
          </a:prstGeom>
        </p:spPr>
      </p:pic>
      <p:pic>
        <p:nvPicPr>
          <p:cNvPr id="7" name="图片 6"/>
          <p:cNvPicPr>
            <a:picLocks noChangeAspect="1"/>
          </p:cNvPicPr>
          <p:nvPr>
            <p:custDataLst>
              <p:tags r:id="rId4"/>
            </p:custDataLst>
          </p:nvPr>
        </p:nvPicPr>
        <p:blipFill>
          <a:blip r:embed="rId5"/>
          <a:srcRect l="39026" t="23041" r="15843" b="19345"/>
          <a:stretch>
            <a:fillRect/>
          </a:stretch>
        </p:blipFill>
        <p:spPr>
          <a:xfrm>
            <a:off x="4424680" y="1092835"/>
            <a:ext cx="4748530" cy="4041775"/>
          </a:xfrm>
          <a:prstGeom prst="rect">
            <a:avLst/>
          </a:prstGeom>
        </p:spPr>
      </p:pic>
      <p:pic>
        <p:nvPicPr>
          <p:cNvPr id="8" name="图片 7"/>
          <p:cNvPicPr>
            <a:picLocks noChangeAspect="1"/>
          </p:cNvPicPr>
          <p:nvPr>
            <p:custDataLst>
              <p:tags r:id="rId6"/>
            </p:custDataLst>
          </p:nvPr>
        </p:nvPicPr>
        <p:blipFill>
          <a:blip r:embed="rId7"/>
          <a:srcRect l="38669" t="42180" r="17970" b="26166"/>
          <a:stretch>
            <a:fillRect/>
          </a:stretch>
        </p:blipFill>
        <p:spPr>
          <a:xfrm>
            <a:off x="234950" y="4359910"/>
            <a:ext cx="5057140" cy="2461895"/>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88085" y="2435989"/>
            <a:ext cx="3888105" cy="490220"/>
          </a:xfrm>
          <a:prstGeom prst="roundRect">
            <a:avLst/>
          </a:prstGeom>
          <a:solidFill>
            <a:schemeClr val="bg1">
              <a:lumMod val="85000"/>
            </a:schemeClr>
          </a:solid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zh-CN" altLang="en-US" sz="3200" b="1" dirty="0">
                <a:latin typeface="+mj-ea"/>
                <a:ea typeface="+mj-ea"/>
                <a:cs typeface="Tahoma" panose="020B0604030504040204" pitchFamily="34" charset="0"/>
              </a:rPr>
              <a:t>本章内容</a:t>
            </a:r>
            <a:endParaRPr lang="zh-CN" altLang="en-US" sz="3200" b="1" dirty="0">
              <a:latin typeface="+mj-ea"/>
              <a:ea typeface="+mj-ea"/>
              <a:cs typeface="Tahoma" panose="020B0604030504040204" pitchFamily="34" charset="0"/>
            </a:endParaRPr>
          </a:p>
        </p:txBody>
      </p:sp>
      <p:sp>
        <p:nvSpPr>
          <p:cNvPr id="8195" name="Rectangle 3"/>
          <p:cNvSpPr>
            <a:spLocks noGrp="1" noChangeArrowheads="1"/>
          </p:cNvSpPr>
          <p:nvPr>
            <p:ph type="body" idx="1"/>
          </p:nvPr>
        </p:nvSpPr>
        <p:spPr>
          <a:xfrm>
            <a:off x="683260" y="1029970"/>
            <a:ext cx="7772400" cy="3983206"/>
          </a:xfrm>
        </p:spPr>
        <p:txBody>
          <a:bodyPr/>
          <a:lstStyle/>
          <a:p>
            <a:pPr marL="0" indent="0">
              <a:lnSpc>
                <a:spcPct val="90000"/>
              </a:lnSpc>
              <a:buNone/>
            </a:pPr>
            <a:endParaRPr lang="zh-CN" altLang="en-US" dirty="0"/>
          </a:p>
          <a:p>
            <a:pPr>
              <a:lnSpc>
                <a:spcPct val="90000"/>
              </a:lnSpc>
            </a:pPr>
            <a:r>
              <a:rPr lang="en-US" altLang="zh-CN" dirty="0"/>
              <a:t>7</a:t>
            </a:r>
            <a:r>
              <a:rPr lang="en-US" altLang="zh-CN" dirty="0" smtClean="0"/>
              <a:t>.1 </a:t>
            </a:r>
            <a:r>
              <a:rPr lang="zh-CN" altLang="en-US" dirty="0"/>
              <a:t>网络内容监管</a:t>
            </a:r>
            <a:endParaRPr lang="en-US" altLang="zh-CN" dirty="0"/>
          </a:p>
          <a:p>
            <a:pPr>
              <a:lnSpc>
                <a:spcPct val="90000"/>
              </a:lnSpc>
            </a:pPr>
            <a:r>
              <a:rPr lang="en-US" altLang="zh-CN" dirty="0"/>
              <a:t>7</a:t>
            </a:r>
            <a:r>
              <a:rPr lang="en-US" altLang="zh-CN" dirty="0" smtClean="0"/>
              <a:t>.2 </a:t>
            </a:r>
            <a:r>
              <a:rPr lang="zh-CN" altLang="en-US" dirty="0"/>
              <a:t>非法内容</a:t>
            </a:r>
            <a:r>
              <a:rPr lang="zh-CN" altLang="en-US" dirty="0">
                <a:sym typeface="+mn-ea"/>
              </a:rPr>
              <a:t>过滤</a:t>
            </a:r>
            <a:endParaRPr lang="zh-CN" altLang="en-US" dirty="0"/>
          </a:p>
          <a:p>
            <a:pPr>
              <a:lnSpc>
                <a:spcPct val="90000"/>
              </a:lnSpc>
            </a:pPr>
            <a:r>
              <a:rPr lang="en-US" altLang="zh-CN" dirty="0"/>
              <a:t>7</a:t>
            </a:r>
            <a:r>
              <a:rPr lang="en-US" altLang="zh-CN" dirty="0" smtClean="0"/>
              <a:t>.3 </a:t>
            </a:r>
            <a:r>
              <a:rPr lang="zh-CN" altLang="en-US" dirty="0">
                <a:sym typeface="+mn-ea"/>
              </a:rPr>
              <a:t>舆情分析</a:t>
            </a:r>
            <a:endParaRPr lang="zh-CN" altLang="en-US" dirty="0"/>
          </a:p>
          <a:p>
            <a:pPr>
              <a:lnSpc>
                <a:spcPct val="90000"/>
              </a:lnSpc>
            </a:pPr>
            <a:r>
              <a:rPr lang="en-US" altLang="zh-CN" dirty="0"/>
              <a:t>7</a:t>
            </a:r>
            <a:r>
              <a:rPr lang="en-US" altLang="zh-CN" dirty="0" smtClean="0"/>
              <a:t>.4 </a:t>
            </a:r>
            <a:r>
              <a:rPr lang="zh-CN" altLang="en-US" dirty="0"/>
              <a:t>应用案例分析</a:t>
            </a:r>
            <a:endParaRPr lang="zh-CN" altLang="en-US" dirty="0"/>
          </a:p>
          <a:p>
            <a:pPr lvl="1">
              <a:lnSpc>
                <a:spcPct val="90000"/>
              </a:lnSpc>
            </a:pPr>
            <a:endParaRPr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txBox="1"/>
          <p:nvPr/>
        </p:nvSpPr>
        <p:spPr>
          <a:xfrm>
            <a:off x="116205" y="2051050"/>
            <a:ext cx="8812530" cy="4591685"/>
          </a:xfrm>
          <a:prstGeom prst="rect">
            <a:avLst/>
          </a:prstGeom>
        </p:spPr>
        <p:txBody>
          <a:bodyPr vert="horz" lIns="91440" tIns="45720" rIns="91440" bIns="45720" rtlCol="0">
            <a:normAutofit/>
          </a:bodyPr>
          <a:lstStyle/>
          <a:p>
            <a:pPr marL="228600" indent="-228600">
              <a:lnSpc>
                <a:spcPct val="120000"/>
              </a:lnSpc>
              <a:spcBef>
                <a:spcPts val="1200"/>
              </a:spcBef>
              <a:buClr>
                <a:schemeClr val="folHlink"/>
              </a:buClr>
              <a:buSzPct val="90000"/>
              <a:buFont typeface="Arial" panose="020B0604020202020204" pitchFamily="34" charset="0"/>
              <a:buChar char="•"/>
              <a:defRPr/>
            </a:pPr>
            <a:r>
              <a:rPr lang="zh-CN" altLang="en-US" sz="2400" b="1" dirty="0"/>
              <a:t>网络舆情监测与预警系统</a:t>
            </a:r>
            <a:endParaRPr lang="en-US" altLang="zh-CN" sz="2800" b="1" dirty="0"/>
          </a:p>
          <a:p>
            <a:pPr marL="719455" lvl="2" indent="-262255">
              <a:spcBef>
                <a:spcPts val="600"/>
              </a:spcBef>
              <a:buClr>
                <a:schemeClr val="accent1"/>
              </a:buClr>
              <a:buSzPct val="75000"/>
              <a:buFont typeface="Wingdings" panose="05000000000000000000" pitchFamily="2" charset="2"/>
              <a:buChar char="Ø"/>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cs"/>
              </a:rPr>
              <a:t>目的</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：采集网上媒体信息，从海量信息中发现热点</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焦点事件，并自动形成舆情分析报告</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719455" marR="0" lvl="2" indent="-262255" algn="l" defTabSz="914400" rtl="0" eaLnBrk="1" fontAlgn="auto" latinLnBrk="0" hangingPunct="1">
              <a:spcBef>
                <a:spcPts val="600"/>
              </a:spcBef>
              <a:spcAft>
                <a:spcPts val="0"/>
              </a:spcAft>
              <a:buClr>
                <a:schemeClr val="accent1"/>
              </a:buClr>
              <a:buSzPct val="75000"/>
              <a:buFont typeface="Wingdings" panose="05000000000000000000" pitchFamily="2" charset="2"/>
              <a:buChar char="Ø"/>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cs"/>
              </a:rPr>
              <a:t>关键技术</a:t>
            </a:r>
            <a:endParaRPr kumimoji="0" lang="en-US" altLang="zh-CN" sz="2200" b="0" i="0" u="none" strike="noStrike" kern="1200" cap="none" spc="0" normalizeH="0" baseline="0" noProof="0" dirty="0">
              <a:ln>
                <a:noFill/>
              </a:ln>
              <a:solidFill>
                <a:srgbClr val="FF0000"/>
              </a:solidFill>
              <a:effectLst/>
              <a:uLnTx/>
              <a:uFillTx/>
              <a:latin typeface="+mn-lt"/>
              <a:ea typeface="+mn-ea"/>
              <a:cs typeface="+mn-cs"/>
            </a:endParaRPr>
          </a:p>
          <a:p>
            <a:pPr marL="1176655" lvl="3" indent="-262255">
              <a:buClr>
                <a:schemeClr val="accent1"/>
              </a:buClr>
              <a:buSzPct val="75000"/>
              <a:buFont typeface="Wingdings" panose="05000000000000000000" pitchFamily="2" charset="2"/>
              <a:buChar char="p"/>
              <a:defRPr/>
            </a:pPr>
            <a:r>
              <a:rPr lang="zh-CN" altLang="en-US" dirty="0"/>
              <a:t>远程网络信息全面深度</a:t>
            </a:r>
            <a:r>
              <a:rPr kumimoji="0" lang="zh-CN" altLang="en-US" b="0" i="0" u="none" strike="noStrike" kern="1200" cap="none" spc="0" normalizeH="0" baseline="0" noProof="0" dirty="0">
                <a:ln>
                  <a:noFill/>
                </a:ln>
                <a:solidFill>
                  <a:schemeClr val="tx1"/>
                </a:solidFill>
                <a:effectLst/>
                <a:uLnTx/>
                <a:uFillTx/>
                <a:latin typeface="+mn-lt"/>
                <a:ea typeface="+mn-ea"/>
                <a:cs typeface="+mn-cs"/>
              </a:rPr>
              <a:t>获取技术</a:t>
            </a:r>
            <a:endParaRPr kumimoji="0" lang="en-US" altLang="zh-CN" b="0" i="0" u="none" strike="noStrike" kern="1200" cap="none" spc="0" normalizeH="0" baseline="0" noProof="0" dirty="0">
              <a:ln>
                <a:noFill/>
              </a:ln>
              <a:solidFill>
                <a:schemeClr val="tx1"/>
              </a:solidFill>
              <a:effectLst/>
              <a:uLnTx/>
              <a:uFillTx/>
              <a:latin typeface="+mn-lt"/>
              <a:ea typeface="+mn-ea"/>
              <a:cs typeface="+mn-cs"/>
            </a:endParaRPr>
          </a:p>
          <a:p>
            <a:pPr marL="1176655" lvl="3" indent="-262255">
              <a:buClr>
                <a:schemeClr val="accent1"/>
              </a:buClr>
              <a:buSzPct val="75000"/>
              <a:buFont typeface="Wingdings" panose="05000000000000000000" pitchFamily="2" charset="2"/>
              <a:buChar char="p"/>
              <a:defRPr/>
            </a:pPr>
            <a:r>
              <a:rPr lang="zh-CN" altLang="en-US" dirty="0"/>
              <a:t>异构信息归一化</a:t>
            </a:r>
            <a:endParaRPr lang="en-US" altLang="zh-CN" dirty="0"/>
          </a:p>
          <a:p>
            <a:pPr marL="1176655" lvl="3" indent="-262255">
              <a:buClr>
                <a:schemeClr val="accent1"/>
              </a:buClr>
              <a:buSzPct val="75000"/>
              <a:buFont typeface="Wingdings" panose="05000000000000000000" pitchFamily="2" charset="2"/>
              <a:buChar char="p"/>
              <a:defRPr/>
            </a:pPr>
            <a:r>
              <a:rPr lang="zh-CN" altLang="en-US" dirty="0"/>
              <a:t> 文本媒体信息分析理解</a:t>
            </a:r>
            <a:endParaRPr lang="en-US" altLang="zh-CN" dirty="0"/>
          </a:p>
          <a:p>
            <a:pPr marL="1176655" lvl="3" indent="-262255">
              <a:buClr>
                <a:schemeClr val="accent1"/>
              </a:buClr>
              <a:buSzPct val="75000"/>
              <a:buFont typeface="Wingdings" panose="05000000000000000000" pitchFamily="2" charset="2"/>
              <a:buChar char="p"/>
              <a:defRPr/>
            </a:pPr>
            <a:r>
              <a:rPr lang="zh-CN" altLang="en-US" dirty="0"/>
              <a:t>分</a:t>
            </a:r>
            <a:r>
              <a:rPr lang="en-US" altLang="zh-CN" dirty="0"/>
              <a:t>/</a:t>
            </a:r>
            <a:r>
              <a:rPr lang="zh-CN" altLang="en-US" dirty="0"/>
              <a:t>聚类、关联分析等数据挖掘技术</a:t>
            </a:r>
            <a:endParaRPr lang="en-US" altLang="zh-CN" dirty="0"/>
          </a:p>
          <a:p>
            <a:pPr marL="1176655" lvl="3" indent="-262255">
              <a:spcBef>
                <a:spcPts val="600"/>
              </a:spcBef>
              <a:buClr>
                <a:schemeClr val="accent1"/>
              </a:buClr>
              <a:buSzPct val="75000"/>
              <a:buFont typeface="Wingdings" panose="05000000000000000000" pitchFamily="2" charset="2"/>
              <a:buChar char="p"/>
              <a:defRPr/>
            </a:pPr>
            <a:endParaRPr lang="en-US" altLang="zh-CN" sz="2000" dirty="0"/>
          </a:p>
        </p:txBody>
      </p:sp>
      <p:sp>
        <p:nvSpPr>
          <p:cNvPr id="18" name="Rectangle 9"/>
          <p:cNvSpPr>
            <a:spLocks noChangeArrowheads="1"/>
          </p:cNvSpPr>
          <p:nvPr/>
        </p:nvSpPr>
        <p:spPr bwMode="auto">
          <a:xfrm>
            <a:off x="58057" y="2587625"/>
            <a:ext cx="9144000" cy="0"/>
          </a:xfrm>
          <a:prstGeom prst="rect">
            <a:avLst/>
          </a:prstGeom>
          <a:noFill/>
          <a:ln w="12700" cap="sq" algn="ctr">
            <a:noFill/>
            <a:miter lim="800000"/>
          </a:ln>
          <a:effectLst>
            <a:prstShdw prst="shdw17" dist="17961" dir="2700000">
              <a:srgbClr val="99995C"/>
            </a:prstShdw>
          </a:effectLst>
        </p:spPr>
        <p:txBody>
          <a:bodyPr wrap="none" anchor="ctr">
            <a:spAutoFit/>
          </a:bodyPr>
          <a:lstStyle/>
          <a:p>
            <a:pPr algn="ctr" eaLnBrk="0" hangingPunct="0"/>
            <a:r>
              <a:rPr lang="en-US" altLang="zh-CN" sz="1000"/>
              <a:t>	         </a:t>
            </a:r>
            <a:endParaRPr lang="en-US" altLang="zh-CN"/>
          </a:p>
        </p:txBody>
      </p:sp>
      <p:pic>
        <p:nvPicPr>
          <p:cNvPr id="7" name="Picture 8"/>
          <p:cNvPicPr>
            <a:picLocks noChangeAspect="1" noChangeArrowheads="1"/>
          </p:cNvPicPr>
          <p:nvPr/>
        </p:nvPicPr>
        <p:blipFill>
          <a:blip r:embed="rId1" cstate="print"/>
          <a:srcRect/>
          <a:stretch>
            <a:fillRect/>
          </a:stretch>
        </p:blipFill>
        <p:spPr bwMode="auto">
          <a:xfrm>
            <a:off x="2000885" y="4796790"/>
            <a:ext cx="5928995" cy="2024380"/>
          </a:xfrm>
          <a:prstGeom prst="rect">
            <a:avLst/>
          </a:prstGeom>
          <a:noFill/>
          <a:ln w="12700" cap="sq" algn="ctr">
            <a:noFill/>
            <a:miter lim="800000"/>
            <a:headEnd/>
            <a:tailEnd/>
          </a:ln>
        </p:spPr>
      </p:pic>
      <p:sp>
        <p:nvSpPr>
          <p:cNvPr id="4" name="标题 3"/>
          <p:cNvSpPr>
            <a:spLocks noGrp="1"/>
          </p:cNvSpPr>
          <p:nvPr>
            <p:ph type="title"/>
            <p:custDataLst>
              <p:tags r:id="rId2"/>
            </p:custDataLst>
          </p:nvPr>
        </p:nvSpPr>
        <p:spPr>
          <a:xfrm>
            <a:off x="579755" y="248920"/>
            <a:ext cx="7995920" cy="948055"/>
          </a:xfrm>
        </p:spPr>
        <p:txBody>
          <a:bodyPr/>
          <a:lstStyle/>
          <a:p>
            <a:r>
              <a:rPr lang="en-US" altLang="zh-CN" dirty="0" smtClean="0"/>
              <a:t>7.3</a:t>
            </a:r>
            <a:r>
              <a:rPr lang="zh-CN" altLang="en-US" dirty="0"/>
              <a:t>网络舆情</a:t>
            </a:r>
            <a:endParaRPr lang="zh-CN" altLang="en-US" dirty="0"/>
          </a:p>
        </p:txBody>
      </p:sp>
      <p:sp>
        <p:nvSpPr>
          <p:cNvPr id="167939" name="Rectangle 3"/>
          <p:cNvSpPr>
            <a:spLocks noGrp="1" noChangeArrowheads="1"/>
          </p:cNvSpPr>
          <p:nvPr>
            <p:ph type="body" idx="1"/>
            <p:custDataLst>
              <p:tags r:id="rId3"/>
            </p:custDataLst>
          </p:nvPr>
        </p:nvSpPr>
        <p:spPr>
          <a:xfrm>
            <a:off x="407670" y="1309370"/>
            <a:ext cx="8320405" cy="812165"/>
          </a:xfrm>
        </p:spPr>
        <p:txBody>
          <a:bodyPr/>
          <a:lstStyle/>
          <a:p>
            <a:pPr marL="0" indent="0">
              <a:lnSpc>
                <a:spcPct val="80000"/>
              </a:lnSpc>
              <a:buNone/>
            </a:pPr>
            <a:r>
              <a:rPr lang="zh-CN" altLang="en-US" sz="2000" dirty="0">
                <a:ea typeface="楷体_GB2312" pitchFamily="49" charset="-122"/>
              </a:rPr>
              <a:t>网络舆情是指</a:t>
            </a:r>
            <a:r>
              <a:rPr lang="zh-CN" altLang="en-US" sz="2000" b="0" dirty="0">
                <a:ea typeface="楷体_GB2312" pitchFamily="49" charset="-122"/>
              </a:rPr>
              <a:t>在互联网背景之下，众多网民关于社会（现实社会、虚拟社会）各种现象、问题所表达的信念、态度、意见和情绪表现的总和，或简言之为网络舆论和民情。</a:t>
            </a:r>
            <a:endParaRPr lang="zh-CN" altLang="en-US" sz="2000" b="0" dirty="0">
              <a:ea typeface="楷体_GB2312" pitchFamily="49" charset="-122"/>
            </a:endParaRPr>
          </a:p>
          <a:p>
            <a:pPr lvl="1">
              <a:lnSpc>
                <a:spcPct val="80000"/>
              </a:lnSpc>
            </a:pPr>
            <a:endParaRPr lang="zh-CN" altLang="en-US" sz="2000" b="0" dirty="0">
              <a:ea typeface="楷体_GB2312" pitchFamily="49" charset="-122"/>
            </a:endParaRPr>
          </a:p>
          <a:p>
            <a:pPr lvl="1">
              <a:lnSpc>
                <a:spcPct val="80000"/>
              </a:lnSpc>
            </a:pPr>
            <a:endParaRPr lang="zh-CN" altLang="en-US" sz="2000" dirty="0">
              <a:ea typeface="楷体_GB2312" pitchFamily="49" charset="-122"/>
            </a:endParaRPr>
          </a:p>
        </p:txBody>
      </p:sp>
      <p:sp>
        <p:nvSpPr>
          <p:cNvPr id="2" name="灯片编号占位符 1"/>
          <p:cNvSpPr>
            <a:spLocks noGrp="1"/>
          </p:cNvSpPr>
          <p:nvPr>
            <p:ph type="sldNum" sz="quarter" idx="12"/>
          </p:nvPr>
        </p:nvSpPr>
        <p:spPr/>
        <p:txBody>
          <a:bodyPr/>
          <a:lstStyle/>
          <a:p>
            <a:pPr>
              <a:defRPr/>
            </a:pPr>
            <a:fld id="{7E0BA083-7E86-413A-A679-2C781744125A}"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animEffect transition="in" filter="slide(fromRight)">
                                      <p:cBhvr>
                                        <p:cTn id="7" dur="500"/>
                                        <p:tgtEl>
                                          <p:spTgt spid="1679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advAuto="0" autoUpdateAnimBg="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7E0BA083-7E86-413A-A679-2C781744125A}" type="slidenum">
              <a:rPr lang="en-US" altLang="zh-CN"/>
            </a:fld>
            <a:endParaRPr lang="en-US" altLang="zh-CN"/>
          </a:p>
        </p:txBody>
      </p:sp>
      <p:pic>
        <p:nvPicPr>
          <p:cNvPr id="4" name="Picture 2" descr="http://yqing.net/images/bg_arc.jpg"/>
          <p:cNvPicPr>
            <a:picLocks noChangeAspect="1" noChangeArrowheads="1"/>
          </p:cNvPicPr>
          <p:nvPr>
            <p:custDataLst>
              <p:tags r:id="rId1"/>
            </p:custDataLst>
          </p:nvPr>
        </p:nvPicPr>
        <p:blipFill rotWithShape="1">
          <a:blip r:embed="rId2">
            <a:extLst>
              <a:ext uri="{28A0092B-C50C-407E-A947-70E740481C1C}">
                <a14:useLocalDpi xmlns:a14="http://schemas.microsoft.com/office/drawing/2010/main" val="0"/>
              </a:ext>
            </a:extLst>
          </a:blip>
          <a:srcRect l="1239" t="4923" r="1325" b="2769"/>
          <a:stretch>
            <a:fillRect/>
          </a:stretch>
        </p:blipFill>
        <p:spPr bwMode="auto">
          <a:xfrm>
            <a:off x="1219200" y="1324002"/>
            <a:ext cx="6406480" cy="505774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3"/>
          <p:cNvSpPr/>
          <p:nvPr>
            <p:custDataLst>
              <p:tags r:id="rId3"/>
            </p:custDataLst>
          </p:nvPr>
        </p:nvSpPr>
        <p:spPr>
          <a:xfrm>
            <a:off x="579755" y="248920"/>
            <a:ext cx="7995920" cy="948055"/>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en-US" altLang="zh-CN" dirty="0" smtClean="0"/>
              <a:t>7.3</a:t>
            </a:r>
            <a:r>
              <a:rPr lang="zh-CN" altLang="en-US" dirty="0"/>
              <a:t>网络舆情</a:t>
            </a:r>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07765" y="6236970"/>
            <a:ext cx="1772285" cy="517525"/>
          </a:xfrm>
        </p:spPr>
        <p:txBody>
          <a:bodyPr/>
          <a:lstStyle/>
          <a:p>
            <a:r>
              <a:rPr lang="zh-CN" altLang="en-US" sz="2800" dirty="0">
                <a:effectLst>
                  <a:outerShdw blurRad="38100" dist="38100" dir="2700000" algn="tl">
                    <a:srgbClr val="000000">
                      <a:alpha val="43137"/>
                    </a:srgbClr>
                  </a:outerShdw>
                </a:effectLst>
                <a:latin typeface="微软雅黑" panose="020B0503020204020204" charset="-122"/>
                <a:ea typeface="微软雅黑" panose="020B0503020204020204" charset="-122"/>
              </a:rPr>
              <a:t>技术实现</a:t>
            </a:r>
            <a:endParaRPr lang="zh-CN" altLang="en-US" sz="28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aphicFrame>
        <p:nvGraphicFramePr>
          <p:cNvPr id="5" name="内容占位符 4"/>
          <p:cNvGraphicFramePr>
            <a:graphicFrameLocks noGrp="1"/>
          </p:cNvGraphicFramePr>
          <p:nvPr>
            <p:ph idx="1"/>
          </p:nvPr>
        </p:nvGraphicFramePr>
        <p:xfrm>
          <a:off x="457200" y="1371600"/>
          <a:ext cx="8229600" cy="495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3"/>
          <p:cNvSpPr/>
          <p:nvPr>
            <p:custDataLst>
              <p:tags r:id="rId6"/>
            </p:custDataLst>
          </p:nvPr>
        </p:nvSpPr>
        <p:spPr>
          <a:xfrm>
            <a:off x="579755" y="248920"/>
            <a:ext cx="7995920" cy="948055"/>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en-US" altLang="zh-CN" dirty="0" smtClean="0"/>
              <a:t>7.3</a:t>
            </a:r>
            <a:r>
              <a:rPr lang="zh-CN" altLang="en-US" dirty="0"/>
              <a:t>网络舆情</a:t>
            </a:r>
            <a:endParaRPr lang="zh-CN" altLang="en-US"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800" dirty="0"/>
              <a:t>平台运营架构规划</a:t>
            </a:r>
            <a:endParaRPr lang="zh-CN" altLang="en-US" sz="2800" dirty="0"/>
          </a:p>
        </p:txBody>
      </p:sp>
      <p:grpSp>
        <p:nvGrpSpPr>
          <p:cNvPr id="64" name="组合 63"/>
          <p:cNvGrpSpPr/>
          <p:nvPr/>
        </p:nvGrpSpPr>
        <p:grpSpPr>
          <a:xfrm>
            <a:off x="251520" y="1417638"/>
            <a:ext cx="8775620" cy="5395738"/>
            <a:chOff x="318042" y="1821645"/>
            <a:chExt cx="8708620" cy="4991731"/>
          </a:xfrm>
        </p:grpSpPr>
        <p:graphicFrame>
          <p:nvGraphicFramePr>
            <p:cNvPr id="4" name="图表 3"/>
            <p:cNvGraphicFramePr/>
            <p:nvPr/>
          </p:nvGraphicFramePr>
          <p:xfrm>
            <a:off x="3706606" y="3392050"/>
            <a:ext cx="2369791" cy="194525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66"/>
            <p:cNvSpPr txBox="1"/>
            <p:nvPr/>
          </p:nvSpPr>
          <p:spPr>
            <a:xfrm>
              <a:off x="318042" y="5193283"/>
              <a:ext cx="1784602" cy="1562735"/>
            </a:xfrm>
            <a:prstGeom prst="rect">
              <a:avLst/>
            </a:prstGeom>
            <a:solidFill>
              <a:schemeClr val="bg1"/>
            </a:solidFill>
          </p:spPr>
          <p:txBody>
            <a:bodyPr wrap="square" rtlCol="0">
              <a:spAutoFit/>
            </a:bodyPr>
            <a:lstStyle/>
            <a:p>
              <a:pPr>
                <a:lnSpc>
                  <a:spcPct val="130000"/>
                </a:lnSpc>
              </a:pPr>
              <a:endParaRPr lang="en-US" altLang="zh-CN" sz="1050" dirty="0">
                <a:latin typeface="Arial" panose="020B0604020202020204" pitchFamily="34" charset="0"/>
                <a:ea typeface="微软雅黑" panose="020B0503020204020204" charset="-122"/>
              </a:endParaRPr>
            </a:p>
            <a:p>
              <a:pPr>
                <a:lnSpc>
                  <a:spcPct val="130000"/>
                </a:lnSpc>
              </a:pPr>
              <a:endParaRPr lang="en-US" altLang="zh-CN" sz="1050" dirty="0">
                <a:latin typeface="Arial" panose="020B0604020202020204" pitchFamily="34" charset="0"/>
                <a:ea typeface="微软雅黑" panose="020B0503020204020204" charset="-122"/>
              </a:endParaRPr>
            </a:p>
            <a:p>
              <a:pPr>
                <a:lnSpc>
                  <a:spcPct val="130000"/>
                </a:lnSpc>
              </a:pPr>
              <a:endParaRPr lang="en-US" altLang="zh-CN" sz="1050" dirty="0">
                <a:latin typeface="Arial" panose="020B0604020202020204" pitchFamily="34" charset="0"/>
                <a:ea typeface="微软雅黑" panose="020B0503020204020204" charset="-122"/>
              </a:endParaRPr>
            </a:p>
            <a:p>
              <a:pPr>
                <a:lnSpc>
                  <a:spcPct val="130000"/>
                </a:lnSpc>
              </a:pPr>
              <a:endParaRPr lang="en-US" altLang="zh-CN" sz="1050" dirty="0">
                <a:latin typeface="Arial" panose="020B0604020202020204" pitchFamily="34" charset="0"/>
                <a:ea typeface="微软雅黑" panose="020B0503020204020204" charset="-122"/>
              </a:endParaRPr>
            </a:p>
            <a:p>
              <a:pPr>
                <a:lnSpc>
                  <a:spcPct val="130000"/>
                </a:lnSpc>
              </a:pPr>
              <a:endParaRPr lang="en-US" altLang="zh-CN" sz="1050" dirty="0">
                <a:latin typeface="Arial" panose="020B0604020202020204" pitchFamily="34" charset="0"/>
                <a:ea typeface="微软雅黑" panose="020B0503020204020204" charset="-122"/>
              </a:endParaRPr>
            </a:p>
            <a:p>
              <a:pPr>
                <a:lnSpc>
                  <a:spcPct val="130000"/>
                </a:lnSpc>
              </a:pPr>
              <a:endParaRPr lang="en-US" altLang="zh-CN" sz="1050" dirty="0">
                <a:latin typeface="Arial" panose="020B0604020202020204" pitchFamily="34" charset="0"/>
                <a:ea typeface="微软雅黑" panose="020B0503020204020204" charset="-122"/>
              </a:endParaRPr>
            </a:p>
            <a:p>
              <a:pPr>
                <a:lnSpc>
                  <a:spcPct val="130000"/>
                </a:lnSpc>
              </a:pPr>
              <a:endParaRPr lang="zh-CN" altLang="en-US" sz="1050" dirty="0">
                <a:latin typeface="Arial" panose="020B0604020202020204" pitchFamily="34" charset="0"/>
                <a:ea typeface="微软雅黑" panose="020B0503020204020204" charset="-122"/>
              </a:endParaRPr>
            </a:p>
          </p:txBody>
        </p:sp>
        <p:sp>
          <p:nvSpPr>
            <p:cNvPr id="6" name="文本框 5"/>
            <p:cNvSpPr txBox="1"/>
            <p:nvPr/>
          </p:nvSpPr>
          <p:spPr>
            <a:xfrm>
              <a:off x="3800488" y="3353658"/>
              <a:ext cx="2143439" cy="302390"/>
            </a:xfrm>
            <a:prstGeom prst="rect">
              <a:avLst/>
            </a:prstGeom>
            <a:noFill/>
            <a:ln w="28575">
              <a:solidFill>
                <a:schemeClr val="accent1"/>
              </a:solidFill>
              <a:prstDash val="dash"/>
            </a:ln>
          </p:spPr>
          <p:txBody>
            <a:bodyPr wrap="square" rtlCol="0">
              <a:spAutoFit/>
            </a:bodyPr>
            <a:lstStyle/>
            <a:p>
              <a:pPr>
                <a:lnSpc>
                  <a:spcPct val="130000"/>
                </a:lnSpc>
              </a:pPr>
              <a:endParaRPr kumimoji="1" lang="zh-CN" altLang="en-US" sz="1050" dirty="0">
                <a:latin typeface="Arial" panose="020B0604020202020204" pitchFamily="34" charset="0"/>
                <a:ea typeface="微软雅黑" panose="020B0503020204020204" charset="-122"/>
              </a:endParaRPr>
            </a:p>
          </p:txBody>
        </p:sp>
        <p:sp>
          <p:nvSpPr>
            <p:cNvPr id="7" name="文本框 6"/>
            <p:cNvSpPr txBox="1"/>
            <p:nvPr/>
          </p:nvSpPr>
          <p:spPr>
            <a:xfrm>
              <a:off x="3706606" y="4079262"/>
              <a:ext cx="2057396" cy="66389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noAutofit/>
              <a:scene3d>
                <a:camera prst="orthographicFront"/>
                <a:lightRig rig="harsh" dir="t"/>
              </a:scene3d>
              <a:sp3d extrusionH="57150" prstMaterial="matte">
                <a:bevelT w="63500" h="12700" prst="angle"/>
                <a:contourClr>
                  <a:schemeClr val="bg1">
                    <a:lumMod val="65000"/>
                  </a:schemeClr>
                </a:contourClr>
              </a:sp3d>
            </a:bodyPr>
            <a:lstStyle/>
            <a:p>
              <a:pPr indent="342900" algn="ctr"/>
              <a:r>
                <a:rPr lang="zh-CN" altLang="en-US" sz="1600" b="1" kern="100" dirty="0">
                  <a:solidFill>
                    <a:srgbClr val="FF0000"/>
                  </a:solidFill>
                  <a:latin typeface="+mn-ea"/>
                  <a:cs typeface="Heiti SC Light" charset="-122"/>
                </a:rPr>
                <a:t>网络舆情监控</a:t>
              </a:r>
              <a:endParaRPr lang="en-US" altLang="zh-CN" sz="1600" b="1" kern="100" dirty="0">
                <a:solidFill>
                  <a:srgbClr val="FF0000"/>
                </a:solidFill>
                <a:latin typeface="+mn-ea"/>
                <a:cs typeface="Heiti SC Light" charset="-122"/>
              </a:endParaRPr>
            </a:p>
            <a:p>
              <a:pPr indent="342900" algn="ctr"/>
              <a:r>
                <a:rPr lang="zh-CN" altLang="en-US" sz="1600" b="1" kern="100" dirty="0">
                  <a:solidFill>
                    <a:srgbClr val="FF0000"/>
                  </a:solidFill>
                  <a:latin typeface="+mn-ea"/>
                  <a:cs typeface="Heiti SC Light" charset="-122"/>
                </a:rPr>
                <a:t>预警平台</a:t>
              </a:r>
              <a:endParaRPr lang="zh-CN" altLang="en-US" sz="1600" b="1" kern="100" dirty="0">
                <a:solidFill>
                  <a:srgbClr val="FF0000"/>
                </a:solidFill>
                <a:latin typeface="+mn-ea"/>
                <a:cs typeface="Heiti SC Light" charset="-122"/>
              </a:endParaRPr>
            </a:p>
          </p:txBody>
        </p:sp>
        <p:pic>
          <p:nvPicPr>
            <p:cNvPr id="8" name="Picture 2"/>
            <p:cNvPicPr>
              <a:picLocks noChangeAspect="1" noChangeArrowheads="1"/>
            </p:cNvPicPr>
            <p:nvPr/>
          </p:nvPicPr>
          <p:blipFill>
            <a:blip r:embed="rId6" cstate="print"/>
            <a:srcRect/>
            <a:stretch>
              <a:fillRect/>
            </a:stretch>
          </p:blipFill>
          <p:spPr bwMode="auto">
            <a:xfrm>
              <a:off x="4071011" y="1821645"/>
              <a:ext cx="2237321" cy="793589"/>
            </a:xfrm>
            <a:prstGeom prst="rect">
              <a:avLst/>
            </a:prstGeom>
            <a:noFill/>
            <a:ln w="9525">
              <a:noFill/>
              <a:miter lim="800000"/>
              <a:headEnd/>
              <a:tailEnd/>
            </a:ln>
            <a:effectLst/>
          </p:spPr>
        </p:pic>
        <p:sp>
          <p:nvSpPr>
            <p:cNvPr id="9" name="下箭头 8"/>
            <p:cNvSpPr/>
            <p:nvPr/>
          </p:nvSpPr>
          <p:spPr>
            <a:xfrm>
              <a:off x="4770772" y="2557462"/>
              <a:ext cx="303143" cy="71944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11" name="TextBox 10"/>
            <p:cNvSpPr txBox="1"/>
            <p:nvPr/>
          </p:nvSpPr>
          <p:spPr>
            <a:xfrm>
              <a:off x="3942616" y="2588040"/>
              <a:ext cx="717753" cy="454919"/>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网络媒体</a:t>
              </a:r>
              <a:endParaRPr lang="en-US" altLang="zh-CN" sz="1050" dirty="0">
                <a:solidFill>
                  <a:srgbClr val="FF0000"/>
                </a:solidFill>
                <a:latin typeface="Arial" panose="020B0604020202020204" pitchFamily="34" charset="0"/>
                <a:ea typeface="微软雅黑" panose="020B0503020204020204" charset="-122"/>
              </a:endParaRPr>
            </a:p>
            <a:p>
              <a:pPr>
                <a:lnSpc>
                  <a:spcPct val="130000"/>
                </a:lnSpc>
              </a:pPr>
              <a:r>
                <a:rPr lang="zh-CN" altLang="en-US" sz="1050" dirty="0">
                  <a:solidFill>
                    <a:srgbClr val="FF0000"/>
                  </a:solidFill>
                  <a:latin typeface="Arial" panose="020B0604020202020204" pitchFamily="34" charset="0"/>
                  <a:ea typeface="微软雅黑" panose="020B0503020204020204" charset="-122"/>
                </a:rPr>
                <a:t>信息采集</a:t>
              </a:r>
              <a:endParaRPr lang="zh-CN" altLang="en-US" sz="1050" dirty="0">
                <a:solidFill>
                  <a:srgbClr val="FF0000"/>
                </a:solidFill>
                <a:latin typeface="Arial" panose="020B0604020202020204" pitchFamily="34" charset="0"/>
                <a:ea typeface="微软雅黑" panose="020B0503020204020204" charset="-122"/>
              </a:endParaRPr>
            </a:p>
          </p:txBody>
        </p:sp>
        <p:pic>
          <p:nvPicPr>
            <p:cNvPr id="12"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507163" y="3696539"/>
              <a:ext cx="1457325" cy="1050131"/>
            </a:xfrm>
            <a:prstGeom prst="rect">
              <a:avLst/>
            </a:prstGeom>
            <a:noFill/>
            <a:ln w="9525">
              <a:noFill/>
              <a:miter lim="800000"/>
              <a:headEnd/>
              <a:tailEnd/>
            </a:ln>
            <a:effectLst/>
          </p:spPr>
        </p:pic>
        <p:sp>
          <p:nvSpPr>
            <p:cNvPr id="13" name="下箭头 12"/>
            <p:cNvSpPr/>
            <p:nvPr/>
          </p:nvSpPr>
          <p:spPr>
            <a:xfrm rot="2768639">
              <a:off x="5792356" y="3009840"/>
              <a:ext cx="303143" cy="71944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14" name="下箭头 13"/>
            <p:cNvSpPr/>
            <p:nvPr/>
          </p:nvSpPr>
          <p:spPr>
            <a:xfrm rot="6493085">
              <a:off x="6527791" y="3589693"/>
              <a:ext cx="303143" cy="11993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15" name="TextBox 15"/>
            <p:cNvSpPr txBox="1"/>
            <p:nvPr/>
          </p:nvSpPr>
          <p:spPr>
            <a:xfrm>
              <a:off x="7507164" y="2323168"/>
              <a:ext cx="1519498" cy="474078"/>
            </a:xfrm>
            <a:prstGeom prst="rect">
              <a:avLst/>
            </a:prstGeom>
            <a:noFill/>
          </p:spPr>
          <p:txBody>
            <a:bodyPr wrap="none" rtlCol="0">
              <a:spAutoFit/>
            </a:bodyPr>
            <a:lstStyle/>
            <a:p>
              <a:pPr>
                <a:lnSpc>
                  <a:spcPct val="130000"/>
                </a:lnSpc>
              </a:pPr>
              <a:r>
                <a:rPr lang="zh-CN" altLang="en-US" sz="1050" dirty="0">
                  <a:latin typeface="Arial" panose="020B0604020202020204" pitchFamily="34" charset="0"/>
                  <a:ea typeface="微软雅黑" panose="020B0503020204020204" charset="-122"/>
                </a:rPr>
                <a:t>区域网络安全与信息化</a:t>
              </a:r>
              <a:endParaRPr lang="en-US" altLang="zh-CN" sz="1050" dirty="0">
                <a:latin typeface="Arial" panose="020B0604020202020204" pitchFamily="34" charset="0"/>
                <a:ea typeface="微软雅黑" panose="020B0503020204020204" charset="-122"/>
              </a:endParaRPr>
            </a:p>
            <a:p>
              <a:pPr>
                <a:lnSpc>
                  <a:spcPct val="130000"/>
                </a:lnSpc>
              </a:pPr>
              <a:r>
                <a:rPr lang="zh-CN" altLang="en-US" sz="1050" dirty="0">
                  <a:latin typeface="Arial" panose="020B0604020202020204" pitchFamily="34" charset="0"/>
                  <a:ea typeface="微软雅黑" panose="020B0503020204020204" charset="-122"/>
                </a:rPr>
                <a:t>领导小组办公室</a:t>
              </a:r>
              <a:endParaRPr lang="zh-CN" altLang="en-US" sz="1050" dirty="0">
                <a:latin typeface="Arial" panose="020B0604020202020204" pitchFamily="34" charset="0"/>
                <a:ea typeface="微软雅黑" panose="020B0503020204020204" charset="-122"/>
              </a:endParaRPr>
            </a:p>
          </p:txBody>
        </p:sp>
        <p:sp>
          <p:nvSpPr>
            <p:cNvPr id="16" name="上下箭头 15"/>
            <p:cNvSpPr/>
            <p:nvPr/>
          </p:nvSpPr>
          <p:spPr>
            <a:xfrm rot="19509892">
              <a:off x="7348370" y="3199260"/>
              <a:ext cx="215424" cy="11581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17"/>
            <p:cNvSpPr txBox="1"/>
            <p:nvPr/>
          </p:nvSpPr>
          <p:spPr>
            <a:xfrm rot="3178897">
              <a:off x="7241789" y="3457088"/>
              <a:ext cx="723275" cy="302390"/>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协同合作</a:t>
              </a:r>
              <a:endParaRPr lang="zh-CN" altLang="en-US" sz="1050" dirty="0">
                <a:solidFill>
                  <a:srgbClr val="FF0000"/>
                </a:solidFill>
                <a:latin typeface="Arial" panose="020B0604020202020204" pitchFamily="34" charset="0"/>
                <a:ea typeface="微软雅黑" panose="020B0503020204020204" charset="-122"/>
              </a:endParaRPr>
            </a:p>
          </p:txBody>
        </p:sp>
        <p:sp>
          <p:nvSpPr>
            <p:cNvPr id="18" name="TextBox 18"/>
            <p:cNvSpPr txBox="1"/>
            <p:nvPr/>
          </p:nvSpPr>
          <p:spPr>
            <a:xfrm rot="1089518">
              <a:off x="6412233" y="3826133"/>
              <a:ext cx="717753" cy="260589"/>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舆情分析</a:t>
              </a:r>
              <a:endParaRPr lang="zh-CN" altLang="en-US" sz="1050" dirty="0">
                <a:solidFill>
                  <a:srgbClr val="FF0000"/>
                </a:solidFill>
                <a:latin typeface="Arial" panose="020B0604020202020204" pitchFamily="34" charset="0"/>
                <a:ea typeface="微软雅黑" panose="020B0503020204020204" charset="-122"/>
              </a:endParaRPr>
            </a:p>
          </p:txBody>
        </p:sp>
        <p:sp>
          <p:nvSpPr>
            <p:cNvPr id="19" name="TextBox 19"/>
            <p:cNvSpPr txBox="1"/>
            <p:nvPr/>
          </p:nvSpPr>
          <p:spPr>
            <a:xfrm rot="18992733">
              <a:off x="5552556" y="2992869"/>
              <a:ext cx="723275" cy="302390"/>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统筹协调</a:t>
              </a:r>
              <a:endParaRPr lang="zh-CN" altLang="en-US" sz="1050" dirty="0">
                <a:solidFill>
                  <a:srgbClr val="FF0000"/>
                </a:solidFill>
                <a:latin typeface="Arial" panose="020B0604020202020204" pitchFamily="34" charset="0"/>
                <a:ea typeface="微软雅黑" panose="020B0503020204020204" charset="-122"/>
              </a:endParaRPr>
            </a:p>
          </p:txBody>
        </p:sp>
        <p:pic>
          <p:nvPicPr>
            <p:cNvPr id="20" name="Picture 6"/>
            <p:cNvPicPr>
              <a:picLocks noChangeAspect="1" noChangeArrowheads="1"/>
            </p:cNvPicPr>
            <p:nvPr/>
          </p:nvPicPr>
          <p:blipFill>
            <a:blip r:embed="rId8" cstate="print"/>
            <a:srcRect b="5981"/>
            <a:stretch>
              <a:fillRect/>
            </a:stretch>
          </p:blipFill>
          <p:spPr bwMode="auto">
            <a:xfrm>
              <a:off x="4488578" y="5761527"/>
              <a:ext cx="1170675" cy="710385"/>
            </a:xfrm>
            <a:prstGeom prst="rect">
              <a:avLst/>
            </a:prstGeom>
            <a:noFill/>
            <a:ln w="9525">
              <a:noFill/>
              <a:miter lim="800000"/>
              <a:headEnd/>
              <a:tailEnd/>
            </a:ln>
            <a:effectLst/>
          </p:spPr>
        </p:pic>
        <p:sp>
          <p:nvSpPr>
            <p:cNvPr id="21" name="下箭头 20"/>
            <p:cNvSpPr/>
            <p:nvPr/>
          </p:nvSpPr>
          <p:spPr>
            <a:xfrm>
              <a:off x="4811980" y="5336040"/>
              <a:ext cx="261935" cy="49009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22" name="TextBox 22"/>
            <p:cNvSpPr txBox="1"/>
            <p:nvPr/>
          </p:nvSpPr>
          <p:spPr>
            <a:xfrm>
              <a:off x="4227654" y="6476260"/>
              <a:ext cx="1385874" cy="279748"/>
            </a:xfrm>
            <a:prstGeom prst="rect">
              <a:avLst/>
            </a:prstGeom>
            <a:noFill/>
          </p:spPr>
          <p:txBody>
            <a:bodyPr wrap="none" rtlCol="0">
              <a:spAutoFit/>
            </a:bodyPr>
            <a:lstStyle/>
            <a:p>
              <a:pPr>
                <a:lnSpc>
                  <a:spcPct val="130000"/>
                </a:lnSpc>
              </a:pPr>
              <a:r>
                <a:rPr lang="zh-CN" altLang="en-US" sz="1050" dirty="0">
                  <a:latin typeface="Arial" panose="020B0604020202020204" pitchFamily="34" charset="0"/>
                  <a:ea typeface="微软雅黑" panose="020B0503020204020204" charset="-122"/>
                </a:rPr>
                <a:t>网络舆情大数据中心</a:t>
              </a:r>
              <a:endParaRPr lang="zh-CN" altLang="en-US" sz="1050" dirty="0">
                <a:latin typeface="Arial" panose="020B0604020202020204" pitchFamily="34" charset="0"/>
                <a:ea typeface="微软雅黑" panose="020B0503020204020204" charset="-122"/>
              </a:endParaRPr>
            </a:p>
          </p:txBody>
        </p:sp>
        <p:sp>
          <p:nvSpPr>
            <p:cNvPr id="23" name="TextBox 26"/>
            <p:cNvSpPr txBox="1"/>
            <p:nvPr/>
          </p:nvSpPr>
          <p:spPr>
            <a:xfrm>
              <a:off x="6823173" y="6217728"/>
              <a:ext cx="1385874" cy="279748"/>
            </a:xfrm>
            <a:prstGeom prst="rect">
              <a:avLst/>
            </a:prstGeom>
            <a:noFill/>
          </p:spPr>
          <p:txBody>
            <a:bodyPr wrap="none" rtlCol="0">
              <a:spAutoFit/>
            </a:bodyPr>
            <a:lstStyle/>
            <a:p>
              <a:pPr>
                <a:lnSpc>
                  <a:spcPct val="130000"/>
                </a:lnSpc>
              </a:pPr>
              <a:r>
                <a:rPr lang="zh-CN" altLang="en-US" sz="1050" dirty="0">
                  <a:latin typeface="Arial" panose="020B0604020202020204" pitchFamily="34" charset="0"/>
                  <a:ea typeface="微软雅黑" panose="020B0503020204020204" charset="-122"/>
                </a:rPr>
                <a:t>舆情分析与加工团队</a:t>
              </a:r>
              <a:endParaRPr lang="zh-CN" altLang="en-US" sz="1050" dirty="0">
                <a:latin typeface="Arial" panose="020B0604020202020204" pitchFamily="34" charset="0"/>
                <a:ea typeface="微软雅黑" panose="020B0503020204020204" charset="-122"/>
              </a:endParaRPr>
            </a:p>
          </p:txBody>
        </p:sp>
        <p:sp>
          <p:nvSpPr>
            <p:cNvPr id="24" name="下箭头 23"/>
            <p:cNvSpPr/>
            <p:nvPr/>
          </p:nvSpPr>
          <p:spPr>
            <a:xfrm rot="7023375">
              <a:off x="6280551" y="4584183"/>
              <a:ext cx="303143" cy="92813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25" name="TextBox 28"/>
            <p:cNvSpPr txBox="1"/>
            <p:nvPr/>
          </p:nvSpPr>
          <p:spPr>
            <a:xfrm rot="1535274">
              <a:off x="6250820" y="4736987"/>
              <a:ext cx="723275" cy="302390"/>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舆情加工</a:t>
              </a:r>
              <a:endParaRPr lang="zh-CN" altLang="en-US" sz="1050" dirty="0">
                <a:solidFill>
                  <a:srgbClr val="FF0000"/>
                </a:solidFill>
                <a:latin typeface="Arial" panose="020B0604020202020204" pitchFamily="34" charset="0"/>
                <a:ea typeface="微软雅黑" panose="020B0503020204020204" charset="-122"/>
              </a:endParaRPr>
            </a:p>
          </p:txBody>
        </p:sp>
        <p:sp>
          <p:nvSpPr>
            <p:cNvPr id="26" name="上下箭头 25"/>
            <p:cNvSpPr/>
            <p:nvPr/>
          </p:nvSpPr>
          <p:spPr>
            <a:xfrm rot="2674161">
              <a:off x="7641996" y="4674094"/>
              <a:ext cx="215424" cy="7209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TextBox 30"/>
            <p:cNvSpPr txBox="1"/>
            <p:nvPr/>
          </p:nvSpPr>
          <p:spPr>
            <a:xfrm rot="18763203">
              <a:off x="7548834" y="5032260"/>
              <a:ext cx="723275" cy="302390"/>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共建培训</a:t>
              </a:r>
              <a:endParaRPr lang="zh-CN" altLang="en-US" sz="1050" dirty="0">
                <a:solidFill>
                  <a:srgbClr val="FF0000"/>
                </a:solidFill>
                <a:latin typeface="Arial" panose="020B0604020202020204" pitchFamily="34" charset="0"/>
                <a:ea typeface="微软雅黑" panose="020B0503020204020204" charset="-122"/>
              </a:endParaRPr>
            </a:p>
          </p:txBody>
        </p:sp>
        <p:sp>
          <p:nvSpPr>
            <p:cNvPr id="28" name="上下箭头 27"/>
            <p:cNvSpPr/>
            <p:nvPr/>
          </p:nvSpPr>
          <p:spPr>
            <a:xfrm rot="4279091">
              <a:off x="6200620" y="5465648"/>
              <a:ext cx="215424" cy="7209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TextBox 32"/>
            <p:cNvSpPr txBox="1"/>
            <p:nvPr/>
          </p:nvSpPr>
          <p:spPr>
            <a:xfrm rot="20844408">
              <a:off x="6045063" y="5892441"/>
              <a:ext cx="723275" cy="302390"/>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资源共享</a:t>
              </a:r>
              <a:endParaRPr lang="zh-CN" altLang="en-US" sz="1050" dirty="0">
                <a:solidFill>
                  <a:srgbClr val="FF0000"/>
                </a:solidFill>
                <a:latin typeface="Arial" panose="020B0604020202020204" pitchFamily="34" charset="0"/>
                <a:ea typeface="微软雅黑" panose="020B0503020204020204" charset="-122"/>
              </a:endParaRPr>
            </a:p>
          </p:txBody>
        </p:sp>
        <p:sp>
          <p:nvSpPr>
            <p:cNvPr id="30" name="TextBox 33"/>
            <p:cNvSpPr txBox="1"/>
            <p:nvPr/>
          </p:nvSpPr>
          <p:spPr>
            <a:xfrm>
              <a:off x="4958721" y="5459225"/>
              <a:ext cx="723275" cy="302390"/>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数据沉淀</a:t>
              </a:r>
              <a:endParaRPr lang="zh-CN" altLang="en-US" sz="1050" dirty="0">
                <a:solidFill>
                  <a:srgbClr val="FF0000"/>
                </a:solidFill>
                <a:latin typeface="Arial" panose="020B0604020202020204" pitchFamily="34" charset="0"/>
                <a:ea typeface="微软雅黑" panose="020B0503020204020204" charset="-122"/>
              </a:endParaRPr>
            </a:p>
          </p:txBody>
        </p:sp>
        <p:pic>
          <p:nvPicPr>
            <p:cNvPr id="31" name="Picture 9"/>
            <p:cNvPicPr>
              <a:picLocks noChangeAspect="1" noChangeArrowheads="1"/>
            </p:cNvPicPr>
            <p:nvPr/>
          </p:nvPicPr>
          <p:blipFill>
            <a:blip r:embed="rId9" cstate="print"/>
            <a:srcRect/>
            <a:stretch>
              <a:fillRect/>
            </a:stretch>
          </p:blipFill>
          <p:spPr bwMode="auto">
            <a:xfrm>
              <a:off x="478141" y="2667119"/>
              <a:ext cx="3215263" cy="572037"/>
            </a:xfrm>
            <a:prstGeom prst="rect">
              <a:avLst/>
            </a:prstGeom>
            <a:noFill/>
            <a:ln w="9525">
              <a:noFill/>
              <a:miter lim="800000"/>
              <a:headEnd/>
              <a:tailEnd/>
            </a:ln>
            <a:effectLst/>
          </p:spPr>
        </p:pic>
        <p:sp>
          <p:nvSpPr>
            <p:cNvPr id="32" name="下箭头 31"/>
            <p:cNvSpPr/>
            <p:nvPr/>
          </p:nvSpPr>
          <p:spPr>
            <a:xfrm rot="8153798">
              <a:off x="3528985" y="3108613"/>
              <a:ext cx="261935" cy="49009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33" name="TextBox 36"/>
            <p:cNvSpPr txBox="1"/>
            <p:nvPr/>
          </p:nvSpPr>
          <p:spPr>
            <a:xfrm rot="2843545">
              <a:off x="3164025" y="3334464"/>
              <a:ext cx="723275" cy="302390"/>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业务系统</a:t>
              </a:r>
              <a:endParaRPr lang="zh-CN" altLang="en-US" sz="1050" dirty="0">
                <a:solidFill>
                  <a:srgbClr val="FF0000"/>
                </a:solidFill>
                <a:latin typeface="Arial" panose="020B0604020202020204" pitchFamily="34" charset="0"/>
                <a:ea typeface="微软雅黑" panose="020B0503020204020204" charset="-122"/>
              </a:endParaRPr>
            </a:p>
          </p:txBody>
        </p:sp>
        <p:sp>
          <p:nvSpPr>
            <p:cNvPr id="34" name="下箭头 33"/>
            <p:cNvSpPr/>
            <p:nvPr/>
          </p:nvSpPr>
          <p:spPr>
            <a:xfrm rot="13269391">
              <a:off x="3412672" y="4794507"/>
              <a:ext cx="303143" cy="52158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35" name="TextBox 38"/>
            <p:cNvSpPr txBox="1"/>
            <p:nvPr/>
          </p:nvSpPr>
          <p:spPr>
            <a:xfrm>
              <a:off x="2454302" y="5936415"/>
              <a:ext cx="1127232" cy="302390"/>
            </a:xfrm>
            <a:prstGeom prst="rect">
              <a:avLst/>
            </a:prstGeom>
            <a:noFill/>
          </p:spPr>
          <p:txBody>
            <a:bodyPr wrap="none" rtlCol="0">
              <a:spAutoFit/>
            </a:bodyPr>
            <a:lstStyle/>
            <a:p>
              <a:pPr>
                <a:lnSpc>
                  <a:spcPct val="130000"/>
                </a:lnSpc>
              </a:pPr>
              <a:r>
                <a:rPr lang="zh-CN" altLang="en-US" sz="1050" dirty="0">
                  <a:latin typeface="Arial" panose="020B0604020202020204" pitchFamily="34" charset="0"/>
                  <a:ea typeface="微软雅黑" panose="020B0503020204020204" charset="-122"/>
                </a:rPr>
                <a:t>大数据挖掘团队</a:t>
              </a:r>
              <a:endParaRPr lang="zh-CN" altLang="en-US" sz="1050" dirty="0">
                <a:latin typeface="Arial" panose="020B0604020202020204" pitchFamily="34" charset="0"/>
                <a:ea typeface="微软雅黑" panose="020B0503020204020204" charset="-122"/>
              </a:endParaRPr>
            </a:p>
          </p:txBody>
        </p:sp>
        <p:sp>
          <p:nvSpPr>
            <p:cNvPr id="36" name="TextBox 39"/>
            <p:cNvSpPr txBox="1"/>
            <p:nvPr/>
          </p:nvSpPr>
          <p:spPr>
            <a:xfrm>
              <a:off x="3368052" y="5129482"/>
              <a:ext cx="723275" cy="302390"/>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数据挖掘</a:t>
              </a:r>
              <a:endParaRPr lang="zh-CN" altLang="en-US" sz="1050" dirty="0">
                <a:solidFill>
                  <a:srgbClr val="FF0000"/>
                </a:solidFill>
                <a:latin typeface="Arial" panose="020B0604020202020204" pitchFamily="34" charset="0"/>
                <a:ea typeface="微软雅黑" panose="020B0503020204020204" charset="-122"/>
              </a:endParaRPr>
            </a:p>
          </p:txBody>
        </p:sp>
        <p:sp>
          <p:nvSpPr>
            <p:cNvPr id="37" name="上下箭头 36"/>
            <p:cNvSpPr/>
            <p:nvPr/>
          </p:nvSpPr>
          <p:spPr>
            <a:xfrm rot="6634684">
              <a:off x="3816826" y="5465647"/>
              <a:ext cx="215424" cy="7209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TextBox 41"/>
            <p:cNvSpPr txBox="1"/>
            <p:nvPr/>
          </p:nvSpPr>
          <p:spPr>
            <a:xfrm rot="1146968">
              <a:off x="3392322" y="5902479"/>
              <a:ext cx="723275" cy="302390"/>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资源共享</a:t>
              </a:r>
              <a:endParaRPr lang="zh-CN" altLang="en-US" sz="1050" dirty="0">
                <a:solidFill>
                  <a:srgbClr val="FF0000"/>
                </a:solidFill>
                <a:latin typeface="Arial" panose="020B0604020202020204" pitchFamily="34" charset="0"/>
                <a:ea typeface="微软雅黑" panose="020B0503020204020204" charset="-122"/>
              </a:endParaRPr>
            </a:p>
          </p:txBody>
        </p:sp>
        <p:sp>
          <p:nvSpPr>
            <p:cNvPr id="39" name="KSO_Shape"/>
            <p:cNvSpPr/>
            <p:nvPr/>
          </p:nvSpPr>
          <p:spPr bwMode="auto">
            <a:xfrm>
              <a:off x="2966819" y="5257158"/>
              <a:ext cx="508058" cy="723027"/>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1"/>
            </a:solidFill>
            <a:ln w="9525">
              <a:noFill/>
              <a:round/>
            </a:ln>
          </p:spPr>
          <p:txBody>
            <a:bodyPr anchor="ctr"/>
            <a:lstStyle/>
            <a:p>
              <a:endParaRPr lang="zh-CN" altLang="en-US" sz="1350"/>
            </a:p>
          </p:txBody>
        </p:sp>
        <p:sp>
          <p:nvSpPr>
            <p:cNvPr id="40" name="KSO_Shape"/>
            <p:cNvSpPr/>
            <p:nvPr/>
          </p:nvSpPr>
          <p:spPr bwMode="auto">
            <a:xfrm>
              <a:off x="6868575" y="5282246"/>
              <a:ext cx="717246" cy="723727"/>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sz="1350">
                <a:solidFill>
                  <a:srgbClr val="FFFFFF"/>
                </a:solidFill>
              </a:endParaRPr>
            </a:p>
          </p:txBody>
        </p:sp>
        <p:sp>
          <p:nvSpPr>
            <p:cNvPr id="41" name="KSO_Shape"/>
            <p:cNvSpPr/>
            <p:nvPr/>
          </p:nvSpPr>
          <p:spPr bwMode="auto">
            <a:xfrm>
              <a:off x="7451268" y="5519880"/>
              <a:ext cx="783853" cy="766803"/>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sz="1350">
                <a:solidFill>
                  <a:srgbClr val="FFFFFF"/>
                </a:solidFill>
              </a:endParaRPr>
            </a:p>
          </p:txBody>
        </p:sp>
        <p:sp>
          <p:nvSpPr>
            <p:cNvPr id="42" name="KSO_Shape"/>
            <p:cNvSpPr/>
            <p:nvPr/>
          </p:nvSpPr>
          <p:spPr bwMode="auto">
            <a:xfrm>
              <a:off x="2539044" y="5257158"/>
              <a:ext cx="506113" cy="729353"/>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1"/>
            </a:solidFill>
            <a:ln w="9525">
              <a:noFill/>
              <a:round/>
            </a:ln>
          </p:spPr>
          <p:txBody>
            <a:bodyPr anchor="ctr"/>
            <a:lstStyle/>
            <a:p>
              <a:endParaRPr lang="zh-CN" altLang="en-US" sz="1350"/>
            </a:p>
          </p:txBody>
        </p:sp>
        <p:sp>
          <p:nvSpPr>
            <p:cNvPr id="43" name="KSO_Shape"/>
            <p:cNvSpPr/>
            <p:nvPr/>
          </p:nvSpPr>
          <p:spPr bwMode="auto">
            <a:xfrm>
              <a:off x="478141" y="3588671"/>
              <a:ext cx="1214122" cy="1170523"/>
            </a:xfrm>
            <a:custGeom>
              <a:avLst/>
              <a:gdLst>
                <a:gd name="T0" fmla="*/ 273707 w 2519363"/>
                <a:gd name="T1" fmla="*/ 1663755 h 2544763"/>
                <a:gd name="T2" fmla="*/ 1884420 w 2519363"/>
                <a:gd name="T3" fmla="*/ 1898218 h 2544763"/>
                <a:gd name="T4" fmla="*/ 1364458 w 2519363"/>
                <a:gd name="T5" fmla="*/ 1718846 h 2544763"/>
                <a:gd name="T6" fmla="*/ 1185121 w 2519363"/>
                <a:gd name="T7" fmla="*/ 1732579 h 2544763"/>
                <a:gd name="T8" fmla="*/ 677318 w 2519363"/>
                <a:gd name="T9" fmla="*/ 1807346 h 2544763"/>
                <a:gd name="T10" fmla="*/ 478875 w 2519363"/>
                <a:gd name="T11" fmla="*/ 1690702 h 2544763"/>
                <a:gd name="T12" fmla="*/ 409992 w 2519363"/>
                <a:gd name="T13" fmla="*/ 1656625 h 2544763"/>
                <a:gd name="T14" fmla="*/ 89748 w 2519363"/>
                <a:gd name="T15" fmla="*/ 1695110 h 2544763"/>
                <a:gd name="T16" fmla="*/ 943569 w 2519363"/>
                <a:gd name="T17" fmla="*/ 1905000 h 2544763"/>
                <a:gd name="T18" fmla="*/ 1677238 w 2519363"/>
                <a:gd name="T19" fmla="*/ 1337112 h 2544763"/>
                <a:gd name="T20" fmla="*/ 1738908 w 2519363"/>
                <a:gd name="T21" fmla="*/ 1450225 h 2544763"/>
                <a:gd name="T22" fmla="*/ 1699043 w 2519363"/>
                <a:gd name="T23" fmla="*/ 1561980 h 2544763"/>
                <a:gd name="T24" fmla="*/ 1567356 w 2519363"/>
                <a:gd name="T25" fmla="*/ 1634732 h 2544763"/>
                <a:gd name="T26" fmla="*/ 1468037 w 2519363"/>
                <a:gd name="T27" fmla="*/ 1501778 h 2544763"/>
                <a:gd name="T28" fmla="*/ 1487117 w 2519363"/>
                <a:gd name="T29" fmla="*/ 1413764 h 2544763"/>
                <a:gd name="T30" fmla="*/ 1628685 w 2519363"/>
                <a:gd name="T31" fmla="*/ 1356444 h 2544763"/>
                <a:gd name="T32" fmla="*/ 1063441 w 2519363"/>
                <a:gd name="T33" fmla="*/ 1437166 h 2544763"/>
                <a:gd name="T34" fmla="*/ 1063781 w 2519363"/>
                <a:gd name="T35" fmla="*/ 1511614 h 2544763"/>
                <a:gd name="T36" fmla="*/ 960961 w 2519363"/>
                <a:gd name="T37" fmla="*/ 1639480 h 2544763"/>
                <a:gd name="T38" fmla="*/ 838460 w 2519363"/>
                <a:gd name="T39" fmla="*/ 1544853 h 2544763"/>
                <a:gd name="T40" fmla="*/ 810973 w 2519363"/>
                <a:gd name="T41" fmla="*/ 1444289 h 2544763"/>
                <a:gd name="T42" fmla="*/ 915829 w 2519363"/>
                <a:gd name="T43" fmla="*/ 1368146 h 2544763"/>
                <a:gd name="T44" fmla="*/ 391001 w 2519363"/>
                <a:gd name="T45" fmla="*/ 1367298 h 2544763"/>
                <a:gd name="T46" fmla="*/ 433588 w 2519363"/>
                <a:gd name="T47" fmla="*/ 1482276 h 2544763"/>
                <a:gd name="T48" fmla="*/ 348753 w 2519363"/>
                <a:gd name="T49" fmla="*/ 1617943 h 2544763"/>
                <a:gd name="T50" fmla="*/ 208267 w 2519363"/>
                <a:gd name="T51" fmla="*/ 1592844 h 2544763"/>
                <a:gd name="T52" fmla="*/ 143962 w 2519363"/>
                <a:gd name="T53" fmla="*/ 1464639 h 2544763"/>
                <a:gd name="T54" fmla="*/ 208267 w 2519363"/>
                <a:gd name="T55" fmla="*/ 1362549 h 2544763"/>
                <a:gd name="T56" fmla="*/ 1626983 w 2519363"/>
                <a:gd name="T57" fmla="*/ 1258345 h 2544763"/>
                <a:gd name="T58" fmla="*/ 1724698 w 2519363"/>
                <a:gd name="T59" fmla="*/ 1316800 h 2544763"/>
                <a:gd name="T60" fmla="*/ 1703868 w 2519363"/>
                <a:gd name="T61" fmla="*/ 1362340 h 2544763"/>
                <a:gd name="T62" fmla="*/ 1561614 w 2519363"/>
                <a:gd name="T63" fmla="*/ 1363530 h 2544763"/>
                <a:gd name="T64" fmla="*/ 1460681 w 2519363"/>
                <a:gd name="T65" fmla="*/ 1411960 h 2544763"/>
                <a:gd name="T66" fmla="*/ 1522494 w 2519363"/>
                <a:gd name="T67" fmla="*/ 1272619 h 2544763"/>
                <a:gd name="T68" fmla="*/ 1031585 w 2519363"/>
                <a:gd name="T69" fmla="*/ 1286043 h 2544763"/>
                <a:gd name="T70" fmla="*/ 1082609 w 2519363"/>
                <a:gd name="T71" fmla="*/ 1392248 h 2544763"/>
                <a:gd name="T72" fmla="*/ 1024271 w 2519363"/>
                <a:gd name="T73" fmla="*/ 1330904 h 2544763"/>
                <a:gd name="T74" fmla="*/ 841265 w 2519363"/>
                <a:gd name="T75" fmla="*/ 1356733 h 2544763"/>
                <a:gd name="T76" fmla="*/ 816603 w 2519363"/>
                <a:gd name="T77" fmla="*/ 1332603 h 2544763"/>
                <a:gd name="T78" fmla="*/ 937360 w 2519363"/>
                <a:gd name="T79" fmla="*/ 1256135 h 2544763"/>
                <a:gd name="T80" fmla="*/ 404683 w 2519363"/>
                <a:gd name="T81" fmla="*/ 1298448 h 2544763"/>
                <a:gd name="T82" fmla="*/ 405364 w 2519363"/>
                <a:gd name="T83" fmla="*/ 1399385 h 2544763"/>
                <a:gd name="T84" fmla="*/ 290900 w 2519363"/>
                <a:gd name="T85" fmla="*/ 1359452 h 2544763"/>
                <a:gd name="T86" fmla="*/ 161128 w 2519363"/>
                <a:gd name="T87" fmla="*/ 1436939 h 2544763"/>
                <a:gd name="T88" fmla="*/ 189871 w 2519363"/>
                <a:gd name="T89" fmla="*/ 1289271 h 2544763"/>
                <a:gd name="T90" fmla="*/ 315086 w 2519363"/>
                <a:gd name="T91" fmla="*/ 1095327 h 2544763"/>
                <a:gd name="T92" fmla="*/ 1284289 w 2519363"/>
                <a:gd name="T93" fmla="*/ 678574 h 2544763"/>
                <a:gd name="T94" fmla="*/ 722192 w 2519363"/>
                <a:gd name="T95" fmla="*/ 662276 h 2544763"/>
                <a:gd name="T96" fmla="*/ 612613 w 2519363"/>
                <a:gd name="T97" fmla="*/ 670595 h 2544763"/>
                <a:gd name="T98" fmla="*/ 1050184 w 2519363"/>
                <a:gd name="T99" fmla="*/ 115275 h 2544763"/>
                <a:gd name="T100" fmla="*/ 1138292 w 2519363"/>
                <a:gd name="T101" fmla="*/ 276266 h 2544763"/>
                <a:gd name="T102" fmla="*/ 1104170 w 2519363"/>
                <a:gd name="T103" fmla="*/ 417580 h 2544763"/>
                <a:gd name="T104" fmla="*/ 956811 w 2519363"/>
                <a:gd name="T105" fmla="*/ 567375 h 2544763"/>
                <a:gd name="T106" fmla="*/ 805888 w 2519363"/>
                <a:gd name="T107" fmla="*/ 467456 h 2544763"/>
                <a:gd name="T108" fmla="*/ 735094 w 2519363"/>
                <a:gd name="T109" fmla="*/ 293231 h 2544763"/>
                <a:gd name="T110" fmla="*/ 841369 w 2519363"/>
                <a:gd name="T111" fmla="*/ 161757 h 2544763"/>
                <a:gd name="T112" fmla="*/ 934126 w 2519363"/>
                <a:gd name="T113" fmla="*/ 0 h 2544763"/>
                <a:gd name="T114" fmla="*/ 1099314 w 2519363"/>
                <a:gd name="T115" fmla="*/ 50762 h 2544763"/>
                <a:gd name="T116" fmla="*/ 1146949 w 2519363"/>
                <a:gd name="T117" fmla="*/ 234624 h 2544763"/>
                <a:gd name="T118" fmla="*/ 1074477 w 2519363"/>
                <a:gd name="T119" fmla="*/ 119519 h 2544763"/>
                <a:gd name="T120" fmla="*/ 864886 w 2519363"/>
                <a:gd name="T121" fmla="*/ 157038 h 2544763"/>
                <a:gd name="T122" fmla="*/ 747672 w 2519363"/>
                <a:gd name="T123" fmla="*/ 269596 h 2544763"/>
                <a:gd name="T124" fmla="*/ 784418 w 2519363"/>
                <a:gd name="T125" fmla="*/ 63494 h 25447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519363" h="2544763">
                  <a:moveTo>
                    <a:pt x="2115452" y="2222500"/>
                  </a:moveTo>
                  <a:lnTo>
                    <a:pt x="2153785" y="2222500"/>
                  </a:lnTo>
                  <a:lnTo>
                    <a:pt x="2173288" y="2260147"/>
                  </a:lnTo>
                  <a:lnTo>
                    <a:pt x="2159613" y="2274207"/>
                  </a:lnTo>
                  <a:lnTo>
                    <a:pt x="2171943" y="2360613"/>
                  </a:lnTo>
                  <a:lnTo>
                    <a:pt x="2134506" y="2501900"/>
                  </a:lnTo>
                  <a:lnTo>
                    <a:pt x="2096845" y="2360613"/>
                  </a:lnTo>
                  <a:lnTo>
                    <a:pt x="2109175" y="2274207"/>
                  </a:lnTo>
                  <a:lnTo>
                    <a:pt x="2095500" y="2260147"/>
                  </a:lnTo>
                  <a:lnTo>
                    <a:pt x="2115452" y="2222500"/>
                  </a:lnTo>
                  <a:close/>
                  <a:moveTo>
                    <a:pt x="1240514" y="2222500"/>
                  </a:moveTo>
                  <a:lnTo>
                    <a:pt x="1279072" y="2222500"/>
                  </a:lnTo>
                  <a:lnTo>
                    <a:pt x="1298575" y="2260147"/>
                  </a:lnTo>
                  <a:lnTo>
                    <a:pt x="1285125" y="2274207"/>
                  </a:lnTo>
                  <a:lnTo>
                    <a:pt x="1297454" y="2360613"/>
                  </a:lnTo>
                  <a:lnTo>
                    <a:pt x="1259793" y="2501900"/>
                  </a:lnTo>
                  <a:lnTo>
                    <a:pt x="1222132" y="2360613"/>
                  </a:lnTo>
                  <a:lnTo>
                    <a:pt x="1234462" y="2274207"/>
                  </a:lnTo>
                  <a:lnTo>
                    <a:pt x="1220787" y="2260147"/>
                  </a:lnTo>
                  <a:lnTo>
                    <a:pt x="1240514" y="2222500"/>
                  </a:lnTo>
                  <a:close/>
                  <a:moveTo>
                    <a:pt x="365634" y="2222500"/>
                  </a:moveTo>
                  <a:lnTo>
                    <a:pt x="404304" y="2222500"/>
                  </a:lnTo>
                  <a:lnTo>
                    <a:pt x="423863" y="2260147"/>
                  </a:lnTo>
                  <a:lnTo>
                    <a:pt x="410374" y="2274207"/>
                  </a:lnTo>
                  <a:lnTo>
                    <a:pt x="422739" y="2360613"/>
                  </a:lnTo>
                  <a:lnTo>
                    <a:pt x="384969" y="2501900"/>
                  </a:lnTo>
                  <a:lnTo>
                    <a:pt x="347199" y="2360613"/>
                  </a:lnTo>
                  <a:lnTo>
                    <a:pt x="359564" y="2274207"/>
                  </a:lnTo>
                  <a:lnTo>
                    <a:pt x="346075" y="2260147"/>
                  </a:lnTo>
                  <a:lnTo>
                    <a:pt x="365634" y="2222500"/>
                  </a:lnTo>
                  <a:close/>
                  <a:moveTo>
                    <a:pt x="2296386" y="2212975"/>
                  </a:moveTo>
                  <a:lnTo>
                    <a:pt x="2319092" y="2223620"/>
                  </a:lnTo>
                  <a:lnTo>
                    <a:pt x="2342707" y="2234943"/>
                  </a:lnTo>
                  <a:lnTo>
                    <a:pt x="2365867" y="2246494"/>
                  </a:lnTo>
                  <a:lnTo>
                    <a:pt x="2377675" y="2252609"/>
                  </a:lnTo>
                  <a:lnTo>
                    <a:pt x="2388574" y="2258497"/>
                  </a:lnTo>
                  <a:lnTo>
                    <a:pt x="2399246" y="2264385"/>
                  </a:lnTo>
                  <a:lnTo>
                    <a:pt x="2409237" y="2270047"/>
                  </a:lnTo>
                  <a:lnTo>
                    <a:pt x="2418319" y="2275709"/>
                  </a:lnTo>
                  <a:lnTo>
                    <a:pt x="2426948" y="2281145"/>
                  </a:lnTo>
                  <a:lnTo>
                    <a:pt x="2434441" y="2286354"/>
                  </a:lnTo>
                  <a:lnTo>
                    <a:pt x="2440799" y="2291336"/>
                  </a:lnTo>
                  <a:lnTo>
                    <a:pt x="2446021" y="2296092"/>
                  </a:lnTo>
                  <a:lnTo>
                    <a:pt x="2448065" y="2298130"/>
                  </a:lnTo>
                  <a:lnTo>
                    <a:pt x="2449881" y="2300395"/>
                  </a:lnTo>
                  <a:lnTo>
                    <a:pt x="2452379" y="2304019"/>
                  </a:lnTo>
                  <a:lnTo>
                    <a:pt x="2455104" y="2309001"/>
                  </a:lnTo>
                  <a:lnTo>
                    <a:pt x="2457601" y="2314437"/>
                  </a:lnTo>
                  <a:lnTo>
                    <a:pt x="2460553" y="2320778"/>
                  </a:lnTo>
                  <a:lnTo>
                    <a:pt x="2463278" y="2328025"/>
                  </a:lnTo>
                  <a:lnTo>
                    <a:pt x="2466230" y="2335952"/>
                  </a:lnTo>
                  <a:lnTo>
                    <a:pt x="2471907" y="2353391"/>
                  </a:lnTo>
                  <a:lnTo>
                    <a:pt x="2477810" y="2372641"/>
                  </a:lnTo>
                  <a:lnTo>
                    <a:pt x="2483487" y="2393024"/>
                  </a:lnTo>
                  <a:lnTo>
                    <a:pt x="2489163" y="2414313"/>
                  </a:lnTo>
                  <a:lnTo>
                    <a:pt x="2494613" y="2435828"/>
                  </a:lnTo>
                  <a:lnTo>
                    <a:pt x="2499608" y="2456890"/>
                  </a:lnTo>
                  <a:lnTo>
                    <a:pt x="2504377" y="2476820"/>
                  </a:lnTo>
                  <a:lnTo>
                    <a:pt x="2512097" y="2511471"/>
                  </a:lnTo>
                  <a:lnTo>
                    <a:pt x="2517319" y="2535704"/>
                  </a:lnTo>
                  <a:lnTo>
                    <a:pt x="2519363" y="2544763"/>
                  </a:lnTo>
                  <a:lnTo>
                    <a:pt x="2149475" y="2544763"/>
                  </a:lnTo>
                  <a:lnTo>
                    <a:pt x="2345432" y="2346596"/>
                  </a:lnTo>
                  <a:lnTo>
                    <a:pt x="2282535" y="2300395"/>
                  </a:lnTo>
                  <a:lnTo>
                    <a:pt x="2334533" y="2278880"/>
                  </a:lnTo>
                  <a:lnTo>
                    <a:pt x="2296386" y="2212975"/>
                  </a:lnTo>
                  <a:close/>
                  <a:moveTo>
                    <a:pt x="1971582" y="2212975"/>
                  </a:moveTo>
                  <a:lnTo>
                    <a:pt x="1933349" y="2278880"/>
                  </a:lnTo>
                  <a:lnTo>
                    <a:pt x="1985155" y="2300395"/>
                  </a:lnTo>
                  <a:lnTo>
                    <a:pt x="1922716" y="2346596"/>
                  </a:lnTo>
                  <a:lnTo>
                    <a:pt x="2117725" y="2544763"/>
                  </a:lnTo>
                  <a:lnTo>
                    <a:pt x="1749425" y="2544763"/>
                  </a:lnTo>
                  <a:lnTo>
                    <a:pt x="1751235" y="2535704"/>
                  </a:lnTo>
                  <a:lnTo>
                    <a:pt x="1756438" y="2511471"/>
                  </a:lnTo>
                  <a:lnTo>
                    <a:pt x="1764583" y="2476820"/>
                  </a:lnTo>
                  <a:lnTo>
                    <a:pt x="1769107" y="2456890"/>
                  </a:lnTo>
                  <a:lnTo>
                    <a:pt x="1774084" y="2435828"/>
                  </a:lnTo>
                  <a:lnTo>
                    <a:pt x="1779514" y="2414313"/>
                  </a:lnTo>
                  <a:lnTo>
                    <a:pt x="1785169" y="2393024"/>
                  </a:lnTo>
                  <a:lnTo>
                    <a:pt x="1790825" y="2372641"/>
                  </a:lnTo>
                  <a:lnTo>
                    <a:pt x="1796481" y="2353391"/>
                  </a:lnTo>
                  <a:lnTo>
                    <a:pt x="1802589" y="2335952"/>
                  </a:lnTo>
                  <a:lnTo>
                    <a:pt x="1805304" y="2328025"/>
                  </a:lnTo>
                  <a:lnTo>
                    <a:pt x="1808245" y="2320778"/>
                  </a:lnTo>
                  <a:lnTo>
                    <a:pt x="1810733" y="2314437"/>
                  </a:lnTo>
                  <a:lnTo>
                    <a:pt x="1813674" y="2309001"/>
                  </a:lnTo>
                  <a:lnTo>
                    <a:pt x="1816163" y="2304019"/>
                  </a:lnTo>
                  <a:lnTo>
                    <a:pt x="1818877" y="2300395"/>
                  </a:lnTo>
                  <a:lnTo>
                    <a:pt x="1820687" y="2298130"/>
                  </a:lnTo>
                  <a:lnTo>
                    <a:pt x="1822723" y="2296092"/>
                  </a:lnTo>
                  <a:lnTo>
                    <a:pt x="1827927" y="2291336"/>
                  </a:lnTo>
                  <a:lnTo>
                    <a:pt x="1834035" y="2286354"/>
                  </a:lnTo>
                  <a:lnTo>
                    <a:pt x="1841500" y="2281145"/>
                  </a:lnTo>
                  <a:lnTo>
                    <a:pt x="1849871" y="2275709"/>
                  </a:lnTo>
                  <a:lnTo>
                    <a:pt x="1859146" y="2270047"/>
                  </a:lnTo>
                  <a:lnTo>
                    <a:pt x="1869326" y="2264385"/>
                  </a:lnTo>
                  <a:lnTo>
                    <a:pt x="1879507" y="2258497"/>
                  </a:lnTo>
                  <a:lnTo>
                    <a:pt x="1890818" y="2252609"/>
                  </a:lnTo>
                  <a:lnTo>
                    <a:pt x="1902129" y="2246494"/>
                  </a:lnTo>
                  <a:lnTo>
                    <a:pt x="1925657" y="2234943"/>
                  </a:lnTo>
                  <a:lnTo>
                    <a:pt x="1949185" y="2223620"/>
                  </a:lnTo>
                  <a:lnTo>
                    <a:pt x="1971582" y="2212975"/>
                  </a:lnTo>
                  <a:close/>
                  <a:moveTo>
                    <a:pt x="1422404" y="2212975"/>
                  </a:moveTo>
                  <a:lnTo>
                    <a:pt x="1445013" y="2223620"/>
                  </a:lnTo>
                  <a:lnTo>
                    <a:pt x="1468300" y="2234943"/>
                  </a:lnTo>
                  <a:lnTo>
                    <a:pt x="1491814" y="2246494"/>
                  </a:lnTo>
                  <a:lnTo>
                    <a:pt x="1503344" y="2252609"/>
                  </a:lnTo>
                  <a:lnTo>
                    <a:pt x="1514423" y="2258497"/>
                  </a:lnTo>
                  <a:lnTo>
                    <a:pt x="1525049" y="2264385"/>
                  </a:lnTo>
                  <a:lnTo>
                    <a:pt x="1534997" y="2270047"/>
                  </a:lnTo>
                  <a:lnTo>
                    <a:pt x="1544266" y="2275709"/>
                  </a:lnTo>
                  <a:lnTo>
                    <a:pt x="1552632" y="2281145"/>
                  </a:lnTo>
                  <a:lnTo>
                    <a:pt x="1560093" y="2286354"/>
                  </a:lnTo>
                  <a:lnTo>
                    <a:pt x="1566423" y="2291336"/>
                  </a:lnTo>
                  <a:lnTo>
                    <a:pt x="1571397" y="2296092"/>
                  </a:lnTo>
                  <a:lnTo>
                    <a:pt x="1573658" y="2298130"/>
                  </a:lnTo>
                  <a:lnTo>
                    <a:pt x="1575467" y="2300395"/>
                  </a:lnTo>
                  <a:lnTo>
                    <a:pt x="1577954" y="2304019"/>
                  </a:lnTo>
                  <a:lnTo>
                    <a:pt x="1580441" y="2309001"/>
                  </a:lnTo>
                  <a:lnTo>
                    <a:pt x="1583154" y="2314437"/>
                  </a:lnTo>
                  <a:lnTo>
                    <a:pt x="1585867" y="2320778"/>
                  </a:lnTo>
                  <a:lnTo>
                    <a:pt x="1588806" y="2328025"/>
                  </a:lnTo>
                  <a:lnTo>
                    <a:pt x="1591745" y="2335952"/>
                  </a:lnTo>
                  <a:lnTo>
                    <a:pt x="1597398" y="2353391"/>
                  </a:lnTo>
                  <a:lnTo>
                    <a:pt x="1603276" y="2372641"/>
                  </a:lnTo>
                  <a:lnTo>
                    <a:pt x="1608928" y="2393024"/>
                  </a:lnTo>
                  <a:lnTo>
                    <a:pt x="1614580" y="2414313"/>
                  </a:lnTo>
                  <a:lnTo>
                    <a:pt x="1620006" y="2435828"/>
                  </a:lnTo>
                  <a:lnTo>
                    <a:pt x="1624980" y="2456890"/>
                  </a:lnTo>
                  <a:lnTo>
                    <a:pt x="1629728" y="2476820"/>
                  </a:lnTo>
                  <a:lnTo>
                    <a:pt x="1637415" y="2511471"/>
                  </a:lnTo>
                  <a:lnTo>
                    <a:pt x="1642615" y="2535704"/>
                  </a:lnTo>
                  <a:lnTo>
                    <a:pt x="1644650" y="2544763"/>
                  </a:lnTo>
                  <a:lnTo>
                    <a:pt x="1276350" y="2544763"/>
                  </a:lnTo>
                  <a:lnTo>
                    <a:pt x="1471466" y="2346596"/>
                  </a:lnTo>
                  <a:lnTo>
                    <a:pt x="1408839" y="2300395"/>
                  </a:lnTo>
                  <a:lnTo>
                    <a:pt x="1460613" y="2278880"/>
                  </a:lnTo>
                  <a:lnTo>
                    <a:pt x="1422404" y="2212975"/>
                  </a:lnTo>
                  <a:close/>
                  <a:moveTo>
                    <a:pt x="1096869" y="2212975"/>
                  </a:moveTo>
                  <a:lnTo>
                    <a:pt x="1058862" y="2278880"/>
                  </a:lnTo>
                  <a:lnTo>
                    <a:pt x="1110442" y="2300395"/>
                  </a:lnTo>
                  <a:lnTo>
                    <a:pt x="1048003" y="2346596"/>
                  </a:lnTo>
                  <a:lnTo>
                    <a:pt x="1243012" y="2544763"/>
                  </a:lnTo>
                  <a:lnTo>
                    <a:pt x="874712" y="2544763"/>
                  </a:lnTo>
                  <a:lnTo>
                    <a:pt x="876522" y="2535704"/>
                  </a:lnTo>
                  <a:lnTo>
                    <a:pt x="881725" y="2511471"/>
                  </a:lnTo>
                  <a:lnTo>
                    <a:pt x="889870" y="2476820"/>
                  </a:lnTo>
                  <a:lnTo>
                    <a:pt x="894394" y="2456890"/>
                  </a:lnTo>
                  <a:lnTo>
                    <a:pt x="899371" y="2435828"/>
                  </a:lnTo>
                  <a:lnTo>
                    <a:pt x="904801" y="2414313"/>
                  </a:lnTo>
                  <a:lnTo>
                    <a:pt x="910456" y="2393024"/>
                  </a:lnTo>
                  <a:lnTo>
                    <a:pt x="916112" y="2372641"/>
                  </a:lnTo>
                  <a:lnTo>
                    <a:pt x="921768" y="2353391"/>
                  </a:lnTo>
                  <a:lnTo>
                    <a:pt x="927876" y="2335952"/>
                  </a:lnTo>
                  <a:lnTo>
                    <a:pt x="930591" y="2328025"/>
                  </a:lnTo>
                  <a:lnTo>
                    <a:pt x="933532" y="2320778"/>
                  </a:lnTo>
                  <a:lnTo>
                    <a:pt x="936020" y="2314437"/>
                  </a:lnTo>
                  <a:lnTo>
                    <a:pt x="938961" y="2309001"/>
                  </a:lnTo>
                  <a:lnTo>
                    <a:pt x="941450" y="2304019"/>
                  </a:lnTo>
                  <a:lnTo>
                    <a:pt x="944164" y="2300395"/>
                  </a:lnTo>
                  <a:lnTo>
                    <a:pt x="945748" y="2298130"/>
                  </a:lnTo>
                  <a:lnTo>
                    <a:pt x="947784" y="2296092"/>
                  </a:lnTo>
                  <a:lnTo>
                    <a:pt x="952987" y="2291336"/>
                  </a:lnTo>
                  <a:lnTo>
                    <a:pt x="959322" y="2286354"/>
                  </a:lnTo>
                  <a:lnTo>
                    <a:pt x="966787" y="2281145"/>
                  </a:lnTo>
                  <a:lnTo>
                    <a:pt x="975158" y="2275709"/>
                  </a:lnTo>
                  <a:lnTo>
                    <a:pt x="984433" y="2270047"/>
                  </a:lnTo>
                  <a:lnTo>
                    <a:pt x="994161" y="2264385"/>
                  </a:lnTo>
                  <a:lnTo>
                    <a:pt x="1004794" y="2258497"/>
                  </a:lnTo>
                  <a:lnTo>
                    <a:pt x="1016105" y="2252609"/>
                  </a:lnTo>
                  <a:lnTo>
                    <a:pt x="1027416" y="2246494"/>
                  </a:lnTo>
                  <a:lnTo>
                    <a:pt x="1050944" y="2234943"/>
                  </a:lnTo>
                  <a:lnTo>
                    <a:pt x="1074472" y="2223620"/>
                  </a:lnTo>
                  <a:lnTo>
                    <a:pt x="1096869" y="2212975"/>
                  </a:lnTo>
                  <a:close/>
                  <a:moveTo>
                    <a:pt x="547691" y="2212975"/>
                  </a:moveTo>
                  <a:lnTo>
                    <a:pt x="570300" y="2223620"/>
                  </a:lnTo>
                  <a:lnTo>
                    <a:pt x="593813" y="2234943"/>
                  </a:lnTo>
                  <a:lnTo>
                    <a:pt x="617101" y="2246494"/>
                  </a:lnTo>
                  <a:lnTo>
                    <a:pt x="628857" y="2252609"/>
                  </a:lnTo>
                  <a:lnTo>
                    <a:pt x="639710" y="2258497"/>
                  </a:lnTo>
                  <a:lnTo>
                    <a:pt x="650336" y="2264385"/>
                  </a:lnTo>
                  <a:lnTo>
                    <a:pt x="660284" y="2270047"/>
                  </a:lnTo>
                  <a:lnTo>
                    <a:pt x="669553" y="2275709"/>
                  </a:lnTo>
                  <a:lnTo>
                    <a:pt x="677919" y="2281145"/>
                  </a:lnTo>
                  <a:lnTo>
                    <a:pt x="685380" y="2286354"/>
                  </a:lnTo>
                  <a:lnTo>
                    <a:pt x="691484" y="2291336"/>
                  </a:lnTo>
                  <a:lnTo>
                    <a:pt x="696684" y="2296092"/>
                  </a:lnTo>
                  <a:lnTo>
                    <a:pt x="698719" y="2298130"/>
                  </a:lnTo>
                  <a:lnTo>
                    <a:pt x="700528" y="2300395"/>
                  </a:lnTo>
                  <a:lnTo>
                    <a:pt x="703241" y="2304019"/>
                  </a:lnTo>
                  <a:lnTo>
                    <a:pt x="705728" y="2309001"/>
                  </a:lnTo>
                  <a:lnTo>
                    <a:pt x="708441" y="2314437"/>
                  </a:lnTo>
                  <a:lnTo>
                    <a:pt x="711154" y="2320778"/>
                  </a:lnTo>
                  <a:lnTo>
                    <a:pt x="714093" y="2328025"/>
                  </a:lnTo>
                  <a:lnTo>
                    <a:pt x="717032" y="2335952"/>
                  </a:lnTo>
                  <a:lnTo>
                    <a:pt x="722685" y="2353391"/>
                  </a:lnTo>
                  <a:lnTo>
                    <a:pt x="728563" y="2372641"/>
                  </a:lnTo>
                  <a:lnTo>
                    <a:pt x="734215" y="2393024"/>
                  </a:lnTo>
                  <a:lnTo>
                    <a:pt x="739867" y="2414313"/>
                  </a:lnTo>
                  <a:lnTo>
                    <a:pt x="745293" y="2435828"/>
                  </a:lnTo>
                  <a:lnTo>
                    <a:pt x="750267" y="2456890"/>
                  </a:lnTo>
                  <a:lnTo>
                    <a:pt x="755015" y="2476820"/>
                  </a:lnTo>
                  <a:lnTo>
                    <a:pt x="762928" y="2511471"/>
                  </a:lnTo>
                  <a:lnTo>
                    <a:pt x="768129" y="2535704"/>
                  </a:lnTo>
                  <a:lnTo>
                    <a:pt x="769937" y="2544763"/>
                  </a:lnTo>
                  <a:lnTo>
                    <a:pt x="401637" y="2544763"/>
                  </a:lnTo>
                  <a:lnTo>
                    <a:pt x="596753" y="2346596"/>
                  </a:lnTo>
                  <a:lnTo>
                    <a:pt x="534352" y="2300395"/>
                  </a:lnTo>
                  <a:lnTo>
                    <a:pt x="585900" y="2278880"/>
                  </a:lnTo>
                  <a:lnTo>
                    <a:pt x="547691" y="2212975"/>
                  </a:lnTo>
                  <a:close/>
                  <a:moveTo>
                    <a:pt x="222977" y="2212975"/>
                  </a:moveTo>
                  <a:lnTo>
                    <a:pt x="184830" y="2278880"/>
                  </a:lnTo>
                  <a:lnTo>
                    <a:pt x="236601" y="2300395"/>
                  </a:lnTo>
                  <a:lnTo>
                    <a:pt x="173931" y="2346596"/>
                  </a:lnTo>
                  <a:lnTo>
                    <a:pt x="369888" y="2544763"/>
                  </a:lnTo>
                  <a:lnTo>
                    <a:pt x="0" y="2544763"/>
                  </a:lnTo>
                  <a:lnTo>
                    <a:pt x="1816" y="2535704"/>
                  </a:lnTo>
                  <a:lnTo>
                    <a:pt x="7039" y="2511471"/>
                  </a:lnTo>
                  <a:lnTo>
                    <a:pt x="14759" y="2476820"/>
                  </a:lnTo>
                  <a:lnTo>
                    <a:pt x="19527" y="2456890"/>
                  </a:lnTo>
                  <a:lnTo>
                    <a:pt x="24750" y="2435828"/>
                  </a:lnTo>
                  <a:lnTo>
                    <a:pt x="30199" y="2414313"/>
                  </a:lnTo>
                  <a:lnTo>
                    <a:pt x="35876" y="2393024"/>
                  </a:lnTo>
                  <a:lnTo>
                    <a:pt x="41553" y="2372641"/>
                  </a:lnTo>
                  <a:lnTo>
                    <a:pt x="47229" y="2353391"/>
                  </a:lnTo>
                  <a:lnTo>
                    <a:pt x="53360" y="2335952"/>
                  </a:lnTo>
                  <a:lnTo>
                    <a:pt x="56085" y="2328025"/>
                  </a:lnTo>
                  <a:lnTo>
                    <a:pt x="59037" y="2320778"/>
                  </a:lnTo>
                  <a:lnTo>
                    <a:pt x="61534" y="2314437"/>
                  </a:lnTo>
                  <a:lnTo>
                    <a:pt x="64486" y="2309001"/>
                  </a:lnTo>
                  <a:lnTo>
                    <a:pt x="66984" y="2304019"/>
                  </a:lnTo>
                  <a:lnTo>
                    <a:pt x="69709" y="2300395"/>
                  </a:lnTo>
                  <a:lnTo>
                    <a:pt x="71525" y="2298130"/>
                  </a:lnTo>
                  <a:lnTo>
                    <a:pt x="73569" y="2296092"/>
                  </a:lnTo>
                  <a:lnTo>
                    <a:pt x="78337" y="2291336"/>
                  </a:lnTo>
                  <a:lnTo>
                    <a:pt x="84922" y="2286354"/>
                  </a:lnTo>
                  <a:lnTo>
                    <a:pt x="92415" y="2281145"/>
                  </a:lnTo>
                  <a:lnTo>
                    <a:pt x="100816" y="2275709"/>
                  </a:lnTo>
                  <a:lnTo>
                    <a:pt x="110126" y="2270047"/>
                  </a:lnTo>
                  <a:lnTo>
                    <a:pt x="119890" y="2264385"/>
                  </a:lnTo>
                  <a:lnTo>
                    <a:pt x="130562" y="2258497"/>
                  </a:lnTo>
                  <a:lnTo>
                    <a:pt x="141688" y="2252609"/>
                  </a:lnTo>
                  <a:lnTo>
                    <a:pt x="153268" y="2246494"/>
                  </a:lnTo>
                  <a:lnTo>
                    <a:pt x="176883" y="2234943"/>
                  </a:lnTo>
                  <a:lnTo>
                    <a:pt x="200498" y="2223620"/>
                  </a:lnTo>
                  <a:lnTo>
                    <a:pt x="222977" y="2212975"/>
                  </a:lnTo>
                  <a:close/>
                  <a:moveTo>
                    <a:pt x="2231574" y="2184400"/>
                  </a:moveTo>
                  <a:lnTo>
                    <a:pt x="2245048" y="2190059"/>
                  </a:lnTo>
                  <a:lnTo>
                    <a:pt x="2260121" y="2196397"/>
                  </a:lnTo>
                  <a:lnTo>
                    <a:pt x="2279305" y="2204999"/>
                  </a:lnTo>
                  <a:lnTo>
                    <a:pt x="2319271" y="2273586"/>
                  </a:lnTo>
                  <a:lnTo>
                    <a:pt x="2260578" y="2297580"/>
                  </a:lnTo>
                  <a:lnTo>
                    <a:pt x="2328863" y="2347605"/>
                  </a:lnTo>
                  <a:lnTo>
                    <a:pt x="2133600" y="2544763"/>
                  </a:lnTo>
                  <a:lnTo>
                    <a:pt x="2231574" y="2184400"/>
                  </a:lnTo>
                  <a:close/>
                  <a:moveTo>
                    <a:pt x="2036196" y="2184400"/>
                  </a:moveTo>
                  <a:lnTo>
                    <a:pt x="2133600" y="2544763"/>
                  </a:lnTo>
                  <a:lnTo>
                    <a:pt x="1939925" y="2347605"/>
                  </a:lnTo>
                  <a:lnTo>
                    <a:pt x="2007428" y="2297580"/>
                  </a:lnTo>
                  <a:lnTo>
                    <a:pt x="1949213" y="2273586"/>
                  </a:lnTo>
                  <a:lnTo>
                    <a:pt x="1989080" y="2204999"/>
                  </a:lnTo>
                  <a:lnTo>
                    <a:pt x="2023058" y="2190059"/>
                  </a:lnTo>
                  <a:lnTo>
                    <a:pt x="2036196" y="2184400"/>
                  </a:lnTo>
                  <a:close/>
                  <a:moveTo>
                    <a:pt x="1357653" y="2184400"/>
                  </a:moveTo>
                  <a:lnTo>
                    <a:pt x="1371017" y="2190059"/>
                  </a:lnTo>
                  <a:lnTo>
                    <a:pt x="1404995" y="2204999"/>
                  </a:lnTo>
                  <a:lnTo>
                    <a:pt x="1444636" y="2273586"/>
                  </a:lnTo>
                  <a:lnTo>
                    <a:pt x="1386421" y="2297580"/>
                  </a:lnTo>
                  <a:lnTo>
                    <a:pt x="1454150" y="2347605"/>
                  </a:lnTo>
                  <a:lnTo>
                    <a:pt x="1260475" y="2544763"/>
                  </a:lnTo>
                  <a:lnTo>
                    <a:pt x="1357653" y="2184400"/>
                  </a:lnTo>
                  <a:close/>
                  <a:moveTo>
                    <a:pt x="1162388" y="2184400"/>
                  </a:moveTo>
                  <a:lnTo>
                    <a:pt x="1260475" y="2544763"/>
                  </a:lnTo>
                  <a:lnTo>
                    <a:pt x="1065212" y="2347605"/>
                  </a:lnTo>
                  <a:lnTo>
                    <a:pt x="1133874" y="2297580"/>
                  </a:lnTo>
                  <a:lnTo>
                    <a:pt x="1074793" y="2273586"/>
                  </a:lnTo>
                  <a:lnTo>
                    <a:pt x="1114940" y="2204999"/>
                  </a:lnTo>
                  <a:lnTo>
                    <a:pt x="1149157" y="2190059"/>
                  </a:lnTo>
                  <a:lnTo>
                    <a:pt x="1162388" y="2184400"/>
                  </a:lnTo>
                  <a:close/>
                  <a:moveTo>
                    <a:pt x="287675" y="2184400"/>
                  </a:moveTo>
                  <a:lnTo>
                    <a:pt x="385762" y="2544761"/>
                  </a:lnTo>
                  <a:lnTo>
                    <a:pt x="482940" y="2184400"/>
                  </a:lnTo>
                  <a:lnTo>
                    <a:pt x="496304" y="2190059"/>
                  </a:lnTo>
                  <a:lnTo>
                    <a:pt x="530282" y="2204999"/>
                  </a:lnTo>
                  <a:lnTo>
                    <a:pt x="569923" y="2273586"/>
                  </a:lnTo>
                  <a:lnTo>
                    <a:pt x="511708" y="2297580"/>
                  </a:lnTo>
                  <a:lnTo>
                    <a:pt x="579437" y="2347605"/>
                  </a:lnTo>
                  <a:lnTo>
                    <a:pt x="385763" y="2544762"/>
                  </a:lnTo>
                  <a:lnTo>
                    <a:pt x="385763" y="2544763"/>
                  </a:lnTo>
                  <a:lnTo>
                    <a:pt x="385762" y="2544763"/>
                  </a:lnTo>
                  <a:lnTo>
                    <a:pt x="385762" y="2544762"/>
                  </a:lnTo>
                  <a:lnTo>
                    <a:pt x="190500" y="2347605"/>
                  </a:lnTo>
                  <a:lnTo>
                    <a:pt x="258933" y="2297580"/>
                  </a:lnTo>
                  <a:lnTo>
                    <a:pt x="200080" y="2273586"/>
                  </a:lnTo>
                  <a:lnTo>
                    <a:pt x="240228" y="2204999"/>
                  </a:lnTo>
                  <a:lnTo>
                    <a:pt x="274445" y="2190059"/>
                  </a:lnTo>
                  <a:lnTo>
                    <a:pt x="287675" y="2184400"/>
                  </a:lnTo>
                  <a:close/>
                  <a:moveTo>
                    <a:pt x="2232132" y="1781175"/>
                  </a:moveTo>
                  <a:lnTo>
                    <a:pt x="2236684" y="1783667"/>
                  </a:lnTo>
                  <a:lnTo>
                    <a:pt x="2240553" y="1786159"/>
                  </a:lnTo>
                  <a:lnTo>
                    <a:pt x="2244194" y="1788877"/>
                  </a:lnTo>
                  <a:lnTo>
                    <a:pt x="2247835" y="1791596"/>
                  </a:lnTo>
                  <a:lnTo>
                    <a:pt x="2250793" y="1794541"/>
                  </a:lnTo>
                  <a:lnTo>
                    <a:pt x="2253980" y="1797486"/>
                  </a:lnTo>
                  <a:lnTo>
                    <a:pt x="2256938" y="1800657"/>
                  </a:lnTo>
                  <a:lnTo>
                    <a:pt x="2259441" y="1804055"/>
                  </a:lnTo>
                  <a:lnTo>
                    <a:pt x="2261717" y="1807453"/>
                  </a:lnTo>
                  <a:lnTo>
                    <a:pt x="2264220" y="1811078"/>
                  </a:lnTo>
                  <a:lnTo>
                    <a:pt x="2266269" y="1814703"/>
                  </a:lnTo>
                  <a:lnTo>
                    <a:pt x="2268089" y="1818554"/>
                  </a:lnTo>
                  <a:lnTo>
                    <a:pt x="2269910" y="1822405"/>
                  </a:lnTo>
                  <a:lnTo>
                    <a:pt x="2271503" y="1826482"/>
                  </a:lnTo>
                  <a:lnTo>
                    <a:pt x="2274234" y="1834864"/>
                  </a:lnTo>
                  <a:lnTo>
                    <a:pt x="2276965" y="1843926"/>
                  </a:lnTo>
                  <a:lnTo>
                    <a:pt x="2279013" y="1853440"/>
                  </a:lnTo>
                  <a:lnTo>
                    <a:pt x="2281061" y="1863408"/>
                  </a:lnTo>
                  <a:lnTo>
                    <a:pt x="2282882" y="1873829"/>
                  </a:lnTo>
                  <a:lnTo>
                    <a:pt x="2286523" y="1895576"/>
                  </a:lnTo>
                  <a:lnTo>
                    <a:pt x="2288571" y="1907129"/>
                  </a:lnTo>
                  <a:lnTo>
                    <a:pt x="2291302" y="1919136"/>
                  </a:lnTo>
                  <a:lnTo>
                    <a:pt x="2294943" y="1919815"/>
                  </a:lnTo>
                  <a:lnTo>
                    <a:pt x="2298812" y="1920948"/>
                  </a:lnTo>
                  <a:lnTo>
                    <a:pt x="2302453" y="1922081"/>
                  </a:lnTo>
                  <a:lnTo>
                    <a:pt x="2305867" y="1923666"/>
                  </a:lnTo>
                  <a:lnTo>
                    <a:pt x="2309053" y="1925479"/>
                  </a:lnTo>
                  <a:lnTo>
                    <a:pt x="2312239" y="1927291"/>
                  </a:lnTo>
                  <a:lnTo>
                    <a:pt x="2315425" y="1929330"/>
                  </a:lnTo>
                  <a:lnTo>
                    <a:pt x="2317928" y="1931822"/>
                  </a:lnTo>
                  <a:lnTo>
                    <a:pt x="2320659" y="1934314"/>
                  </a:lnTo>
                  <a:lnTo>
                    <a:pt x="2322935" y="1937259"/>
                  </a:lnTo>
                  <a:lnTo>
                    <a:pt x="2324983" y="1939977"/>
                  </a:lnTo>
                  <a:lnTo>
                    <a:pt x="2327031" y="1942922"/>
                  </a:lnTo>
                  <a:lnTo>
                    <a:pt x="2328624" y="1946320"/>
                  </a:lnTo>
                  <a:lnTo>
                    <a:pt x="2329990" y="1949718"/>
                  </a:lnTo>
                  <a:lnTo>
                    <a:pt x="2331128" y="1952890"/>
                  </a:lnTo>
                  <a:lnTo>
                    <a:pt x="2331583" y="1956514"/>
                  </a:lnTo>
                  <a:lnTo>
                    <a:pt x="2332038" y="1960139"/>
                  </a:lnTo>
                  <a:lnTo>
                    <a:pt x="2332038" y="1964216"/>
                  </a:lnTo>
                  <a:lnTo>
                    <a:pt x="2331810" y="1968068"/>
                  </a:lnTo>
                  <a:lnTo>
                    <a:pt x="2331128" y="1971919"/>
                  </a:lnTo>
                  <a:lnTo>
                    <a:pt x="2329990" y="1975996"/>
                  </a:lnTo>
                  <a:lnTo>
                    <a:pt x="2328397" y="1980074"/>
                  </a:lnTo>
                  <a:lnTo>
                    <a:pt x="2326576" y="1984378"/>
                  </a:lnTo>
                  <a:lnTo>
                    <a:pt x="2324528" y="1988682"/>
                  </a:lnTo>
                  <a:lnTo>
                    <a:pt x="2321570" y="1992986"/>
                  </a:lnTo>
                  <a:lnTo>
                    <a:pt x="2318611" y="1997291"/>
                  </a:lnTo>
                  <a:lnTo>
                    <a:pt x="2314970" y="2001595"/>
                  </a:lnTo>
                  <a:lnTo>
                    <a:pt x="2310646" y="2006126"/>
                  </a:lnTo>
                  <a:lnTo>
                    <a:pt x="2306322" y="2010430"/>
                  </a:lnTo>
                  <a:lnTo>
                    <a:pt x="2301088" y="2014960"/>
                  </a:lnTo>
                  <a:lnTo>
                    <a:pt x="2295626" y="2019265"/>
                  </a:lnTo>
                  <a:lnTo>
                    <a:pt x="2289481" y="2023795"/>
                  </a:lnTo>
                  <a:lnTo>
                    <a:pt x="2287888" y="2031951"/>
                  </a:lnTo>
                  <a:lnTo>
                    <a:pt x="2285840" y="2040106"/>
                  </a:lnTo>
                  <a:lnTo>
                    <a:pt x="2283564" y="2048035"/>
                  </a:lnTo>
                  <a:lnTo>
                    <a:pt x="2281289" y="2055737"/>
                  </a:lnTo>
                  <a:lnTo>
                    <a:pt x="2278785" y="2063666"/>
                  </a:lnTo>
                  <a:lnTo>
                    <a:pt x="2275827" y="2071368"/>
                  </a:lnTo>
                  <a:lnTo>
                    <a:pt x="2272641" y="2079070"/>
                  </a:lnTo>
                  <a:lnTo>
                    <a:pt x="2269682" y="2086546"/>
                  </a:lnTo>
                  <a:lnTo>
                    <a:pt x="2266269" y="2093795"/>
                  </a:lnTo>
                  <a:lnTo>
                    <a:pt x="2262400" y="2101044"/>
                  </a:lnTo>
                  <a:lnTo>
                    <a:pt x="2258531" y="2108067"/>
                  </a:lnTo>
                  <a:lnTo>
                    <a:pt x="2254435" y="2114863"/>
                  </a:lnTo>
                  <a:lnTo>
                    <a:pt x="2250111" y="2121659"/>
                  </a:lnTo>
                  <a:lnTo>
                    <a:pt x="2245787" y="2127775"/>
                  </a:lnTo>
                  <a:lnTo>
                    <a:pt x="2241008" y="2134118"/>
                  </a:lnTo>
                  <a:lnTo>
                    <a:pt x="2236001" y="2140008"/>
                  </a:lnTo>
                  <a:lnTo>
                    <a:pt x="2231222" y="2145672"/>
                  </a:lnTo>
                  <a:lnTo>
                    <a:pt x="2225988" y="2151109"/>
                  </a:lnTo>
                  <a:lnTo>
                    <a:pt x="2220526" y="2156319"/>
                  </a:lnTo>
                  <a:lnTo>
                    <a:pt x="2215064" y="2161303"/>
                  </a:lnTo>
                  <a:lnTo>
                    <a:pt x="2209147" y="2165834"/>
                  </a:lnTo>
                  <a:lnTo>
                    <a:pt x="2203230" y="2170138"/>
                  </a:lnTo>
                  <a:lnTo>
                    <a:pt x="2197313" y="2173989"/>
                  </a:lnTo>
                  <a:lnTo>
                    <a:pt x="2190941" y="2177613"/>
                  </a:lnTo>
                  <a:lnTo>
                    <a:pt x="2184569" y="2181011"/>
                  </a:lnTo>
                  <a:lnTo>
                    <a:pt x="2177969" y="2183730"/>
                  </a:lnTo>
                  <a:lnTo>
                    <a:pt x="2171370" y="2185995"/>
                  </a:lnTo>
                  <a:lnTo>
                    <a:pt x="2164542" y="2188261"/>
                  </a:lnTo>
                  <a:lnTo>
                    <a:pt x="2157487" y="2190073"/>
                  </a:lnTo>
                  <a:lnTo>
                    <a:pt x="2150433" y="2191206"/>
                  </a:lnTo>
                  <a:lnTo>
                    <a:pt x="2143150" y="2192112"/>
                  </a:lnTo>
                  <a:lnTo>
                    <a:pt x="2135868" y="2192338"/>
                  </a:lnTo>
                  <a:lnTo>
                    <a:pt x="2128586" y="2192112"/>
                  </a:lnTo>
                  <a:lnTo>
                    <a:pt x="2121303" y="2191206"/>
                  </a:lnTo>
                  <a:lnTo>
                    <a:pt x="2114248" y="2190073"/>
                  </a:lnTo>
                  <a:lnTo>
                    <a:pt x="2107193" y="2188261"/>
                  </a:lnTo>
                  <a:lnTo>
                    <a:pt x="2100594" y="2185995"/>
                  </a:lnTo>
                  <a:lnTo>
                    <a:pt x="2093766" y="2183730"/>
                  </a:lnTo>
                  <a:lnTo>
                    <a:pt x="2087167" y="2181011"/>
                  </a:lnTo>
                  <a:lnTo>
                    <a:pt x="2081022" y="2177613"/>
                  </a:lnTo>
                  <a:lnTo>
                    <a:pt x="2074650" y="2173989"/>
                  </a:lnTo>
                  <a:lnTo>
                    <a:pt x="2068733" y="2170138"/>
                  </a:lnTo>
                  <a:lnTo>
                    <a:pt x="2062816" y="2165834"/>
                  </a:lnTo>
                  <a:lnTo>
                    <a:pt x="2057127" y="2161303"/>
                  </a:lnTo>
                  <a:lnTo>
                    <a:pt x="2051665" y="2156319"/>
                  </a:lnTo>
                  <a:lnTo>
                    <a:pt x="2046203" y="2151109"/>
                  </a:lnTo>
                  <a:lnTo>
                    <a:pt x="2040969" y="2145672"/>
                  </a:lnTo>
                  <a:lnTo>
                    <a:pt x="2035735" y="2140008"/>
                  </a:lnTo>
                  <a:lnTo>
                    <a:pt x="2030956" y="2134118"/>
                  </a:lnTo>
                  <a:lnTo>
                    <a:pt x="2026404" y="2127775"/>
                  </a:lnTo>
                  <a:lnTo>
                    <a:pt x="2021625" y="2121659"/>
                  </a:lnTo>
                  <a:lnTo>
                    <a:pt x="2017529" y="2114863"/>
                  </a:lnTo>
                  <a:lnTo>
                    <a:pt x="2013432" y="2108067"/>
                  </a:lnTo>
                  <a:lnTo>
                    <a:pt x="2009336" y="2101044"/>
                  </a:lnTo>
                  <a:lnTo>
                    <a:pt x="2005695" y="2093795"/>
                  </a:lnTo>
                  <a:lnTo>
                    <a:pt x="2002509" y="2086546"/>
                  </a:lnTo>
                  <a:lnTo>
                    <a:pt x="1999095" y="2079070"/>
                  </a:lnTo>
                  <a:lnTo>
                    <a:pt x="1996136" y="2071368"/>
                  </a:lnTo>
                  <a:lnTo>
                    <a:pt x="1993406" y="2063666"/>
                  </a:lnTo>
                  <a:lnTo>
                    <a:pt x="1990675" y="2055737"/>
                  </a:lnTo>
                  <a:lnTo>
                    <a:pt x="1988399" y="2048035"/>
                  </a:lnTo>
                  <a:lnTo>
                    <a:pt x="1986123" y="2040106"/>
                  </a:lnTo>
                  <a:lnTo>
                    <a:pt x="1984303" y="2031951"/>
                  </a:lnTo>
                  <a:lnTo>
                    <a:pt x="1982709" y="2023795"/>
                  </a:lnTo>
                  <a:lnTo>
                    <a:pt x="1976337" y="2019265"/>
                  </a:lnTo>
                  <a:lnTo>
                    <a:pt x="1970876" y="2014960"/>
                  </a:lnTo>
                  <a:lnTo>
                    <a:pt x="1965641" y="2010430"/>
                  </a:lnTo>
                  <a:lnTo>
                    <a:pt x="1961090" y="2006126"/>
                  </a:lnTo>
                  <a:lnTo>
                    <a:pt x="1957221" y="2001595"/>
                  </a:lnTo>
                  <a:lnTo>
                    <a:pt x="1953580" y="1997291"/>
                  </a:lnTo>
                  <a:lnTo>
                    <a:pt x="1950166" y="1992986"/>
                  </a:lnTo>
                  <a:lnTo>
                    <a:pt x="1947435" y="1988682"/>
                  </a:lnTo>
                  <a:lnTo>
                    <a:pt x="1945159" y="1984378"/>
                  </a:lnTo>
                  <a:lnTo>
                    <a:pt x="1943339" y="1980074"/>
                  </a:lnTo>
                  <a:lnTo>
                    <a:pt x="1941973" y="1975996"/>
                  </a:lnTo>
                  <a:lnTo>
                    <a:pt x="1941063" y="1971919"/>
                  </a:lnTo>
                  <a:lnTo>
                    <a:pt x="1940153" y="1968068"/>
                  </a:lnTo>
                  <a:lnTo>
                    <a:pt x="1939925" y="1964216"/>
                  </a:lnTo>
                  <a:lnTo>
                    <a:pt x="1939925" y="1960139"/>
                  </a:lnTo>
                  <a:lnTo>
                    <a:pt x="1940153" y="1956514"/>
                  </a:lnTo>
                  <a:lnTo>
                    <a:pt x="1941063" y="1952890"/>
                  </a:lnTo>
                  <a:lnTo>
                    <a:pt x="1941973" y="1949718"/>
                  </a:lnTo>
                  <a:lnTo>
                    <a:pt x="1943339" y="1946320"/>
                  </a:lnTo>
                  <a:lnTo>
                    <a:pt x="1944932" y="1942922"/>
                  </a:lnTo>
                  <a:lnTo>
                    <a:pt x="1946753" y="1939977"/>
                  </a:lnTo>
                  <a:lnTo>
                    <a:pt x="1948801" y="1937259"/>
                  </a:lnTo>
                  <a:lnTo>
                    <a:pt x="1951076" y="1934314"/>
                  </a:lnTo>
                  <a:lnTo>
                    <a:pt x="1953807" y="1931822"/>
                  </a:lnTo>
                  <a:lnTo>
                    <a:pt x="1956538" y="1929330"/>
                  </a:lnTo>
                  <a:lnTo>
                    <a:pt x="1959497" y="1927291"/>
                  </a:lnTo>
                  <a:lnTo>
                    <a:pt x="1962683" y="1925479"/>
                  </a:lnTo>
                  <a:lnTo>
                    <a:pt x="1966096" y="1923666"/>
                  </a:lnTo>
                  <a:lnTo>
                    <a:pt x="1969738" y="1922081"/>
                  </a:lnTo>
                  <a:lnTo>
                    <a:pt x="1973379" y="1920948"/>
                  </a:lnTo>
                  <a:lnTo>
                    <a:pt x="1977020" y="1919815"/>
                  </a:lnTo>
                  <a:lnTo>
                    <a:pt x="1980889" y="1919136"/>
                  </a:lnTo>
                  <a:lnTo>
                    <a:pt x="1983847" y="1903505"/>
                  </a:lnTo>
                  <a:lnTo>
                    <a:pt x="1986578" y="1888553"/>
                  </a:lnTo>
                  <a:lnTo>
                    <a:pt x="1988854" y="1874055"/>
                  </a:lnTo>
                  <a:lnTo>
                    <a:pt x="1991585" y="1860463"/>
                  </a:lnTo>
                  <a:lnTo>
                    <a:pt x="1994316" y="1847550"/>
                  </a:lnTo>
                  <a:lnTo>
                    <a:pt x="1995681" y="1841660"/>
                  </a:lnTo>
                  <a:lnTo>
                    <a:pt x="1997502" y="1835770"/>
                  </a:lnTo>
                  <a:lnTo>
                    <a:pt x="1999323" y="1829881"/>
                  </a:lnTo>
                  <a:lnTo>
                    <a:pt x="2001371" y="1824444"/>
                  </a:lnTo>
                  <a:lnTo>
                    <a:pt x="2003419" y="1819007"/>
                  </a:lnTo>
                  <a:lnTo>
                    <a:pt x="2006150" y="1814250"/>
                  </a:lnTo>
                  <a:lnTo>
                    <a:pt x="2010929" y="1815609"/>
                  </a:lnTo>
                  <a:lnTo>
                    <a:pt x="2017756" y="1818101"/>
                  </a:lnTo>
                  <a:lnTo>
                    <a:pt x="2026404" y="1820139"/>
                  </a:lnTo>
                  <a:lnTo>
                    <a:pt x="2036190" y="1822405"/>
                  </a:lnTo>
                  <a:lnTo>
                    <a:pt x="2047796" y="1824444"/>
                  </a:lnTo>
                  <a:lnTo>
                    <a:pt x="2053941" y="1825576"/>
                  </a:lnTo>
                  <a:lnTo>
                    <a:pt x="2060540" y="1826256"/>
                  </a:lnTo>
                  <a:lnTo>
                    <a:pt x="2067140" y="1826936"/>
                  </a:lnTo>
                  <a:lnTo>
                    <a:pt x="2074195" y="1827389"/>
                  </a:lnTo>
                  <a:lnTo>
                    <a:pt x="2081705" y="1827842"/>
                  </a:lnTo>
                  <a:lnTo>
                    <a:pt x="2089215" y="1827842"/>
                  </a:lnTo>
                  <a:lnTo>
                    <a:pt x="2097180" y="1827615"/>
                  </a:lnTo>
                  <a:lnTo>
                    <a:pt x="2105145" y="1827389"/>
                  </a:lnTo>
                  <a:lnTo>
                    <a:pt x="2113566" y="1826482"/>
                  </a:lnTo>
                  <a:lnTo>
                    <a:pt x="2121758" y="1825576"/>
                  </a:lnTo>
                  <a:lnTo>
                    <a:pt x="2130406" y="1824217"/>
                  </a:lnTo>
                  <a:lnTo>
                    <a:pt x="2139282" y="1822631"/>
                  </a:lnTo>
                  <a:lnTo>
                    <a:pt x="2148157" y="1820593"/>
                  </a:lnTo>
                  <a:lnTo>
                    <a:pt x="2157260" y="1818101"/>
                  </a:lnTo>
                  <a:lnTo>
                    <a:pt x="2166363" y="1815156"/>
                  </a:lnTo>
                  <a:lnTo>
                    <a:pt x="2175693" y="1811984"/>
                  </a:lnTo>
                  <a:lnTo>
                    <a:pt x="2185024" y="1808133"/>
                  </a:lnTo>
                  <a:lnTo>
                    <a:pt x="2194355" y="1803829"/>
                  </a:lnTo>
                  <a:lnTo>
                    <a:pt x="2203685" y="1799072"/>
                  </a:lnTo>
                  <a:lnTo>
                    <a:pt x="2213243" y="1793635"/>
                  </a:lnTo>
                  <a:lnTo>
                    <a:pt x="2222802" y="1787745"/>
                  </a:lnTo>
                  <a:lnTo>
                    <a:pt x="2232132" y="1781175"/>
                  </a:lnTo>
                  <a:close/>
                  <a:moveTo>
                    <a:pt x="1357824" y="1781175"/>
                  </a:moveTo>
                  <a:lnTo>
                    <a:pt x="1362131" y="1783667"/>
                  </a:lnTo>
                  <a:lnTo>
                    <a:pt x="1366210" y="1786159"/>
                  </a:lnTo>
                  <a:lnTo>
                    <a:pt x="1370063" y="1788877"/>
                  </a:lnTo>
                  <a:lnTo>
                    <a:pt x="1373463" y="1791596"/>
                  </a:lnTo>
                  <a:lnTo>
                    <a:pt x="1376636" y="1794541"/>
                  </a:lnTo>
                  <a:lnTo>
                    <a:pt x="1379583" y="1797486"/>
                  </a:lnTo>
                  <a:lnTo>
                    <a:pt x="1382529" y="1800657"/>
                  </a:lnTo>
                  <a:lnTo>
                    <a:pt x="1385023" y="1804055"/>
                  </a:lnTo>
                  <a:lnTo>
                    <a:pt x="1387289" y="1807453"/>
                  </a:lnTo>
                  <a:lnTo>
                    <a:pt x="1389782" y="1811078"/>
                  </a:lnTo>
                  <a:lnTo>
                    <a:pt x="1391822" y="1814703"/>
                  </a:lnTo>
                  <a:lnTo>
                    <a:pt x="1393635" y="1818554"/>
                  </a:lnTo>
                  <a:lnTo>
                    <a:pt x="1395449" y="1822405"/>
                  </a:lnTo>
                  <a:lnTo>
                    <a:pt x="1397035" y="1826482"/>
                  </a:lnTo>
                  <a:lnTo>
                    <a:pt x="1399755" y="1834864"/>
                  </a:lnTo>
                  <a:lnTo>
                    <a:pt x="1402475" y="1843926"/>
                  </a:lnTo>
                  <a:lnTo>
                    <a:pt x="1404515" y="1853440"/>
                  </a:lnTo>
                  <a:lnTo>
                    <a:pt x="1406555" y="1863408"/>
                  </a:lnTo>
                  <a:lnTo>
                    <a:pt x="1408368" y="1873829"/>
                  </a:lnTo>
                  <a:lnTo>
                    <a:pt x="1411994" y="1895576"/>
                  </a:lnTo>
                  <a:lnTo>
                    <a:pt x="1414261" y="1907129"/>
                  </a:lnTo>
                  <a:lnTo>
                    <a:pt x="1416754" y="1919136"/>
                  </a:lnTo>
                  <a:lnTo>
                    <a:pt x="1420607" y="1919815"/>
                  </a:lnTo>
                  <a:lnTo>
                    <a:pt x="1424234" y="1920948"/>
                  </a:lnTo>
                  <a:lnTo>
                    <a:pt x="1427860" y="1922081"/>
                  </a:lnTo>
                  <a:lnTo>
                    <a:pt x="1431260" y="1923666"/>
                  </a:lnTo>
                  <a:lnTo>
                    <a:pt x="1434433" y="1925479"/>
                  </a:lnTo>
                  <a:lnTo>
                    <a:pt x="1437606" y="1927291"/>
                  </a:lnTo>
                  <a:lnTo>
                    <a:pt x="1440779" y="1929330"/>
                  </a:lnTo>
                  <a:lnTo>
                    <a:pt x="1443499" y="1931822"/>
                  </a:lnTo>
                  <a:lnTo>
                    <a:pt x="1445993" y="1934314"/>
                  </a:lnTo>
                  <a:lnTo>
                    <a:pt x="1448259" y="1937259"/>
                  </a:lnTo>
                  <a:lnTo>
                    <a:pt x="1450526" y="1939977"/>
                  </a:lnTo>
                  <a:lnTo>
                    <a:pt x="1452339" y="1942922"/>
                  </a:lnTo>
                  <a:lnTo>
                    <a:pt x="1453925" y="1946320"/>
                  </a:lnTo>
                  <a:lnTo>
                    <a:pt x="1455285" y="1949718"/>
                  </a:lnTo>
                  <a:lnTo>
                    <a:pt x="1456192" y="1952890"/>
                  </a:lnTo>
                  <a:lnTo>
                    <a:pt x="1456872" y="1956514"/>
                  </a:lnTo>
                  <a:lnTo>
                    <a:pt x="1457325" y="1960139"/>
                  </a:lnTo>
                  <a:lnTo>
                    <a:pt x="1457325" y="1964216"/>
                  </a:lnTo>
                  <a:lnTo>
                    <a:pt x="1457099" y="1968068"/>
                  </a:lnTo>
                  <a:lnTo>
                    <a:pt x="1456192" y="1971919"/>
                  </a:lnTo>
                  <a:lnTo>
                    <a:pt x="1455285" y="1975996"/>
                  </a:lnTo>
                  <a:lnTo>
                    <a:pt x="1453925" y="1980074"/>
                  </a:lnTo>
                  <a:lnTo>
                    <a:pt x="1451886" y="1984378"/>
                  </a:lnTo>
                  <a:lnTo>
                    <a:pt x="1449846" y="1988682"/>
                  </a:lnTo>
                  <a:lnTo>
                    <a:pt x="1446899" y="1992986"/>
                  </a:lnTo>
                  <a:lnTo>
                    <a:pt x="1443953" y="1997291"/>
                  </a:lnTo>
                  <a:lnTo>
                    <a:pt x="1440326" y="2001595"/>
                  </a:lnTo>
                  <a:lnTo>
                    <a:pt x="1436246" y="2006126"/>
                  </a:lnTo>
                  <a:lnTo>
                    <a:pt x="1431713" y="2010430"/>
                  </a:lnTo>
                  <a:lnTo>
                    <a:pt x="1426500" y="2014960"/>
                  </a:lnTo>
                  <a:lnTo>
                    <a:pt x="1421061" y="2019265"/>
                  </a:lnTo>
                  <a:lnTo>
                    <a:pt x="1414941" y="2023795"/>
                  </a:lnTo>
                  <a:lnTo>
                    <a:pt x="1413354" y="2031951"/>
                  </a:lnTo>
                  <a:lnTo>
                    <a:pt x="1411088" y="2040106"/>
                  </a:lnTo>
                  <a:lnTo>
                    <a:pt x="1409048" y="2048035"/>
                  </a:lnTo>
                  <a:lnTo>
                    <a:pt x="1406781" y="2055737"/>
                  </a:lnTo>
                  <a:lnTo>
                    <a:pt x="1404288" y="2063666"/>
                  </a:lnTo>
                  <a:lnTo>
                    <a:pt x="1401342" y="2071368"/>
                  </a:lnTo>
                  <a:lnTo>
                    <a:pt x="1398395" y="2079070"/>
                  </a:lnTo>
                  <a:lnTo>
                    <a:pt x="1395222" y="2086546"/>
                  </a:lnTo>
                  <a:lnTo>
                    <a:pt x="1391822" y="2093795"/>
                  </a:lnTo>
                  <a:lnTo>
                    <a:pt x="1388196" y="2101044"/>
                  </a:lnTo>
                  <a:lnTo>
                    <a:pt x="1384343" y="2108067"/>
                  </a:lnTo>
                  <a:lnTo>
                    <a:pt x="1380036" y="2114863"/>
                  </a:lnTo>
                  <a:lnTo>
                    <a:pt x="1375730" y="2121659"/>
                  </a:lnTo>
                  <a:lnTo>
                    <a:pt x="1371197" y="2127775"/>
                  </a:lnTo>
                  <a:lnTo>
                    <a:pt x="1366664" y="2134118"/>
                  </a:lnTo>
                  <a:lnTo>
                    <a:pt x="1361677" y="2140008"/>
                  </a:lnTo>
                  <a:lnTo>
                    <a:pt x="1356691" y="2145672"/>
                  </a:lnTo>
                  <a:lnTo>
                    <a:pt x="1351704" y="2151109"/>
                  </a:lnTo>
                  <a:lnTo>
                    <a:pt x="1346265" y="2156319"/>
                  </a:lnTo>
                  <a:lnTo>
                    <a:pt x="1340825" y="2161303"/>
                  </a:lnTo>
                  <a:lnTo>
                    <a:pt x="1334932" y="2165834"/>
                  </a:lnTo>
                  <a:lnTo>
                    <a:pt x="1329039" y="2170138"/>
                  </a:lnTo>
                  <a:lnTo>
                    <a:pt x="1323146" y="2173989"/>
                  </a:lnTo>
                  <a:lnTo>
                    <a:pt x="1316800" y="2177613"/>
                  </a:lnTo>
                  <a:lnTo>
                    <a:pt x="1310453" y="2181011"/>
                  </a:lnTo>
                  <a:lnTo>
                    <a:pt x="1303880" y="2183730"/>
                  </a:lnTo>
                  <a:lnTo>
                    <a:pt x="1297534" y="2185995"/>
                  </a:lnTo>
                  <a:lnTo>
                    <a:pt x="1290508" y="2188261"/>
                  </a:lnTo>
                  <a:lnTo>
                    <a:pt x="1283708" y="2190073"/>
                  </a:lnTo>
                  <a:lnTo>
                    <a:pt x="1276455" y="2191206"/>
                  </a:lnTo>
                  <a:lnTo>
                    <a:pt x="1269429" y="2192112"/>
                  </a:lnTo>
                  <a:lnTo>
                    <a:pt x="1261949" y="2192338"/>
                  </a:lnTo>
                  <a:lnTo>
                    <a:pt x="1254696" y="2192112"/>
                  </a:lnTo>
                  <a:lnTo>
                    <a:pt x="1247444" y="2191206"/>
                  </a:lnTo>
                  <a:lnTo>
                    <a:pt x="1240417" y="2190073"/>
                  </a:lnTo>
                  <a:lnTo>
                    <a:pt x="1233391" y="2188261"/>
                  </a:lnTo>
                  <a:lnTo>
                    <a:pt x="1226818" y="2185995"/>
                  </a:lnTo>
                  <a:lnTo>
                    <a:pt x="1220245" y="2183730"/>
                  </a:lnTo>
                  <a:lnTo>
                    <a:pt x="1213445" y="2181011"/>
                  </a:lnTo>
                  <a:lnTo>
                    <a:pt x="1207326" y="2177613"/>
                  </a:lnTo>
                  <a:lnTo>
                    <a:pt x="1200979" y="2173989"/>
                  </a:lnTo>
                  <a:lnTo>
                    <a:pt x="1195086" y="2170138"/>
                  </a:lnTo>
                  <a:lnTo>
                    <a:pt x="1189193" y="2165834"/>
                  </a:lnTo>
                  <a:lnTo>
                    <a:pt x="1183527" y="2161303"/>
                  </a:lnTo>
                  <a:lnTo>
                    <a:pt x="1178087" y="2156319"/>
                  </a:lnTo>
                  <a:lnTo>
                    <a:pt x="1172648" y="2151109"/>
                  </a:lnTo>
                  <a:lnTo>
                    <a:pt x="1167435" y="2145672"/>
                  </a:lnTo>
                  <a:lnTo>
                    <a:pt x="1162222" y="2140008"/>
                  </a:lnTo>
                  <a:lnTo>
                    <a:pt x="1157462" y="2134118"/>
                  </a:lnTo>
                  <a:lnTo>
                    <a:pt x="1152929" y="2127775"/>
                  </a:lnTo>
                  <a:lnTo>
                    <a:pt x="1148169" y="2121659"/>
                  </a:lnTo>
                  <a:lnTo>
                    <a:pt x="1144089" y="2114863"/>
                  </a:lnTo>
                  <a:lnTo>
                    <a:pt x="1140010" y="2108067"/>
                  </a:lnTo>
                  <a:lnTo>
                    <a:pt x="1135930" y="2101044"/>
                  </a:lnTo>
                  <a:lnTo>
                    <a:pt x="1132303" y="2093795"/>
                  </a:lnTo>
                  <a:lnTo>
                    <a:pt x="1129130" y="2086546"/>
                  </a:lnTo>
                  <a:lnTo>
                    <a:pt x="1125730" y="2079070"/>
                  </a:lnTo>
                  <a:lnTo>
                    <a:pt x="1122784" y="2071368"/>
                  </a:lnTo>
                  <a:lnTo>
                    <a:pt x="1120064" y="2063666"/>
                  </a:lnTo>
                  <a:lnTo>
                    <a:pt x="1117344" y="2055737"/>
                  </a:lnTo>
                  <a:lnTo>
                    <a:pt x="1115078" y="2048035"/>
                  </a:lnTo>
                  <a:lnTo>
                    <a:pt x="1112584" y="2040106"/>
                  </a:lnTo>
                  <a:lnTo>
                    <a:pt x="1110771" y="2031951"/>
                  </a:lnTo>
                  <a:lnTo>
                    <a:pt x="1109411" y="2023795"/>
                  </a:lnTo>
                  <a:lnTo>
                    <a:pt x="1103065" y="2019265"/>
                  </a:lnTo>
                  <a:lnTo>
                    <a:pt x="1097399" y="2014960"/>
                  </a:lnTo>
                  <a:lnTo>
                    <a:pt x="1092412" y="2010430"/>
                  </a:lnTo>
                  <a:lnTo>
                    <a:pt x="1087879" y="2006126"/>
                  </a:lnTo>
                  <a:lnTo>
                    <a:pt x="1084026" y="2001595"/>
                  </a:lnTo>
                  <a:lnTo>
                    <a:pt x="1080399" y="1997291"/>
                  </a:lnTo>
                  <a:lnTo>
                    <a:pt x="1077226" y="1992986"/>
                  </a:lnTo>
                  <a:lnTo>
                    <a:pt x="1074280" y="1988682"/>
                  </a:lnTo>
                  <a:lnTo>
                    <a:pt x="1072013" y="1984378"/>
                  </a:lnTo>
                  <a:lnTo>
                    <a:pt x="1070200" y="1980074"/>
                  </a:lnTo>
                  <a:lnTo>
                    <a:pt x="1068840" y="1975996"/>
                  </a:lnTo>
                  <a:lnTo>
                    <a:pt x="1067934" y="1971919"/>
                  </a:lnTo>
                  <a:lnTo>
                    <a:pt x="1067027" y="1968068"/>
                  </a:lnTo>
                  <a:lnTo>
                    <a:pt x="1066800" y="1964216"/>
                  </a:lnTo>
                  <a:lnTo>
                    <a:pt x="1066800" y="1960139"/>
                  </a:lnTo>
                  <a:lnTo>
                    <a:pt x="1067254" y="1956514"/>
                  </a:lnTo>
                  <a:lnTo>
                    <a:pt x="1067934" y="1952890"/>
                  </a:lnTo>
                  <a:lnTo>
                    <a:pt x="1068840" y="1949718"/>
                  </a:lnTo>
                  <a:lnTo>
                    <a:pt x="1070200" y="1946320"/>
                  </a:lnTo>
                  <a:lnTo>
                    <a:pt x="1071787" y="1942922"/>
                  </a:lnTo>
                  <a:lnTo>
                    <a:pt x="1073600" y="1939977"/>
                  </a:lnTo>
                  <a:lnTo>
                    <a:pt x="1075640" y="1937259"/>
                  </a:lnTo>
                  <a:lnTo>
                    <a:pt x="1077906" y="1934314"/>
                  </a:lnTo>
                  <a:lnTo>
                    <a:pt x="1080626" y="1931822"/>
                  </a:lnTo>
                  <a:lnTo>
                    <a:pt x="1083346" y="1929330"/>
                  </a:lnTo>
                  <a:lnTo>
                    <a:pt x="1086293" y="1927291"/>
                  </a:lnTo>
                  <a:lnTo>
                    <a:pt x="1089692" y="1925479"/>
                  </a:lnTo>
                  <a:lnTo>
                    <a:pt x="1092639" y="1923666"/>
                  </a:lnTo>
                  <a:lnTo>
                    <a:pt x="1096265" y="1922081"/>
                  </a:lnTo>
                  <a:lnTo>
                    <a:pt x="1099892" y="1920948"/>
                  </a:lnTo>
                  <a:lnTo>
                    <a:pt x="1103518" y="1919815"/>
                  </a:lnTo>
                  <a:lnTo>
                    <a:pt x="1107598" y="1919136"/>
                  </a:lnTo>
                  <a:lnTo>
                    <a:pt x="1110544" y="1903505"/>
                  </a:lnTo>
                  <a:lnTo>
                    <a:pt x="1113264" y="1888553"/>
                  </a:lnTo>
                  <a:lnTo>
                    <a:pt x="1115758" y="1874055"/>
                  </a:lnTo>
                  <a:lnTo>
                    <a:pt x="1118251" y="1860463"/>
                  </a:lnTo>
                  <a:lnTo>
                    <a:pt x="1120971" y="1847550"/>
                  </a:lnTo>
                  <a:lnTo>
                    <a:pt x="1122331" y="1841660"/>
                  </a:lnTo>
                  <a:lnTo>
                    <a:pt x="1124144" y="1835770"/>
                  </a:lnTo>
                  <a:lnTo>
                    <a:pt x="1125957" y="1829881"/>
                  </a:lnTo>
                  <a:lnTo>
                    <a:pt x="1127997" y="1824444"/>
                  </a:lnTo>
                  <a:lnTo>
                    <a:pt x="1130037" y="1819007"/>
                  </a:lnTo>
                  <a:lnTo>
                    <a:pt x="1132757" y="1814250"/>
                  </a:lnTo>
                  <a:lnTo>
                    <a:pt x="1137516" y="1815609"/>
                  </a:lnTo>
                  <a:lnTo>
                    <a:pt x="1144316" y="1818101"/>
                  </a:lnTo>
                  <a:lnTo>
                    <a:pt x="1152929" y="1820139"/>
                  </a:lnTo>
                  <a:lnTo>
                    <a:pt x="1162675" y="1822405"/>
                  </a:lnTo>
                  <a:lnTo>
                    <a:pt x="1174008" y="1824444"/>
                  </a:lnTo>
                  <a:lnTo>
                    <a:pt x="1180354" y="1825576"/>
                  </a:lnTo>
                  <a:lnTo>
                    <a:pt x="1186700" y="1826256"/>
                  </a:lnTo>
                  <a:lnTo>
                    <a:pt x="1193500" y="1826936"/>
                  </a:lnTo>
                  <a:lnTo>
                    <a:pt x="1200526" y="1827389"/>
                  </a:lnTo>
                  <a:lnTo>
                    <a:pt x="1208006" y="1827842"/>
                  </a:lnTo>
                  <a:lnTo>
                    <a:pt x="1215485" y="1827842"/>
                  </a:lnTo>
                  <a:lnTo>
                    <a:pt x="1223418" y="1827615"/>
                  </a:lnTo>
                  <a:lnTo>
                    <a:pt x="1231351" y="1827389"/>
                  </a:lnTo>
                  <a:lnTo>
                    <a:pt x="1239737" y="1826482"/>
                  </a:lnTo>
                  <a:lnTo>
                    <a:pt x="1247897" y="1825576"/>
                  </a:lnTo>
                  <a:lnTo>
                    <a:pt x="1256510" y="1824217"/>
                  </a:lnTo>
                  <a:lnTo>
                    <a:pt x="1265349" y="1822631"/>
                  </a:lnTo>
                  <a:lnTo>
                    <a:pt x="1274189" y="1820593"/>
                  </a:lnTo>
                  <a:lnTo>
                    <a:pt x="1283255" y="1818101"/>
                  </a:lnTo>
                  <a:lnTo>
                    <a:pt x="1292321" y="1815156"/>
                  </a:lnTo>
                  <a:lnTo>
                    <a:pt x="1301614" y="1811984"/>
                  </a:lnTo>
                  <a:lnTo>
                    <a:pt x="1310907" y="1808133"/>
                  </a:lnTo>
                  <a:lnTo>
                    <a:pt x="1320200" y="1803829"/>
                  </a:lnTo>
                  <a:lnTo>
                    <a:pt x="1329492" y="1799072"/>
                  </a:lnTo>
                  <a:lnTo>
                    <a:pt x="1339012" y="1793635"/>
                  </a:lnTo>
                  <a:lnTo>
                    <a:pt x="1348531" y="1787745"/>
                  </a:lnTo>
                  <a:lnTo>
                    <a:pt x="1357824" y="1781175"/>
                  </a:lnTo>
                  <a:close/>
                  <a:moveTo>
                    <a:pt x="483111" y="1781175"/>
                  </a:moveTo>
                  <a:lnTo>
                    <a:pt x="487418" y="1783667"/>
                  </a:lnTo>
                  <a:lnTo>
                    <a:pt x="491271" y="1786159"/>
                  </a:lnTo>
                  <a:lnTo>
                    <a:pt x="495350" y="1788877"/>
                  </a:lnTo>
                  <a:lnTo>
                    <a:pt x="498524" y="1791596"/>
                  </a:lnTo>
                  <a:lnTo>
                    <a:pt x="501923" y="1794541"/>
                  </a:lnTo>
                  <a:lnTo>
                    <a:pt x="504870" y="1797486"/>
                  </a:lnTo>
                  <a:lnTo>
                    <a:pt x="507590" y="1800657"/>
                  </a:lnTo>
                  <a:lnTo>
                    <a:pt x="510310" y="1804055"/>
                  </a:lnTo>
                  <a:lnTo>
                    <a:pt x="512576" y="1807453"/>
                  </a:lnTo>
                  <a:lnTo>
                    <a:pt x="515069" y="1811078"/>
                  </a:lnTo>
                  <a:lnTo>
                    <a:pt x="517109" y="1814703"/>
                  </a:lnTo>
                  <a:lnTo>
                    <a:pt x="518922" y="1818554"/>
                  </a:lnTo>
                  <a:lnTo>
                    <a:pt x="520736" y="1822405"/>
                  </a:lnTo>
                  <a:lnTo>
                    <a:pt x="522322" y="1826482"/>
                  </a:lnTo>
                  <a:lnTo>
                    <a:pt x="525042" y="1834864"/>
                  </a:lnTo>
                  <a:lnTo>
                    <a:pt x="527762" y="1843926"/>
                  </a:lnTo>
                  <a:lnTo>
                    <a:pt x="529802" y="1853440"/>
                  </a:lnTo>
                  <a:lnTo>
                    <a:pt x="531842" y="1863408"/>
                  </a:lnTo>
                  <a:lnTo>
                    <a:pt x="533655" y="1873829"/>
                  </a:lnTo>
                  <a:lnTo>
                    <a:pt x="537508" y="1895576"/>
                  </a:lnTo>
                  <a:lnTo>
                    <a:pt x="539548" y="1907129"/>
                  </a:lnTo>
                  <a:lnTo>
                    <a:pt x="541814" y="1919136"/>
                  </a:lnTo>
                  <a:lnTo>
                    <a:pt x="545894" y="1919815"/>
                  </a:lnTo>
                  <a:lnTo>
                    <a:pt x="549521" y="1920948"/>
                  </a:lnTo>
                  <a:lnTo>
                    <a:pt x="553147" y="1922081"/>
                  </a:lnTo>
                  <a:lnTo>
                    <a:pt x="556774" y="1923666"/>
                  </a:lnTo>
                  <a:lnTo>
                    <a:pt x="559720" y="1925479"/>
                  </a:lnTo>
                  <a:lnTo>
                    <a:pt x="563120" y="1927291"/>
                  </a:lnTo>
                  <a:lnTo>
                    <a:pt x="566066" y="1929330"/>
                  </a:lnTo>
                  <a:lnTo>
                    <a:pt x="568786" y="1931822"/>
                  </a:lnTo>
                  <a:lnTo>
                    <a:pt x="571506" y="1934314"/>
                  </a:lnTo>
                  <a:lnTo>
                    <a:pt x="573773" y="1937259"/>
                  </a:lnTo>
                  <a:lnTo>
                    <a:pt x="575813" y="1939977"/>
                  </a:lnTo>
                  <a:lnTo>
                    <a:pt x="577626" y="1942922"/>
                  </a:lnTo>
                  <a:lnTo>
                    <a:pt x="579212" y="1946320"/>
                  </a:lnTo>
                  <a:lnTo>
                    <a:pt x="580572" y="1949718"/>
                  </a:lnTo>
                  <a:lnTo>
                    <a:pt x="581479" y="1952890"/>
                  </a:lnTo>
                  <a:lnTo>
                    <a:pt x="582386" y="1956514"/>
                  </a:lnTo>
                  <a:lnTo>
                    <a:pt x="582612" y="1960139"/>
                  </a:lnTo>
                  <a:lnTo>
                    <a:pt x="582612" y="1964216"/>
                  </a:lnTo>
                  <a:lnTo>
                    <a:pt x="582386" y="1968068"/>
                  </a:lnTo>
                  <a:lnTo>
                    <a:pt x="581479" y="1971919"/>
                  </a:lnTo>
                  <a:lnTo>
                    <a:pt x="580572" y="1975996"/>
                  </a:lnTo>
                  <a:lnTo>
                    <a:pt x="579212" y="1980074"/>
                  </a:lnTo>
                  <a:lnTo>
                    <a:pt x="577399" y="1984378"/>
                  </a:lnTo>
                  <a:lnTo>
                    <a:pt x="575133" y="1988682"/>
                  </a:lnTo>
                  <a:lnTo>
                    <a:pt x="572186" y="1992986"/>
                  </a:lnTo>
                  <a:lnTo>
                    <a:pt x="569013" y="1997291"/>
                  </a:lnTo>
                  <a:lnTo>
                    <a:pt x="565387" y="2001595"/>
                  </a:lnTo>
                  <a:lnTo>
                    <a:pt x="561533" y="2006126"/>
                  </a:lnTo>
                  <a:lnTo>
                    <a:pt x="557000" y="2010430"/>
                  </a:lnTo>
                  <a:lnTo>
                    <a:pt x="551787" y="2014960"/>
                  </a:lnTo>
                  <a:lnTo>
                    <a:pt x="546348" y="2019265"/>
                  </a:lnTo>
                  <a:lnTo>
                    <a:pt x="540001" y="2023795"/>
                  </a:lnTo>
                  <a:lnTo>
                    <a:pt x="538641" y="2031951"/>
                  </a:lnTo>
                  <a:lnTo>
                    <a:pt x="536375" y="2040106"/>
                  </a:lnTo>
                  <a:lnTo>
                    <a:pt x="534335" y="2048035"/>
                  </a:lnTo>
                  <a:lnTo>
                    <a:pt x="532068" y="2055737"/>
                  </a:lnTo>
                  <a:lnTo>
                    <a:pt x="529575" y="2063666"/>
                  </a:lnTo>
                  <a:lnTo>
                    <a:pt x="526629" y="2071368"/>
                  </a:lnTo>
                  <a:lnTo>
                    <a:pt x="523682" y="2079070"/>
                  </a:lnTo>
                  <a:lnTo>
                    <a:pt x="520509" y="2086546"/>
                  </a:lnTo>
                  <a:lnTo>
                    <a:pt x="517109" y="2093795"/>
                  </a:lnTo>
                  <a:lnTo>
                    <a:pt x="513483" y="2101044"/>
                  </a:lnTo>
                  <a:lnTo>
                    <a:pt x="509403" y="2108067"/>
                  </a:lnTo>
                  <a:lnTo>
                    <a:pt x="505323" y="2114863"/>
                  </a:lnTo>
                  <a:lnTo>
                    <a:pt x="501017" y="2121659"/>
                  </a:lnTo>
                  <a:lnTo>
                    <a:pt x="496484" y="2127775"/>
                  </a:lnTo>
                  <a:lnTo>
                    <a:pt x="491951" y="2134118"/>
                  </a:lnTo>
                  <a:lnTo>
                    <a:pt x="486964" y="2140008"/>
                  </a:lnTo>
                  <a:lnTo>
                    <a:pt x="481978" y="2145672"/>
                  </a:lnTo>
                  <a:lnTo>
                    <a:pt x="476765" y="2151109"/>
                  </a:lnTo>
                  <a:lnTo>
                    <a:pt x="471325" y="2156319"/>
                  </a:lnTo>
                  <a:lnTo>
                    <a:pt x="465885" y="2161303"/>
                  </a:lnTo>
                  <a:lnTo>
                    <a:pt x="460219" y="2165834"/>
                  </a:lnTo>
                  <a:lnTo>
                    <a:pt x="454326" y="2170138"/>
                  </a:lnTo>
                  <a:lnTo>
                    <a:pt x="448433" y="2173989"/>
                  </a:lnTo>
                  <a:lnTo>
                    <a:pt x="442087" y="2177613"/>
                  </a:lnTo>
                  <a:lnTo>
                    <a:pt x="435740" y="2181011"/>
                  </a:lnTo>
                  <a:lnTo>
                    <a:pt x="429167" y="2183730"/>
                  </a:lnTo>
                  <a:lnTo>
                    <a:pt x="422821" y="2185995"/>
                  </a:lnTo>
                  <a:lnTo>
                    <a:pt x="415795" y="2188261"/>
                  </a:lnTo>
                  <a:lnTo>
                    <a:pt x="408995" y="2190073"/>
                  </a:lnTo>
                  <a:lnTo>
                    <a:pt x="401742" y="2191206"/>
                  </a:lnTo>
                  <a:lnTo>
                    <a:pt x="394716" y="2192112"/>
                  </a:lnTo>
                  <a:lnTo>
                    <a:pt x="387463" y="2192338"/>
                  </a:lnTo>
                  <a:lnTo>
                    <a:pt x="379983" y="2192112"/>
                  </a:lnTo>
                  <a:lnTo>
                    <a:pt x="372957" y="2191206"/>
                  </a:lnTo>
                  <a:lnTo>
                    <a:pt x="365704" y="2190073"/>
                  </a:lnTo>
                  <a:lnTo>
                    <a:pt x="358904" y="2188261"/>
                  </a:lnTo>
                  <a:lnTo>
                    <a:pt x="351878" y="2185995"/>
                  </a:lnTo>
                  <a:lnTo>
                    <a:pt x="345532" y="2183730"/>
                  </a:lnTo>
                  <a:lnTo>
                    <a:pt x="338959" y="2181011"/>
                  </a:lnTo>
                  <a:lnTo>
                    <a:pt x="332612" y="2177613"/>
                  </a:lnTo>
                  <a:lnTo>
                    <a:pt x="326266" y="2173989"/>
                  </a:lnTo>
                  <a:lnTo>
                    <a:pt x="320373" y="2170138"/>
                  </a:lnTo>
                  <a:lnTo>
                    <a:pt x="314480" y="2165834"/>
                  </a:lnTo>
                  <a:lnTo>
                    <a:pt x="308587" y="2161303"/>
                  </a:lnTo>
                  <a:lnTo>
                    <a:pt x="303147" y="2156319"/>
                  </a:lnTo>
                  <a:lnTo>
                    <a:pt x="297708" y="2151109"/>
                  </a:lnTo>
                  <a:lnTo>
                    <a:pt x="292721" y="2145672"/>
                  </a:lnTo>
                  <a:lnTo>
                    <a:pt x="287508" y="2140008"/>
                  </a:lnTo>
                  <a:lnTo>
                    <a:pt x="282748" y="2134118"/>
                  </a:lnTo>
                  <a:lnTo>
                    <a:pt x="278215" y="2127775"/>
                  </a:lnTo>
                  <a:lnTo>
                    <a:pt x="273456" y="2121659"/>
                  </a:lnTo>
                  <a:lnTo>
                    <a:pt x="269376" y="2114863"/>
                  </a:lnTo>
                  <a:lnTo>
                    <a:pt x="265069" y="2108067"/>
                  </a:lnTo>
                  <a:lnTo>
                    <a:pt x="261216" y="2101044"/>
                  </a:lnTo>
                  <a:lnTo>
                    <a:pt x="257590" y="2093795"/>
                  </a:lnTo>
                  <a:lnTo>
                    <a:pt x="254190" y="2086546"/>
                  </a:lnTo>
                  <a:lnTo>
                    <a:pt x="251017" y="2079070"/>
                  </a:lnTo>
                  <a:lnTo>
                    <a:pt x="247844" y="2071368"/>
                  </a:lnTo>
                  <a:lnTo>
                    <a:pt x="245124" y="2063666"/>
                  </a:lnTo>
                  <a:lnTo>
                    <a:pt x="242631" y="2055737"/>
                  </a:lnTo>
                  <a:lnTo>
                    <a:pt x="240364" y="2048035"/>
                  </a:lnTo>
                  <a:lnTo>
                    <a:pt x="237871" y="2040106"/>
                  </a:lnTo>
                  <a:lnTo>
                    <a:pt x="236058" y="2031951"/>
                  </a:lnTo>
                  <a:lnTo>
                    <a:pt x="234698" y="2023795"/>
                  </a:lnTo>
                  <a:lnTo>
                    <a:pt x="228351" y="2019265"/>
                  </a:lnTo>
                  <a:lnTo>
                    <a:pt x="222685" y="2014960"/>
                  </a:lnTo>
                  <a:lnTo>
                    <a:pt x="217699" y="2010430"/>
                  </a:lnTo>
                  <a:lnTo>
                    <a:pt x="213166" y="2006126"/>
                  </a:lnTo>
                  <a:lnTo>
                    <a:pt x="209086" y="2001595"/>
                  </a:lnTo>
                  <a:lnTo>
                    <a:pt x="205459" y="1997291"/>
                  </a:lnTo>
                  <a:lnTo>
                    <a:pt x="202513" y="1992986"/>
                  </a:lnTo>
                  <a:lnTo>
                    <a:pt x="199566" y="1988682"/>
                  </a:lnTo>
                  <a:lnTo>
                    <a:pt x="197300" y="1984378"/>
                  </a:lnTo>
                  <a:lnTo>
                    <a:pt x="195487" y="1980074"/>
                  </a:lnTo>
                  <a:lnTo>
                    <a:pt x="194127" y="1975996"/>
                  </a:lnTo>
                  <a:lnTo>
                    <a:pt x="193220" y="1971919"/>
                  </a:lnTo>
                  <a:lnTo>
                    <a:pt x="192313" y="1968068"/>
                  </a:lnTo>
                  <a:lnTo>
                    <a:pt x="192087" y="1964216"/>
                  </a:lnTo>
                  <a:lnTo>
                    <a:pt x="192087" y="1960139"/>
                  </a:lnTo>
                  <a:lnTo>
                    <a:pt x="192313" y="1956514"/>
                  </a:lnTo>
                  <a:lnTo>
                    <a:pt x="193220" y="1952890"/>
                  </a:lnTo>
                  <a:lnTo>
                    <a:pt x="194127" y="1949718"/>
                  </a:lnTo>
                  <a:lnTo>
                    <a:pt x="195487" y="1946320"/>
                  </a:lnTo>
                  <a:lnTo>
                    <a:pt x="197073" y="1942922"/>
                  </a:lnTo>
                  <a:lnTo>
                    <a:pt x="198886" y="1939977"/>
                  </a:lnTo>
                  <a:lnTo>
                    <a:pt x="200926" y="1937259"/>
                  </a:lnTo>
                  <a:lnTo>
                    <a:pt x="203193" y="1934314"/>
                  </a:lnTo>
                  <a:lnTo>
                    <a:pt x="205913" y="1931822"/>
                  </a:lnTo>
                  <a:lnTo>
                    <a:pt x="208632" y="1929330"/>
                  </a:lnTo>
                  <a:lnTo>
                    <a:pt x="211579" y="1927291"/>
                  </a:lnTo>
                  <a:lnTo>
                    <a:pt x="214979" y="1925479"/>
                  </a:lnTo>
                  <a:lnTo>
                    <a:pt x="217925" y="1923666"/>
                  </a:lnTo>
                  <a:lnTo>
                    <a:pt x="221552" y="1922081"/>
                  </a:lnTo>
                  <a:lnTo>
                    <a:pt x="225178" y="1920948"/>
                  </a:lnTo>
                  <a:lnTo>
                    <a:pt x="228805" y="1919815"/>
                  </a:lnTo>
                  <a:lnTo>
                    <a:pt x="232884" y="1919136"/>
                  </a:lnTo>
                  <a:lnTo>
                    <a:pt x="235831" y="1903505"/>
                  </a:lnTo>
                  <a:lnTo>
                    <a:pt x="238551" y="1888553"/>
                  </a:lnTo>
                  <a:lnTo>
                    <a:pt x="241044" y="1874055"/>
                  </a:lnTo>
                  <a:lnTo>
                    <a:pt x="243311" y="1860463"/>
                  </a:lnTo>
                  <a:lnTo>
                    <a:pt x="246257" y="1847550"/>
                  </a:lnTo>
                  <a:lnTo>
                    <a:pt x="247844" y="1841660"/>
                  </a:lnTo>
                  <a:lnTo>
                    <a:pt x="249430" y="1835770"/>
                  </a:lnTo>
                  <a:lnTo>
                    <a:pt x="251243" y="1829881"/>
                  </a:lnTo>
                  <a:lnTo>
                    <a:pt x="253283" y="1824444"/>
                  </a:lnTo>
                  <a:lnTo>
                    <a:pt x="255323" y="1819007"/>
                  </a:lnTo>
                  <a:lnTo>
                    <a:pt x="257816" y="1814250"/>
                  </a:lnTo>
                  <a:lnTo>
                    <a:pt x="262803" y="1815609"/>
                  </a:lnTo>
                  <a:lnTo>
                    <a:pt x="269602" y="1818101"/>
                  </a:lnTo>
                  <a:lnTo>
                    <a:pt x="278215" y="1820139"/>
                  </a:lnTo>
                  <a:lnTo>
                    <a:pt x="287961" y="1822405"/>
                  </a:lnTo>
                  <a:lnTo>
                    <a:pt x="299294" y="1824444"/>
                  </a:lnTo>
                  <a:lnTo>
                    <a:pt x="305640" y="1825576"/>
                  </a:lnTo>
                  <a:lnTo>
                    <a:pt x="311987" y="1826256"/>
                  </a:lnTo>
                  <a:lnTo>
                    <a:pt x="318786" y="1826936"/>
                  </a:lnTo>
                  <a:lnTo>
                    <a:pt x="325813" y="1827389"/>
                  </a:lnTo>
                  <a:lnTo>
                    <a:pt x="333292" y="1827842"/>
                  </a:lnTo>
                  <a:lnTo>
                    <a:pt x="340772" y="1827842"/>
                  </a:lnTo>
                  <a:lnTo>
                    <a:pt x="348705" y="1827615"/>
                  </a:lnTo>
                  <a:lnTo>
                    <a:pt x="356638" y="1827389"/>
                  </a:lnTo>
                  <a:lnTo>
                    <a:pt x="365024" y="1826482"/>
                  </a:lnTo>
                  <a:lnTo>
                    <a:pt x="373183" y="1825576"/>
                  </a:lnTo>
                  <a:lnTo>
                    <a:pt x="381796" y="1824217"/>
                  </a:lnTo>
                  <a:lnTo>
                    <a:pt x="390636" y="1822631"/>
                  </a:lnTo>
                  <a:lnTo>
                    <a:pt x="399476" y="1820593"/>
                  </a:lnTo>
                  <a:lnTo>
                    <a:pt x="408542" y="1818101"/>
                  </a:lnTo>
                  <a:lnTo>
                    <a:pt x="417608" y="1815156"/>
                  </a:lnTo>
                  <a:lnTo>
                    <a:pt x="426901" y="1811984"/>
                  </a:lnTo>
                  <a:lnTo>
                    <a:pt x="436194" y="1808133"/>
                  </a:lnTo>
                  <a:lnTo>
                    <a:pt x="445487" y="1803829"/>
                  </a:lnTo>
                  <a:lnTo>
                    <a:pt x="454779" y="1799072"/>
                  </a:lnTo>
                  <a:lnTo>
                    <a:pt x="464072" y="1793635"/>
                  </a:lnTo>
                  <a:lnTo>
                    <a:pt x="473818" y="1787745"/>
                  </a:lnTo>
                  <a:lnTo>
                    <a:pt x="483111" y="1781175"/>
                  </a:lnTo>
                  <a:close/>
                  <a:moveTo>
                    <a:pt x="2126138" y="1677988"/>
                  </a:moveTo>
                  <a:lnTo>
                    <a:pt x="2135640" y="1677988"/>
                  </a:lnTo>
                  <a:lnTo>
                    <a:pt x="2145594" y="1677988"/>
                  </a:lnTo>
                  <a:lnTo>
                    <a:pt x="2155095" y="1678442"/>
                  </a:lnTo>
                  <a:lnTo>
                    <a:pt x="2164370" y="1679577"/>
                  </a:lnTo>
                  <a:lnTo>
                    <a:pt x="2173420" y="1680939"/>
                  </a:lnTo>
                  <a:lnTo>
                    <a:pt x="2182243" y="1682301"/>
                  </a:lnTo>
                  <a:lnTo>
                    <a:pt x="2190387" y="1684571"/>
                  </a:lnTo>
                  <a:lnTo>
                    <a:pt x="2198757" y="1686614"/>
                  </a:lnTo>
                  <a:lnTo>
                    <a:pt x="2206449" y="1689111"/>
                  </a:lnTo>
                  <a:lnTo>
                    <a:pt x="2213688" y="1692062"/>
                  </a:lnTo>
                  <a:lnTo>
                    <a:pt x="2220701" y="1694786"/>
                  </a:lnTo>
                  <a:lnTo>
                    <a:pt x="2227262" y="1698191"/>
                  </a:lnTo>
                  <a:lnTo>
                    <a:pt x="2233144" y="1701823"/>
                  </a:lnTo>
                  <a:lnTo>
                    <a:pt x="2238573" y="1705455"/>
                  </a:lnTo>
                  <a:lnTo>
                    <a:pt x="2243550" y="1709541"/>
                  </a:lnTo>
                  <a:lnTo>
                    <a:pt x="2247623" y="1713854"/>
                  </a:lnTo>
                  <a:lnTo>
                    <a:pt x="2251468" y="1717939"/>
                  </a:lnTo>
                  <a:lnTo>
                    <a:pt x="2255088" y="1718166"/>
                  </a:lnTo>
                  <a:lnTo>
                    <a:pt x="2258934" y="1718620"/>
                  </a:lnTo>
                  <a:lnTo>
                    <a:pt x="2262327" y="1719301"/>
                  </a:lnTo>
                  <a:lnTo>
                    <a:pt x="2265721" y="1720209"/>
                  </a:lnTo>
                  <a:lnTo>
                    <a:pt x="2269114" y="1721344"/>
                  </a:lnTo>
                  <a:lnTo>
                    <a:pt x="2272281" y="1722706"/>
                  </a:lnTo>
                  <a:lnTo>
                    <a:pt x="2275222" y="1724068"/>
                  </a:lnTo>
                  <a:lnTo>
                    <a:pt x="2278163" y="1725657"/>
                  </a:lnTo>
                  <a:lnTo>
                    <a:pt x="2281104" y="1727700"/>
                  </a:lnTo>
                  <a:lnTo>
                    <a:pt x="2283593" y="1729970"/>
                  </a:lnTo>
                  <a:lnTo>
                    <a:pt x="2286081" y="1732013"/>
                  </a:lnTo>
                  <a:lnTo>
                    <a:pt x="2288570" y="1734510"/>
                  </a:lnTo>
                  <a:lnTo>
                    <a:pt x="2290832" y="1737234"/>
                  </a:lnTo>
                  <a:lnTo>
                    <a:pt x="2292868" y="1739731"/>
                  </a:lnTo>
                  <a:lnTo>
                    <a:pt x="2294904" y="1742682"/>
                  </a:lnTo>
                  <a:lnTo>
                    <a:pt x="2296940" y="1745633"/>
                  </a:lnTo>
                  <a:lnTo>
                    <a:pt x="2300560" y="1752216"/>
                  </a:lnTo>
                  <a:lnTo>
                    <a:pt x="2303953" y="1759026"/>
                  </a:lnTo>
                  <a:lnTo>
                    <a:pt x="2306894" y="1766516"/>
                  </a:lnTo>
                  <a:lnTo>
                    <a:pt x="2309157" y="1774007"/>
                  </a:lnTo>
                  <a:lnTo>
                    <a:pt x="2311645" y="1781952"/>
                  </a:lnTo>
                  <a:lnTo>
                    <a:pt x="2313455" y="1790351"/>
                  </a:lnTo>
                  <a:lnTo>
                    <a:pt x="2314812" y="1798977"/>
                  </a:lnTo>
                  <a:lnTo>
                    <a:pt x="2316170" y="1807376"/>
                  </a:lnTo>
                  <a:lnTo>
                    <a:pt x="2317301" y="1816228"/>
                  </a:lnTo>
                  <a:lnTo>
                    <a:pt x="2317980" y="1825081"/>
                  </a:lnTo>
                  <a:lnTo>
                    <a:pt x="2318885" y="1833934"/>
                  </a:lnTo>
                  <a:lnTo>
                    <a:pt x="2319111" y="1842787"/>
                  </a:lnTo>
                  <a:lnTo>
                    <a:pt x="2319337" y="1851413"/>
                  </a:lnTo>
                  <a:lnTo>
                    <a:pt x="2319337" y="1859812"/>
                  </a:lnTo>
                  <a:lnTo>
                    <a:pt x="2319111" y="1876155"/>
                  </a:lnTo>
                  <a:lnTo>
                    <a:pt x="2318432" y="1891137"/>
                  </a:lnTo>
                  <a:lnTo>
                    <a:pt x="2317527" y="1904303"/>
                  </a:lnTo>
                  <a:lnTo>
                    <a:pt x="2316396" y="1915425"/>
                  </a:lnTo>
                  <a:lnTo>
                    <a:pt x="2315717" y="1923824"/>
                  </a:lnTo>
                  <a:lnTo>
                    <a:pt x="2311193" y="1921781"/>
                  </a:lnTo>
                  <a:lnTo>
                    <a:pt x="2306668" y="1919511"/>
                  </a:lnTo>
                  <a:lnTo>
                    <a:pt x="2301691" y="1918149"/>
                  </a:lnTo>
                  <a:lnTo>
                    <a:pt x="2296714" y="1917014"/>
                  </a:lnTo>
                  <a:lnTo>
                    <a:pt x="2293094" y="1892272"/>
                  </a:lnTo>
                  <a:lnTo>
                    <a:pt x="2291285" y="1880695"/>
                  </a:lnTo>
                  <a:lnTo>
                    <a:pt x="2289475" y="1869345"/>
                  </a:lnTo>
                  <a:lnTo>
                    <a:pt x="2287439" y="1858677"/>
                  </a:lnTo>
                  <a:lnTo>
                    <a:pt x="2285176" y="1848235"/>
                  </a:lnTo>
                  <a:lnTo>
                    <a:pt x="2282462" y="1838474"/>
                  </a:lnTo>
                  <a:lnTo>
                    <a:pt x="2279521" y="1828940"/>
                  </a:lnTo>
                  <a:lnTo>
                    <a:pt x="2277937" y="1824400"/>
                  </a:lnTo>
                  <a:lnTo>
                    <a:pt x="2276127" y="1819860"/>
                  </a:lnTo>
                  <a:lnTo>
                    <a:pt x="2274091" y="1815774"/>
                  </a:lnTo>
                  <a:lnTo>
                    <a:pt x="2272055" y="1811689"/>
                  </a:lnTo>
                  <a:lnTo>
                    <a:pt x="2269793" y="1807830"/>
                  </a:lnTo>
                  <a:lnTo>
                    <a:pt x="2267531" y="1803744"/>
                  </a:lnTo>
                  <a:lnTo>
                    <a:pt x="2265042" y="1800112"/>
                  </a:lnTo>
                  <a:lnTo>
                    <a:pt x="2262101" y="1796480"/>
                  </a:lnTo>
                  <a:lnTo>
                    <a:pt x="2259386" y="1792848"/>
                  </a:lnTo>
                  <a:lnTo>
                    <a:pt x="2256219" y="1789897"/>
                  </a:lnTo>
                  <a:lnTo>
                    <a:pt x="2252826" y="1786492"/>
                  </a:lnTo>
                  <a:lnTo>
                    <a:pt x="2249432" y="1783541"/>
                  </a:lnTo>
                  <a:lnTo>
                    <a:pt x="2245586" y="1780817"/>
                  </a:lnTo>
                  <a:lnTo>
                    <a:pt x="2241741" y="1777866"/>
                  </a:lnTo>
                  <a:lnTo>
                    <a:pt x="2237216" y="1775369"/>
                  </a:lnTo>
                  <a:lnTo>
                    <a:pt x="2232918" y="1772872"/>
                  </a:lnTo>
                  <a:lnTo>
                    <a:pt x="2223190" y="1779682"/>
                  </a:lnTo>
                  <a:lnTo>
                    <a:pt x="2213236" y="1786038"/>
                  </a:lnTo>
                  <a:lnTo>
                    <a:pt x="2203508" y="1791486"/>
                  </a:lnTo>
                  <a:lnTo>
                    <a:pt x="2193780" y="1796480"/>
                  </a:lnTo>
                  <a:lnTo>
                    <a:pt x="2184052" y="1801020"/>
                  </a:lnTo>
                  <a:lnTo>
                    <a:pt x="2174551" y="1804879"/>
                  </a:lnTo>
                  <a:lnTo>
                    <a:pt x="2164823" y="1808284"/>
                  </a:lnTo>
                  <a:lnTo>
                    <a:pt x="2155548" y="1811462"/>
                  </a:lnTo>
                  <a:lnTo>
                    <a:pt x="2146272" y="1813958"/>
                  </a:lnTo>
                  <a:lnTo>
                    <a:pt x="2137223" y="1816001"/>
                  </a:lnTo>
                  <a:lnTo>
                    <a:pt x="2128174" y="1817817"/>
                  </a:lnTo>
                  <a:lnTo>
                    <a:pt x="2119351" y="1819179"/>
                  </a:lnTo>
                  <a:lnTo>
                    <a:pt x="2110528" y="1820087"/>
                  </a:lnTo>
                  <a:lnTo>
                    <a:pt x="2102384" y="1820995"/>
                  </a:lnTo>
                  <a:lnTo>
                    <a:pt x="2094014" y="1821449"/>
                  </a:lnTo>
                  <a:lnTo>
                    <a:pt x="2086096" y="1821449"/>
                  </a:lnTo>
                  <a:lnTo>
                    <a:pt x="2078178" y="1821449"/>
                  </a:lnTo>
                  <a:lnTo>
                    <a:pt x="2070712" y="1821222"/>
                  </a:lnTo>
                  <a:lnTo>
                    <a:pt x="2063473" y="1820768"/>
                  </a:lnTo>
                  <a:lnTo>
                    <a:pt x="2056460" y="1819860"/>
                  </a:lnTo>
                  <a:lnTo>
                    <a:pt x="2049899" y="1819179"/>
                  </a:lnTo>
                  <a:lnTo>
                    <a:pt x="2043565" y="1818044"/>
                  </a:lnTo>
                  <a:lnTo>
                    <a:pt x="2032027" y="1816001"/>
                  </a:lnTo>
                  <a:lnTo>
                    <a:pt x="2021621" y="1813504"/>
                  </a:lnTo>
                  <a:lnTo>
                    <a:pt x="2013024" y="1811008"/>
                  </a:lnTo>
                  <a:lnTo>
                    <a:pt x="2006011" y="1808965"/>
                  </a:lnTo>
                  <a:lnTo>
                    <a:pt x="2000808" y="1807149"/>
                  </a:lnTo>
                  <a:lnTo>
                    <a:pt x="1998319" y="1812370"/>
                  </a:lnTo>
                  <a:lnTo>
                    <a:pt x="1996057" y="1817817"/>
                  </a:lnTo>
                  <a:lnTo>
                    <a:pt x="1994021" y="1823719"/>
                  </a:lnTo>
                  <a:lnTo>
                    <a:pt x="1992211" y="1829621"/>
                  </a:lnTo>
                  <a:lnTo>
                    <a:pt x="1990401" y="1835750"/>
                  </a:lnTo>
                  <a:lnTo>
                    <a:pt x="1988817" y="1842333"/>
                  </a:lnTo>
                  <a:lnTo>
                    <a:pt x="1985876" y="1855726"/>
                  </a:lnTo>
                  <a:lnTo>
                    <a:pt x="1983388" y="1869799"/>
                  </a:lnTo>
                  <a:lnTo>
                    <a:pt x="1980673" y="1884781"/>
                  </a:lnTo>
                  <a:lnTo>
                    <a:pt x="1977958" y="1900671"/>
                  </a:lnTo>
                  <a:lnTo>
                    <a:pt x="1974791" y="1917014"/>
                  </a:lnTo>
                  <a:lnTo>
                    <a:pt x="1969588" y="1918149"/>
                  </a:lnTo>
                  <a:lnTo>
                    <a:pt x="1964611" y="1919511"/>
                  </a:lnTo>
                  <a:lnTo>
                    <a:pt x="1960086" y="1921781"/>
                  </a:lnTo>
                  <a:lnTo>
                    <a:pt x="1955336" y="1924051"/>
                  </a:lnTo>
                  <a:lnTo>
                    <a:pt x="1954204" y="1914517"/>
                  </a:lnTo>
                  <a:lnTo>
                    <a:pt x="1952621" y="1901579"/>
                  </a:lnTo>
                  <a:lnTo>
                    <a:pt x="1951716" y="1894088"/>
                  </a:lnTo>
                  <a:lnTo>
                    <a:pt x="1951263" y="1886143"/>
                  </a:lnTo>
                  <a:lnTo>
                    <a:pt x="1951037" y="1877290"/>
                  </a:lnTo>
                  <a:lnTo>
                    <a:pt x="1951037" y="1868210"/>
                  </a:lnTo>
                  <a:lnTo>
                    <a:pt x="1951037" y="1858677"/>
                  </a:lnTo>
                  <a:lnTo>
                    <a:pt x="1951490" y="1848689"/>
                  </a:lnTo>
                  <a:lnTo>
                    <a:pt x="1952395" y="1838701"/>
                  </a:lnTo>
                  <a:lnTo>
                    <a:pt x="1953526" y="1828032"/>
                  </a:lnTo>
                  <a:lnTo>
                    <a:pt x="1955336" y="1817590"/>
                  </a:lnTo>
                  <a:lnTo>
                    <a:pt x="1957372" y="1806922"/>
                  </a:lnTo>
                  <a:lnTo>
                    <a:pt x="1960313" y="1796026"/>
                  </a:lnTo>
                  <a:lnTo>
                    <a:pt x="1961896" y="1790805"/>
                  </a:lnTo>
                  <a:lnTo>
                    <a:pt x="1963706" y="1785357"/>
                  </a:lnTo>
                  <a:lnTo>
                    <a:pt x="1965516" y="1780136"/>
                  </a:lnTo>
                  <a:lnTo>
                    <a:pt x="1967552" y="1775142"/>
                  </a:lnTo>
                  <a:lnTo>
                    <a:pt x="1969814" y="1769921"/>
                  </a:lnTo>
                  <a:lnTo>
                    <a:pt x="1972303" y="1764700"/>
                  </a:lnTo>
                  <a:lnTo>
                    <a:pt x="1974791" y="1759707"/>
                  </a:lnTo>
                  <a:lnTo>
                    <a:pt x="1977732" y="1754486"/>
                  </a:lnTo>
                  <a:lnTo>
                    <a:pt x="1980673" y="1749946"/>
                  </a:lnTo>
                  <a:lnTo>
                    <a:pt x="1983840" y="1744952"/>
                  </a:lnTo>
                  <a:lnTo>
                    <a:pt x="1987234" y="1740185"/>
                  </a:lnTo>
                  <a:lnTo>
                    <a:pt x="1990853" y="1735645"/>
                  </a:lnTo>
                  <a:lnTo>
                    <a:pt x="1994699" y="1731105"/>
                  </a:lnTo>
                  <a:lnTo>
                    <a:pt x="1998771" y="1726792"/>
                  </a:lnTo>
                  <a:lnTo>
                    <a:pt x="2003070" y="1722252"/>
                  </a:lnTo>
                  <a:lnTo>
                    <a:pt x="2007594" y="1718166"/>
                  </a:lnTo>
                  <a:lnTo>
                    <a:pt x="2012345" y="1714308"/>
                  </a:lnTo>
                  <a:lnTo>
                    <a:pt x="2017322" y="1710449"/>
                  </a:lnTo>
                  <a:lnTo>
                    <a:pt x="2022752" y="1706817"/>
                  </a:lnTo>
                  <a:lnTo>
                    <a:pt x="2028181" y="1703412"/>
                  </a:lnTo>
                  <a:lnTo>
                    <a:pt x="2033837" y="1700007"/>
                  </a:lnTo>
                  <a:lnTo>
                    <a:pt x="2039945" y="1697283"/>
                  </a:lnTo>
                  <a:lnTo>
                    <a:pt x="2046279" y="1694105"/>
                  </a:lnTo>
                  <a:lnTo>
                    <a:pt x="2052840" y="1691381"/>
                  </a:lnTo>
                  <a:lnTo>
                    <a:pt x="2059853" y="1688884"/>
                  </a:lnTo>
                  <a:lnTo>
                    <a:pt x="2066866" y="1686841"/>
                  </a:lnTo>
                  <a:lnTo>
                    <a:pt x="2074332" y="1684798"/>
                  </a:lnTo>
                  <a:lnTo>
                    <a:pt x="2082024" y="1682982"/>
                  </a:lnTo>
                  <a:lnTo>
                    <a:pt x="2090394" y="1681393"/>
                  </a:lnTo>
                  <a:lnTo>
                    <a:pt x="2098764" y="1680031"/>
                  </a:lnTo>
                  <a:lnTo>
                    <a:pt x="2107361" y="1679350"/>
                  </a:lnTo>
                  <a:lnTo>
                    <a:pt x="2116637" y="1678442"/>
                  </a:lnTo>
                  <a:lnTo>
                    <a:pt x="2126138" y="1677988"/>
                  </a:lnTo>
                  <a:close/>
                  <a:moveTo>
                    <a:pt x="1252181" y="1677988"/>
                  </a:moveTo>
                  <a:lnTo>
                    <a:pt x="1261724" y="1677988"/>
                  </a:lnTo>
                  <a:lnTo>
                    <a:pt x="1271493" y="1677988"/>
                  </a:lnTo>
                  <a:lnTo>
                    <a:pt x="1281263" y="1678442"/>
                  </a:lnTo>
                  <a:lnTo>
                    <a:pt x="1290579" y="1679577"/>
                  </a:lnTo>
                  <a:lnTo>
                    <a:pt x="1299667" y="1680939"/>
                  </a:lnTo>
                  <a:lnTo>
                    <a:pt x="1308528" y="1682301"/>
                  </a:lnTo>
                  <a:lnTo>
                    <a:pt x="1317161" y="1684571"/>
                  </a:lnTo>
                  <a:lnTo>
                    <a:pt x="1325114" y="1686614"/>
                  </a:lnTo>
                  <a:lnTo>
                    <a:pt x="1332838" y="1689111"/>
                  </a:lnTo>
                  <a:lnTo>
                    <a:pt x="1340109" y="1692062"/>
                  </a:lnTo>
                  <a:lnTo>
                    <a:pt x="1347152" y="1694786"/>
                  </a:lnTo>
                  <a:lnTo>
                    <a:pt x="1353741" y="1698191"/>
                  </a:lnTo>
                  <a:lnTo>
                    <a:pt x="1359649" y="1701823"/>
                  </a:lnTo>
                  <a:lnTo>
                    <a:pt x="1365101" y="1705455"/>
                  </a:lnTo>
                  <a:lnTo>
                    <a:pt x="1370100" y="1709541"/>
                  </a:lnTo>
                  <a:lnTo>
                    <a:pt x="1374417" y="1713854"/>
                  </a:lnTo>
                  <a:lnTo>
                    <a:pt x="1378052" y="1717939"/>
                  </a:lnTo>
                  <a:lnTo>
                    <a:pt x="1381915" y="1718166"/>
                  </a:lnTo>
                  <a:lnTo>
                    <a:pt x="1385550" y="1718620"/>
                  </a:lnTo>
                  <a:lnTo>
                    <a:pt x="1388958" y="1719301"/>
                  </a:lnTo>
                  <a:lnTo>
                    <a:pt x="1392593" y="1720209"/>
                  </a:lnTo>
                  <a:lnTo>
                    <a:pt x="1395774" y="1721344"/>
                  </a:lnTo>
                  <a:lnTo>
                    <a:pt x="1398955" y="1722706"/>
                  </a:lnTo>
                  <a:lnTo>
                    <a:pt x="1401908" y="1724068"/>
                  </a:lnTo>
                  <a:lnTo>
                    <a:pt x="1404862" y="1725657"/>
                  </a:lnTo>
                  <a:lnTo>
                    <a:pt x="1407589" y="1727700"/>
                  </a:lnTo>
                  <a:lnTo>
                    <a:pt x="1410315" y="1729970"/>
                  </a:lnTo>
                  <a:lnTo>
                    <a:pt x="1412814" y="1732013"/>
                  </a:lnTo>
                  <a:lnTo>
                    <a:pt x="1415313" y="1734510"/>
                  </a:lnTo>
                  <a:lnTo>
                    <a:pt x="1417586" y="1737234"/>
                  </a:lnTo>
                  <a:lnTo>
                    <a:pt x="1419858" y="1739731"/>
                  </a:lnTo>
                  <a:lnTo>
                    <a:pt x="1421902" y="1742682"/>
                  </a:lnTo>
                  <a:lnTo>
                    <a:pt x="1423720" y="1745633"/>
                  </a:lnTo>
                  <a:lnTo>
                    <a:pt x="1427355" y="1752216"/>
                  </a:lnTo>
                  <a:lnTo>
                    <a:pt x="1430763" y="1759026"/>
                  </a:lnTo>
                  <a:lnTo>
                    <a:pt x="1433717" y="1766516"/>
                  </a:lnTo>
                  <a:lnTo>
                    <a:pt x="1436216" y="1774007"/>
                  </a:lnTo>
                  <a:lnTo>
                    <a:pt x="1438261" y="1781952"/>
                  </a:lnTo>
                  <a:lnTo>
                    <a:pt x="1440079" y="1790351"/>
                  </a:lnTo>
                  <a:lnTo>
                    <a:pt x="1441669" y="1798977"/>
                  </a:lnTo>
                  <a:lnTo>
                    <a:pt x="1443032" y="1807376"/>
                  </a:lnTo>
                  <a:lnTo>
                    <a:pt x="1444168" y="1816228"/>
                  </a:lnTo>
                  <a:lnTo>
                    <a:pt x="1444850" y="1825081"/>
                  </a:lnTo>
                  <a:lnTo>
                    <a:pt x="1445532" y="1833934"/>
                  </a:lnTo>
                  <a:lnTo>
                    <a:pt x="1445986" y="1842787"/>
                  </a:lnTo>
                  <a:lnTo>
                    <a:pt x="1446213" y="1851413"/>
                  </a:lnTo>
                  <a:lnTo>
                    <a:pt x="1446213" y="1859812"/>
                  </a:lnTo>
                  <a:lnTo>
                    <a:pt x="1445986" y="1876155"/>
                  </a:lnTo>
                  <a:lnTo>
                    <a:pt x="1445304" y="1891137"/>
                  </a:lnTo>
                  <a:lnTo>
                    <a:pt x="1444396" y="1904303"/>
                  </a:lnTo>
                  <a:lnTo>
                    <a:pt x="1443260" y="1915425"/>
                  </a:lnTo>
                  <a:lnTo>
                    <a:pt x="1442578" y="1923824"/>
                  </a:lnTo>
                  <a:lnTo>
                    <a:pt x="1438034" y="1921781"/>
                  </a:lnTo>
                  <a:lnTo>
                    <a:pt x="1433490" y="1919511"/>
                  </a:lnTo>
                  <a:lnTo>
                    <a:pt x="1428491" y="1918149"/>
                  </a:lnTo>
                  <a:lnTo>
                    <a:pt x="1423493" y="1917014"/>
                  </a:lnTo>
                  <a:lnTo>
                    <a:pt x="1419858" y="1892272"/>
                  </a:lnTo>
                  <a:lnTo>
                    <a:pt x="1418040" y="1880695"/>
                  </a:lnTo>
                  <a:lnTo>
                    <a:pt x="1416222" y="1869345"/>
                  </a:lnTo>
                  <a:lnTo>
                    <a:pt x="1414177" y="1858677"/>
                  </a:lnTo>
                  <a:lnTo>
                    <a:pt x="1411905" y="1848235"/>
                  </a:lnTo>
                  <a:lnTo>
                    <a:pt x="1409179" y="1838474"/>
                  </a:lnTo>
                  <a:lnTo>
                    <a:pt x="1406225" y="1828940"/>
                  </a:lnTo>
                  <a:lnTo>
                    <a:pt x="1404635" y="1824400"/>
                  </a:lnTo>
                  <a:lnTo>
                    <a:pt x="1402817" y="1819860"/>
                  </a:lnTo>
                  <a:lnTo>
                    <a:pt x="1401000" y="1815774"/>
                  </a:lnTo>
                  <a:lnTo>
                    <a:pt x="1398955" y="1811689"/>
                  </a:lnTo>
                  <a:lnTo>
                    <a:pt x="1396456" y="1807830"/>
                  </a:lnTo>
                  <a:lnTo>
                    <a:pt x="1394184" y="1803744"/>
                  </a:lnTo>
                  <a:lnTo>
                    <a:pt x="1391684" y="1800112"/>
                  </a:lnTo>
                  <a:lnTo>
                    <a:pt x="1388731" y="1796480"/>
                  </a:lnTo>
                  <a:lnTo>
                    <a:pt x="1385777" y="1792848"/>
                  </a:lnTo>
                  <a:lnTo>
                    <a:pt x="1382823" y="1789897"/>
                  </a:lnTo>
                  <a:lnTo>
                    <a:pt x="1379415" y="1786492"/>
                  </a:lnTo>
                  <a:lnTo>
                    <a:pt x="1376007" y="1783541"/>
                  </a:lnTo>
                  <a:lnTo>
                    <a:pt x="1372145" y="1780817"/>
                  </a:lnTo>
                  <a:lnTo>
                    <a:pt x="1368282" y="1777866"/>
                  </a:lnTo>
                  <a:lnTo>
                    <a:pt x="1363738" y="1775369"/>
                  </a:lnTo>
                  <a:lnTo>
                    <a:pt x="1359421" y="1772872"/>
                  </a:lnTo>
                  <a:lnTo>
                    <a:pt x="1349424" y="1779682"/>
                  </a:lnTo>
                  <a:lnTo>
                    <a:pt x="1339655" y="1786038"/>
                  </a:lnTo>
                  <a:lnTo>
                    <a:pt x="1329885" y="1791486"/>
                  </a:lnTo>
                  <a:lnTo>
                    <a:pt x="1320115" y="1796480"/>
                  </a:lnTo>
                  <a:lnTo>
                    <a:pt x="1310345" y="1801020"/>
                  </a:lnTo>
                  <a:lnTo>
                    <a:pt x="1300576" y="1804879"/>
                  </a:lnTo>
                  <a:lnTo>
                    <a:pt x="1291033" y="1808284"/>
                  </a:lnTo>
                  <a:lnTo>
                    <a:pt x="1281718" y="1811462"/>
                  </a:lnTo>
                  <a:lnTo>
                    <a:pt x="1272402" y="1813958"/>
                  </a:lnTo>
                  <a:lnTo>
                    <a:pt x="1263314" y="1816001"/>
                  </a:lnTo>
                  <a:lnTo>
                    <a:pt x="1254226" y="1817817"/>
                  </a:lnTo>
                  <a:lnTo>
                    <a:pt x="1245365" y="1819179"/>
                  </a:lnTo>
                  <a:lnTo>
                    <a:pt x="1236504" y="1820087"/>
                  </a:lnTo>
                  <a:lnTo>
                    <a:pt x="1228325" y="1820995"/>
                  </a:lnTo>
                  <a:lnTo>
                    <a:pt x="1219918" y="1821449"/>
                  </a:lnTo>
                  <a:lnTo>
                    <a:pt x="1211739" y="1821449"/>
                  </a:lnTo>
                  <a:lnTo>
                    <a:pt x="1204014" y="1821449"/>
                  </a:lnTo>
                  <a:lnTo>
                    <a:pt x="1196516" y="1821222"/>
                  </a:lnTo>
                  <a:lnTo>
                    <a:pt x="1189246" y="1820768"/>
                  </a:lnTo>
                  <a:lnTo>
                    <a:pt x="1182202" y="1819860"/>
                  </a:lnTo>
                  <a:lnTo>
                    <a:pt x="1175386" y="1819179"/>
                  </a:lnTo>
                  <a:lnTo>
                    <a:pt x="1169252" y="1818044"/>
                  </a:lnTo>
                  <a:lnTo>
                    <a:pt x="1157664" y="1816001"/>
                  </a:lnTo>
                  <a:lnTo>
                    <a:pt x="1147213" y="1813504"/>
                  </a:lnTo>
                  <a:lnTo>
                    <a:pt x="1138579" y="1811008"/>
                  </a:lnTo>
                  <a:lnTo>
                    <a:pt x="1131536" y="1808965"/>
                  </a:lnTo>
                  <a:lnTo>
                    <a:pt x="1126310" y="1807149"/>
                  </a:lnTo>
                  <a:lnTo>
                    <a:pt x="1123811" y="1812370"/>
                  </a:lnTo>
                  <a:lnTo>
                    <a:pt x="1121539" y="1817817"/>
                  </a:lnTo>
                  <a:lnTo>
                    <a:pt x="1119494" y="1823719"/>
                  </a:lnTo>
                  <a:lnTo>
                    <a:pt x="1117676" y="1829621"/>
                  </a:lnTo>
                  <a:lnTo>
                    <a:pt x="1115859" y="1835750"/>
                  </a:lnTo>
                  <a:lnTo>
                    <a:pt x="1114268" y="1842333"/>
                  </a:lnTo>
                  <a:lnTo>
                    <a:pt x="1111315" y="1855726"/>
                  </a:lnTo>
                  <a:lnTo>
                    <a:pt x="1108815" y="1869799"/>
                  </a:lnTo>
                  <a:lnTo>
                    <a:pt x="1106089" y="1884781"/>
                  </a:lnTo>
                  <a:lnTo>
                    <a:pt x="1103363" y="1900671"/>
                  </a:lnTo>
                  <a:lnTo>
                    <a:pt x="1100182" y="1917014"/>
                  </a:lnTo>
                  <a:lnTo>
                    <a:pt x="1094956" y="1918149"/>
                  </a:lnTo>
                  <a:lnTo>
                    <a:pt x="1089957" y="1919511"/>
                  </a:lnTo>
                  <a:lnTo>
                    <a:pt x="1085413" y="1921781"/>
                  </a:lnTo>
                  <a:lnTo>
                    <a:pt x="1080642" y="1924051"/>
                  </a:lnTo>
                  <a:lnTo>
                    <a:pt x="1079279" y="1914517"/>
                  </a:lnTo>
                  <a:lnTo>
                    <a:pt x="1077916" y="1901579"/>
                  </a:lnTo>
                  <a:lnTo>
                    <a:pt x="1077234" y="1894088"/>
                  </a:lnTo>
                  <a:lnTo>
                    <a:pt x="1076780" y="1886143"/>
                  </a:lnTo>
                  <a:lnTo>
                    <a:pt x="1076325" y="1877290"/>
                  </a:lnTo>
                  <a:lnTo>
                    <a:pt x="1076325" y="1868210"/>
                  </a:lnTo>
                  <a:lnTo>
                    <a:pt x="1076325" y="1858677"/>
                  </a:lnTo>
                  <a:lnTo>
                    <a:pt x="1076780" y="1848689"/>
                  </a:lnTo>
                  <a:lnTo>
                    <a:pt x="1077461" y="1838701"/>
                  </a:lnTo>
                  <a:lnTo>
                    <a:pt x="1078824" y="1828032"/>
                  </a:lnTo>
                  <a:lnTo>
                    <a:pt x="1080642" y="1817590"/>
                  </a:lnTo>
                  <a:lnTo>
                    <a:pt x="1082687" y="1806922"/>
                  </a:lnTo>
                  <a:lnTo>
                    <a:pt x="1085641" y="1796026"/>
                  </a:lnTo>
                  <a:lnTo>
                    <a:pt x="1087231" y="1790805"/>
                  </a:lnTo>
                  <a:lnTo>
                    <a:pt x="1089049" y="1785357"/>
                  </a:lnTo>
                  <a:lnTo>
                    <a:pt x="1090866" y="1780136"/>
                  </a:lnTo>
                  <a:lnTo>
                    <a:pt x="1092911" y="1775142"/>
                  </a:lnTo>
                  <a:lnTo>
                    <a:pt x="1095183" y="1769921"/>
                  </a:lnTo>
                  <a:lnTo>
                    <a:pt x="1097455" y="1764700"/>
                  </a:lnTo>
                  <a:lnTo>
                    <a:pt x="1100182" y="1759707"/>
                  </a:lnTo>
                  <a:lnTo>
                    <a:pt x="1102908" y="1754486"/>
                  </a:lnTo>
                  <a:lnTo>
                    <a:pt x="1106089" y="1749946"/>
                  </a:lnTo>
                  <a:lnTo>
                    <a:pt x="1109270" y="1744952"/>
                  </a:lnTo>
                  <a:lnTo>
                    <a:pt x="1112678" y="1740185"/>
                  </a:lnTo>
                  <a:lnTo>
                    <a:pt x="1116313" y="1735645"/>
                  </a:lnTo>
                  <a:lnTo>
                    <a:pt x="1120176" y="1731105"/>
                  </a:lnTo>
                  <a:lnTo>
                    <a:pt x="1124265" y="1726792"/>
                  </a:lnTo>
                  <a:lnTo>
                    <a:pt x="1128582" y="1722252"/>
                  </a:lnTo>
                  <a:lnTo>
                    <a:pt x="1133126" y="1718166"/>
                  </a:lnTo>
                  <a:lnTo>
                    <a:pt x="1137898" y="1714308"/>
                  </a:lnTo>
                  <a:lnTo>
                    <a:pt x="1142669" y="1710449"/>
                  </a:lnTo>
                  <a:lnTo>
                    <a:pt x="1148122" y="1706817"/>
                  </a:lnTo>
                  <a:lnTo>
                    <a:pt x="1153575" y="1703412"/>
                  </a:lnTo>
                  <a:lnTo>
                    <a:pt x="1159482" y="1700007"/>
                  </a:lnTo>
                  <a:lnTo>
                    <a:pt x="1165616" y="1697283"/>
                  </a:lnTo>
                  <a:lnTo>
                    <a:pt x="1171751" y="1694105"/>
                  </a:lnTo>
                  <a:lnTo>
                    <a:pt x="1178567" y="1691381"/>
                  </a:lnTo>
                  <a:lnTo>
                    <a:pt x="1185610" y="1688884"/>
                  </a:lnTo>
                  <a:lnTo>
                    <a:pt x="1192654" y="1686841"/>
                  </a:lnTo>
                  <a:lnTo>
                    <a:pt x="1200151" y="1684798"/>
                  </a:lnTo>
                  <a:lnTo>
                    <a:pt x="1207876" y="1682982"/>
                  </a:lnTo>
                  <a:lnTo>
                    <a:pt x="1216283" y="1681393"/>
                  </a:lnTo>
                  <a:lnTo>
                    <a:pt x="1224689" y="1680031"/>
                  </a:lnTo>
                  <a:lnTo>
                    <a:pt x="1233323" y="1679350"/>
                  </a:lnTo>
                  <a:lnTo>
                    <a:pt x="1242411" y="1678442"/>
                  </a:lnTo>
                  <a:lnTo>
                    <a:pt x="1252181" y="1677988"/>
                  </a:lnTo>
                  <a:close/>
                  <a:moveTo>
                    <a:pt x="377468" y="1677988"/>
                  </a:moveTo>
                  <a:lnTo>
                    <a:pt x="387237" y="1677988"/>
                  </a:lnTo>
                  <a:lnTo>
                    <a:pt x="396780" y="1677988"/>
                  </a:lnTo>
                  <a:lnTo>
                    <a:pt x="406550" y="1678442"/>
                  </a:lnTo>
                  <a:lnTo>
                    <a:pt x="415866" y="1679577"/>
                  </a:lnTo>
                  <a:lnTo>
                    <a:pt x="424954" y="1680939"/>
                  </a:lnTo>
                  <a:lnTo>
                    <a:pt x="433815" y="1682301"/>
                  </a:lnTo>
                  <a:lnTo>
                    <a:pt x="441994" y="1684571"/>
                  </a:lnTo>
                  <a:lnTo>
                    <a:pt x="450401" y="1686614"/>
                  </a:lnTo>
                  <a:lnTo>
                    <a:pt x="458125" y="1689111"/>
                  </a:lnTo>
                  <a:lnTo>
                    <a:pt x="465396" y="1692062"/>
                  </a:lnTo>
                  <a:lnTo>
                    <a:pt x="472439" y="1694786"/>
                  </a:lnTo>
                  <a:lnTo>
                    <a:pt x="479028" y="1698191"/>
                  </a:lnTo>
                  <a:lnTo>
                    <a:pt x="484936" y="1701823"/>
                  </a:lnTo>
                  <a:lnTo>
                    <a:pt x="490388" y="1705455"/>
                  </a:lnTo>
                  <a:lnTo>
                    <a:pt x="495387" y="1709541"/>
                  </a:lnTo>
                  <a:lnTo>
                    <a:pt x="499704" y="1713854"/>
                  </a:lnTo>
                  <a:lnTo>
                    <a:pt x="503339" y="1717939"/>
                  </a:lnTo>
                  <a:lnTo>
                    <a:pt x="507202" y="1718166"/>
                  </a:lnTo>
                  <a:lnTo>
                    <a:pt x="510837" y="1718620"/>
                  </a:lnTo>
                  <a:lnTo>
                    <a:pt x="514472" y="1719301"/>
                  </a:lnTo>
                  <a:lnTo>
                    <a:pt x="517880" y="1720209"/>
                  </a:lnTo>
                  <a:lnTo>
                    <a:pt x="521061" y="1721344"/>
                  </a:lnTo>
                  <a:lnTo>
                    <a:pt x="524242" y="1722706"/>
                  </a:lnTo>
                  <a:lnTo>
                    <a:pt x="527195" y="1724068"/>
                  </a:lnTo>
                  <a:lnTo>
                    <a:pt x="530149" y="1725657"/>
                  </a:lnTo>
                  <a:lnTo>
                    <a:pt x="532876" y="1727700"/>
                  </a:lnTo>
                  <a:lnTo>
                    <a:pt x="535602" y="1729970"/>
                  </a:lnTo>
                  <a:lnTo>
                    <a:pt x="538101" y="1732013"/>
                  </a:lnTo>
                  <a:lnTo>
                    <a:pt x="540600" y="1734510"/>
                  </a:lnTo>
                  <a:lnTo>
                    <a:pt x="542873" y="1737234"/>
                  </a:lnTo>
                  <a:lnTo>
                    <a:pt x="545145" y="1739731"/>
                  </a:lnTo>
                  <a:lnTo>
                    <a:pt x="547189" y="1742682"/>
                  </a:lnTo>
                  <a:lnTo>
                    <a:pt x="549007" y="1745633"/>
                  </a:lnTo>
                  <a:lnTo>
                    <a:pt x="552642" y="1752216"/>
                  </a:lnTo>
                  <a:lnTo>
                    <a:pt x="556050" y="1759026"/>
                  </a:lnTo>
                  <a:lnTo>
                    <a:pt x="559004" y="1766516"/>
                  </a:lnTo>
                  <a:lnTo>
                    <a:pt x="561503" y="1774007"/>
                  </a:lnTo>
                  <a:lnTo>
                    <a:pt x="563548" y="1781952"/>
                  </a:lnTo>
                  <a:lnTo>
                    <a:pt x="565366" y="1790351"/>
                  </a:lnTo>
                  <a:lnTo>
                    <a:pt x="566956" y="1798977"/>
                  </a:lnTo>
                  <a:lnTo>
                    <a:pt x="568319" y="1807376"/>
                  </a:lnTo>
                  <a:lnTo>
                    <a:pt x="569228" y="1816228"/>
                  </a:lnTo>
                  <a:lnTo>
                    <a:pt x="570137" y="1825081"/>
                  </a:lnTo>
                  <a:lnTo>
                    <a:pt x="570819" y="1833934"/>
                  </a:lnTo>
                  <a:lnTo>
                    <a:pt x="571046" y="1842787"/>
                  </a:lnTo>
                  <a:lnTo>
                    <a:pt x="571500" y="1851413"/>
                  </a:lnTo>
                  <a:lnTo>
                    <a:pt x="571500" y="1859812"/>
                  </a:lnTo>
                  <a:lnTo>
                    <a:pt x="571046" y="1876155"/>
                  </a:lnTo>
                  <a:lnTo>
                    <a:pt x="570591" y="1891137"/>
                  </a:lnTo>
                  <a:lnTo>
                    <a:pt x="569683" y="1904303"/>
                  </a:lnTo>
                  <a:lnTo>
                    <a:pt x="568547" y="1915425"/>
                  </a:lnTo>
                  <a:lnTo>
                    <a:pt x="567865" y="1923824"/>
                  </a:lnTo>
                  <a:lnTo>
                    <a:pt x="563321" y="1921781"/>
                  </a:lnTo>
                  <a:lnTo>
                    <a:pt x="558777" y="1919511"/>
                  </a:lnTo>
                  <a:lnTo>
                    <a:pt x="553778" y="1918149"/>
                  </a:lnTo>
                  <a:lnTo>
                    <a:pt x="548780" y="1917014"/>
                  </a:lnTo>
                  <a:lnTo>
                    <a:pt x="545145" y="1892272"/>
                  </a:lnTo>
                  <a:lnTo>
                    <a:pt x="543327" y="1880695"/>
                  </a:lnTo>
                  <a:lnTo>
                    <a:pt x="541509" y="1869345"/>
                  </a:lnTo>
                  <a:lnTo>
                    <a:pt x="539464" y="1858677"/>
                  </a:lnTo>
                  <a:lnTo>
                    <a:pt x="537192" y="1848235"/>
                  </a:lnTo>
                  <a:lnTo>
                    <a:pt x="534466" y="1838474"/>
                  </a:lnTo>
                  <a:lnTo>
                    <a:pt x="531512" y="1828940"/>
                  </a:lnTo>
                  <a:lnTo>
                    <a:pt x="529922" y="1824400"/>
                  </a:lnTo>
                  <a:lnTo>
                    <a:pt x="528104" y="1819860"/>
                  </a:lnTo>
                  <a:lnTo>
                    <a:pt x="526287" y="1815774"/>
                  </a:lnTo>
                  <a:lnTo>
                    <a:pt x="524242" y="1811689"/>
                  </a:lnTo>
                  <a:lnTo>
                    <a:pt x="521743" y="1807830"/>
                  </a:lnTo>
                  <a:lnTo>
                    <a:pt x="519471" y="1803744"/>
                  </a:lnTo>
                  <a:lnTo>
                    <a:pt x="516971" y="1800112"/>
                  </a:lnTo>
                  <a:lnTo>
                    <a:pt x="514018" y="1796480"/>
                  </a:lnTo>
                  <a:lnTo>
                    <a:pt x="511064" y="1792848"/>
                  </a:lnTo>
                  <a:lnTo>
                    <a:pt x="508110" y="1789897"/>
                  </a:lnTo>
                  <a:lnTo>
                    <a:pt x="504702" y="1786492"/>
                  </a:lnTo>
                  <a:lnTo>
                    <a:pt x="501294" y="1783541"/>
                  </a:lnTo>
                  <a:lnTo>
                    <a:pt x="497432" y="1780817"/>
                  </a:lnTo>
                  <a:lnTo>
                    <a:pt x="493569" y="1777866"/>
                  </a:lnTo>
                  <a:lnTo>
                    <a:pt x="489025" y="1775369"/>
                  </a:lnTo>
                  <a:lnTo>
                    <a:pt x="484708" y="1772872"/>
                  </a:lnTo>
                  <a:lnTo>
                    <a:pt x="474711" y="1779682"/>
                  </a:lnTo>
                  <a:lnTo>
                    <a:pt x="464942" y="1786038"/>
                  </a:lnTo>
                  <a:lnTo>
                    <a:pt x="454945" y="1791486"/>
                  </a:lnTo>
                  <a:lnTo>
                    <a:pt x="445402" y="1796480"/>
                  </a:lnTo>
                  <a:lnTo>
                    <a:pt x="435632" y="1801020"/>
                  </a:lnTo>
                  <a:lnTo>
                    <a:pt x="425863" y="1804879"/>
                  </a:lnTo>
                  <a:lnTo>
                    <a:pt x="416320" y="1808284"/>
                  </a:lnTo>
                  <a:lnTo>
                    <a:pt x="407005" y="1811462"/>
                  </a:lnTo>
                  <a:lnTo>
                    <a:pt x="397689" y="1813958"/>
                  </a:lnTo>
                  <a:lnTo>
                    <a:pt x="388601" y="1816001"/>
                  </a:lnTo>
                  <a:lnTo>
                    <a:pt x="379512" y="1817817"/>
                  </a:lnTo>
                  <a:lnTo>
                    <a:pt x="370651" y="1819179"/>
                  </a:lnTo>
                  <a:lnTo>
                    <a:pt x="361791" y="1820087"/>
                  </a:lnTo>
                  <a:lnTo>
                    <a:pt x="353384" y="1820995"/>
                  </a:lnTo>
                  <a:lnTo>
                    <a:pt x="345205" y="1821449"/>
                  </a:lnTo>
                  <a:lnTo>
                    <a:pt x="337025" y="1821449"/>
                  </a:lnTo>
                  <a:lnTo>
                    <a:pt x="329300" y="1821449"/>
                  </a:lnTo>
                  <a:lnTo>
                    <a:pt x="321803" y="1821222"/>
                  </a:lnTo>
                  <a:lnTo>
                    <a:pt x="314532" y="1820768"/>
                  </a:lnTo>
                  <a:lnTo>
                    <a:pt x="307489" y="1819860"/>
                  </a:lnTo>
                  <a:lnTo>
                    <a:pt x="300673" y="1819179"/>
                  </a:lnTo>
                  <a:lnTo>
                    <a:pt x="294538" y="1818044"/>
                  </a:lnTo>
                  <a:lnTo>
                    <a:pt x="282724" y="1816001"/>
                  </a:lnTo>
                  <a:lnTo>
                    <a:pt x="272499" y="1813504"/>
                  </a:lnTo>
                  <a:lnTo>
                    <a:pt x="263866" y="1811008"/>
                  </a:lnTo>
                  <a:lnTo>
                    <a:pt x="256822" y="1808965"/>
                  </a:lnTo>
                  <a:lnTo>
                    <a:pt x="251597" y="1807149"/>
                  </a:lnTo>
                  <a:lnTo>
                    <a:pt x="249097" y="1812370"/>
                  </a:lnTo>
                  <a:lnTo>
                    <a:pt x="246825" y="1817817"/>
                  </a:lnTo>
                  <a:lnTo>
                    <a:pt x="244553" y="1823719"/>
                  </a:lnTo>
                  <a:lnTo>
                    <a:pt x="242736" y="1829621"/>
                  </a:lnTo>
                  <a:lnTo>
                    <a:pt x="240918" y="1835750"/>
                  </a:lnTo>
                  <a:lnTo>
                    <a:pt x="239555" y="1842333"/>
                  </a:lnTo>
                  <a:lnTo>
                    <a:pt x="236601" y="1855726"/>
                  </a:lnTo>
                  <a:lnTo>
                    <a:pt x="234102" y="1869799"/>
                  </a:lnTo>
                  <a:lnTo>
                    <a:pt x="231375" y="1884781"/>
                  </a:lnTo>
                  <a:lnTo>
                    <a:pt x="228649" y="1900671"/>
                  </a:lnTo>
                  <a:lnTo>
                    <a:pt x="225468" y="1917014"/>
                  </a:lnTo>
                  <a:lnTo>
                    <a:pt x="220242" y="1918149"/>
                  </a:lnTo>
                  <a:lnTo>
                    <a:pt x="215244" y="1919511"/>
                  </a:lnTo>
                  <a:lnTo>
                    <a:pt x="210700" y="1921781"/>
                  </a:lnTo>
                  <a:lnTo>
                    <a:pt x="205929" y="1924051"/>
                  </a:lnTo>
                  <a:lnTo>
                    <a:pt x="204565" y="1914517"/>
                  </a:lnTo>
                  <a:lnTo>
                    <a:pt x="202975" y="1901579"/>
                  </a:lnTo>
                  <a:lnTo>
                    <a:pt x="202521" y="1894088"/>
                  </a:lnTo>
                  <a:lnTo>
                    <a:pt x="202066" y="1886143"/>
                  </a:lnTo>
                  <a:lnTo>
                    <a:pt x="201612" y="1877290"/>
                  </a:lnTo>
                  <a:lnTo>
                    <a:pt x="201612" y="1868210"/>
                  </a:lnTo>
                  <a:lnTo>
                    <a:pt x="201612" y="1858677"/>
                  </a:lnTo>
                  <a:lnTo>
                    <a:pt x="202066" y="1848689"/>
                  </a:lnTo>
                  <a:lnTo>
                    <a:pt x="202975" y="1838701"/>
                  </a:lnTo>
                  <a:lnTo>
                    <a:pt x="204111" y="1828032"/>
                  </a:lnTo>
                  <a:lnTo>
                    <a:pt x="205929" y="1817590"/>
                  </a:lnTo>
                  <a:lnTo>
                    <a:pt x="207973" y="1806922"/>
                  </a:lnTo>
                  <a:lnTo>
                    <a:pt x="210927" y="1796026"/>
                  </a:lnTo>
                  <a:lnTo>
                    <a:pt x="212518" y="1790805"/>
                  </a:lnTo>
                  <a:lnTo>
                    <a:pt x="214335" y="1785357"/>
                  </a:lnTo>
                  <a:lnTo>
                    <a:pt x="216153" y="1780136"/>
                  </a:lnTo>
                  <a:lnTo>
                    <a:pt x="218198" y="1775142"/>
                  </a:lnTo>
                  <a:lnTo>
                    <a:pt x="220470" y="1769921"/>
                  </a:lnTo>
                  <a:lnTo>
                    <a:pt x="222742" y="1764700"/>
                  </a:lnTo>
                  <a:lnTo>
                    <a:pt x="225695" y="1759707"/>
                  </a:lnTo>
                  <a:lnTo>
                    <a:pt x="228195" y="1754486"/>
                  </a:lnTo>
                  <a:lnTo>
                    <a:pt x="231375" y="1749946"/>
                  </a:lnTo>
                  <a:lnTo>
                    <a:pt x="234556" y="1744952"/>
                  </a:lnTo>
                  <a:lnTo>
                    <a:pt x="237964" y="1740185"/>
                  </a:lnTo>
                  <a:lnTo>
                    <a:pt x="241600" y="1735645"/>
                  </a:lnTo>
                  <a:lnTo>
                    <a:pt x="245462" y="1731105"/>
                  </a:lnTo>
                  <a:lnTo>
                    <a:pt x="249552" y="1726792"/>
                  </a:lnTo>
                  <a:lnTo>
                    <a:pt x="253641" y="1722252"/>
                  </a:lnTo>
                  <a:lnTo>
                    <a:pt x="258413" y="1718166"/>
                  </a:lnTo>
                  <a:lnTo>
                    <a:pt x="263184" y="1714308"/>
                  </a:lnTo>
                  <a:lnTo>
                    <a:pt x="268183" y="1710449"/>
                  </a:lnTo>
                  <a:lnTo>
                    <a:pt x="273408" y="1706817"/>
                  </a:lnTo>
                  <a:lnTo>
                    <a:pt x="278861" y="1703412"/>
                  </a:lnTo>
                  <a:lnTo>
                    <a:pt x="284996" y="1700007"/>
                  </a:lnTo>
                  <a:lnTo>
                    <a:pt x="290903" y="1697283"/>
                  </a:lnTo>
                  <a:lnTo>
                    <a:pt x="297037" y="1694105"/>
                  </a:lnTo>
                  <a:lnTo>
                    <a:pt x="303854" y="1691381"/>
                  </a:lnTo>
                  <a:lnTo>
                    <a:pt x="310897" y="1688884"/>
                  </a:lnTo>
                  <a:lnTo>
                    <a:pt x="318167" y="1686841"/>
                  </a:lnTo>
                  <a:lnTo>
                    <a:pt x="325438" y="1684798"/>
                  </a:lnTo>
                  <a:lnTo>
                    <a:pt x="333390" y="1682982"/>
                  </a:lnTo>
                  <a:lnTo>
                    <a:pt x="341569" y="1681393"/>
                  </a:lnTo>
                  <a:lnTo>
                    <a:pt x="350203" y="1680031"/>
                  </a:lnTo>
                  <a:lnTo>
                    <a:pt x="358610" y="1679350"/>
                  </a:lnTo>
                  <a:lnTo>
                    <a:pt x="367698" y="1678442"/>
                  </a:lnTo>
                  <a:lnTo>
                    <a:pt x="377468" y="1677988"/>
                  </a:lnTo>
                  <a:close/>
                  <a:moveTo>
                    <a:pt x="1243129" y="1343025"/>
                  </a:moveTo>
                  <a:lnTo>
                    <a:pt x="1276235" y="1343025"/>
                  </a:lnTo>
                  <a:lnTo>
                    <a:pt x="1276235" y="1429724"/>
                  </a:lnTo>
                  <a:lnTo>
                    <a:pt x="2132013" y="1429724"/>
                  </a:lnTo>
                  <a:lnTo>
                    <a:pt x="2132013" y="1611313"/>
                  </a:lnTo>
                  <a:lnTo>
                    <a:pt x="2098680" y="1611313"/>
                  </a:lnTo>
                  <a:lnTo>
                    <a:pt x="2098680" y="1463174"/>
                  </a:lnTo>
                  <a:lnTo>
                    <a:pt x="1276235" y="1463174"/>
                  </a:lnTo>
                  <a:lnTo>
                    <a:pt x="1276235" y="1611313"/>
                  </a:lnTo>
                  <a:lnTo>
                    <a:pt x="1243129" y="1611313"/>
                  </a:lnTo>
                  <a:lnTo>
                    <a:pt x="1243129" y="1463174"/>
                  </a:lnTo>
                  <a:lnTo>
                    <a:pt x="420910" y="1463174"/>
                  </a:lnTo>
                  <a:lnTo>
                    <a:pt x="420910" y="1611313"/>
                  </a:lnTo>
                  <a:lnTo>
                    <a:pt x="387350" y="1611313"/>
                  </a:lnTo>
                  <a:lnTo>
                    <a:pt x="387350" y="1429724"/>
                  </a:lnTo>
                  <a:lnTo>
                    <a:pt x="1243129" y="1429724"/>
                  </a:lnTo>
                  <a:lnTo>
                    <a:pt x="1243129" y="1343025"/>
                  </a:lnTo>
                  <a:close/>
                  <a:moveTo>
                    <a:pt x="1230823" y="801688"/>
                  </a:moveTo>
                  <a:lnTo>
                    <a:pt x="1288312" y="801688"/>
                  </a:lnTo>
                  <a:lnTo>
                    <a:pt x="1317625" y="856797"/>
                  </a:lnTo>
                  <a:lnTo>
                    <a:pt x="1297402" y="877888"/>
                  </a:lnTo>
                  <a:lnTo>
                    <a:pt x="1315807" y="1004888"/>
                  </a:lnTo>
                  <a:lnTo>
                    <a:pt x="1259681" y="1212851"/>
                  </a:lnTo>
                  <a:lnTo>
                    <a:pt x="1203555" y="1004888"/>
                  </a:lnTo>
                  <a:lnTo>
                    <a:pt x="1221961" y="877888"/>
                  </a:lnTo>
                  <a:lnTo>
                    <a:pt x="1201737" y="856797"/>
                  </a:lnTo>
                  <a:lnTo>
                    <a:pt x="1230823" y="801688"/>
                  </a:lnTo>
                  <a:close/>
                  <a:moveTo>
                    <a:pt x="1498824" y="787400"/>
                  </a:moveTo>
                  <a:lnTo>
                    <a:pt x="1532231" y="803048"/>
                  </a:lnTo>
                  <a:lnTo>
                    <a:pt x="1567001" y="819830"/>
                  </a:lnTo>
                  <a:lnTo>
                    <a:pt x="1584273" y="828448"/>
                  </a:lnTo>
                  <a:lnTo>
                    <a:pt x="1601772" y="837293"/>
                  </a:lnTo>
                  <a:lnTo>
                    <a:pt x="1618589" y="845684"/>
                  </a:lnTo>
                  <a:lnTo>
                    <a:pt x="1634725" y="854528"/>
                  </a:lnTo>
                  <a:lnTo>
                    <a:pt x="1650633" y="863146"/>
                  </a:lnTo>
                  <a:lnTo>
                    <a:pt x="1665177" y="871764"/>
                  </a:lnTo>
                  <a:lnTo>
                    <a:pt x="1678813" y="879928"/>
                  </a:lnTo>
                  <a:lnTo>
                    <a:pt x="1691312" y="888093"/>
                  </a:lnTo>
                  <a:lnTo>
                    <a:pt x="1702221" y="895803"/>
                  </a:lnTo>
                  <a:lnTo>
                    <a:pt x="1707220" y="899432"/>
                  </a:lnTo>
                  <a:lnTo>
                    <a:pt x="1711538" y="903061"/>
                  </a:lnTo>
                  <a:lnTo>
                    <a:pt x="1715629" y="906462"/>
                  </a:lnTo>
                  <a:lnTo>
                    <a:pt x="1719265" y="909864"/>
                  </a:lnTo>
                  <a:lnTo>
                    <a:pt x="1722219" y="913266"/>
                  </a:lnTo>
                  <a:lnTo>
                    <a:pt x="1724947" y="915987"/>
                  </a:lnTo>
                  <a:lnTo>
                    <a:pt x="1726765" y="918936"/>
                  </a:lnTo>
                  <a:lnTo>
                    <a:pt x="1728583" y="921657"/>
                  </a:lnTo>
                  <a:lnTo>
                    <a:pt x="1732446" y="928687"/>
                  </a:lnTo>
                  <a:lnTo>
                    <a:pt x="1736537" y="937078"/>
                  </a:lnTo>
                  <a:lnTo>
                    <a:pt x="1740855" y="946603"/>
                  </a:lnTo>
                  <a:lnTo>
                    <a:pt x="1744945" y="957262"/>
                  </a:lnTo>
                  <a:lnTo>
                    <a:pt x="1749036" y="968602"/>
                  </a:lnTo>
                  <a:lnTo>
                    <a:pt x="1753127" y="981075"/>
                  </a:lnTo>
                  <a:lnTo>
                    <a:pt x="1757672" y="994228"/>
                  </a:lnTo>
                  <a:lnTo>
                    <a:pt x="1761763" y="1008289"/>
                  </a:lnTo>
                  <a:lnTo>
                    <a:pt x="1766308" y="1022803"/>
                  </a:lnTo>
                  <a:lnTo>
                    <a:pt x="1774716" y="1052966"/>
                  </a:lnTo>
                  <a:lnTo>
                    <a:pt x="1783125" y="1084262"/>
                  </a:lnTo>
                  <a:lnTo>
                    <a:pt x="1790852" y="1116012"/>
                  </a:lnTo>
                  <a:lnTo>
                    <a:pt x="1798351" y="1146855"/>
                  </a:lnTo>
                  <a:lnTo>
                    <a:pt x="1805396" y="1176111"/>
                  </a:lnTo>
                  <a:lnTo>
                    <a:pt x="1811305" y="1203325"/>
                  </a:lnTo>
                  <a:lnTo>
                    <a:pt x="1816987" y="1227364"/>
                  </a:lnTo>
                  <a:lnTo>
                    <a:pt x="1824486" y="1262970"/>
                  </a:lnTo>
                  <a:lnTo>
                    <a:pt x="1827213" y="1276350"/>
                  </a:lnTo>
                  <a:lnTo>
                    <a:pt x="1282700" y="1276350"/>
                  </a:lnTo>
                  <a:lnTo>
                    <a:pt x="1571092" y="984250"/>
                  </a:lnTo>
                  <a:lnTo>
                    <a:pt x="1478825" y="915987"/>
                  </a:lnTo>
                  <a:lnTo>
                    <a:pt x="1555184" y="884691"/>
                  </a:lnTo>
                  <a:lnTo>
                    <a:pt x="1498824" y="787400"/>
                  </a:lnTo>
                  <a:close/>
                  <a:moveTo>
                    <a:pt x="1021169" y="787400"/>
                  </a:moveTo>
                  <a:lnTo>
                    <a:pt x="964747" y="884691"/>
                  </a:lnTo>
                  <a:lnTo>
                    <a:pt x="1040883" y="915987"/>
                  </a:lnTo>
                  <a:lnTo>
                    <a:pt x="949111" y="984250"/>
                  </a:lnTo>
                  <a:lnTo>
                    <a:pt x="1236662" y="1276350"/>
                  </a:lnTo>
                  <a:lnTo>
                    <a:pt x="693737" y="1276350"/>
                  </a:lnTo>
                  <a:lnTo>
                    <a:pt x="696230" y="1262970"/>
                  </a:lnTo>
                  <a:lnTo>
                    <a:pt x="704161" y="1227364"/>
                  </a:lnTo>
                  <a:lnTo>
                    <a:pt x="709372" y="1203325"/>
                  </a:lnTo>
                  <a:lnTo>
                    <a:pt x="715491" y="1176111"/>
                  </a:lnTo>
                  <a:lnTo>
                    <a:pt x="722515" y="1146855"/>
                  </a:lnTo>
                  <a:lnTo>
                    <a:pt x="729766" y="1116012"/>
                  </a:lnTo>
                  <a:lnTo>
                    <a:pt x="737697" y="1084262"/>
                  </a:lnTo>
                  <a:lnTo>
                    <a:pt x="746081" y="1052966"/>
                  </a:lnTo>
                  <a:lnTo>
                    <a:pt x="754692" y="1022803"/>
                  </a:lnTo>
                  <a:lnTo>
                    <a:pt x="758770" y="1008289"/>
                  </a:lnTo>
                  <a:lnTo>
                    <a:pt x="763076" y="994228"/>
                  </a:lnTo>
                  <a:lnTo>
                    <a:pt x="767381" y="981075"/>
                  </a:lnTo>
                  <a:lnTo>
                    <a:pt x="771686" y="968602"/>
                  </a:lnTo>
                  <a:lnTo>
                    <a:pt x="775765" y="957262"/>
                  </a:lnTo>
                  <a:lnTo>
                    <a:pt x="780070" y="946603"/>
                  </a:lnTo>
                  <a:lnTo>
                    <a:pt x="784149" y="937078"/>
                  </a:lnTo>
                  <a:lnTo>
                    <a:pt x="788001" y="928687"/>
                  </a:lnTo>
                  <a:lnTo>
                    <a:pt x="791853" y="921657"/>
                  </a:lnTo>
                  <a:lnTo>
                    <a:pt x="793893" y="918936"/>
                  </a:lnTo>
                  <a:lnTo>
                    <a:pt x="795706" y="915987"/>
                  </a:lnTo>
                  <a:lnTo>
                    <a:pt x="798425" y="913266"/>
                  </a:lnTo>
                  <a:lnTo>
                    <a:pt x="801597" y="909864"/>
                  </a:lnTo>
                  <a:lnTo>
                    <a:pt x="804769" y="906462"/>
                  </a:lnTo>
                  <a:lnTo>
                    <a:pt x="809075" y="903061"/>
                  </a:lnTo>
                  <a:lnTo>
                    <a:pt x="813380" y="899432"/>
                  </a:lnTo>
                  <a:lnTo>
                    <a:pt x="818365" y="895803"/>
                  </a:lnTo>
                  <a:lnTo>
                    <a:pt x="829242" y="888093"/>
                  </a:lnTo>
                  <a:lnTo>
                    <a:pt x="841705" y="879928"/>
                  </a:lnTo>
                  <a:lnTo>
                    <a:pt x="855074" y="871764"/>
                  </a:lnTo>
                  <a:lnTo>
                    <a:pt x="869803" y="863146"/>
                  </a:lnTo>
                  <a:lnTo>
                    <a:pt x="885438" y="854528"/>
                  </a:lnTo>
                  <a:lnTo>
                    <a:pt x="901753" y="845684"/>
                  </a:lnTo>
                  <a:lnTo>
                    <a:pt x="918521" y="837293"/>
                  </a:lnTo>
                  <a:lnTo>
                    <a:pt x="935969" y="828448"/>
                  </a:lnTo>
                  <a:lnTo>
                    <a:pt x="953417" y="819830"/>
                  </a:lnTo>
                  <a:lnTo>
                    <a:pt x="987859" y="803048"/>
                  </a:lnTo>
                  <a:lnTo>
                    <a:pt x="1021169" y="787400"/>
                  </a:lnTo>
                  <a:close/>
                  <a:moveTo>
                    <a:pt x="1402895" y="744538"/>
                  </a:moveTo>
                  <a:lnTo>
                    <a:pt x="1422532" y="752936"/>
                  </a:lnTo>
                  <a:lnTo>
                    <a:pt x="1444425" y="762696"/>
                  </a:lnTo>
                  <a:lnTo>
                    <a:pt x="1472413" y="774953"/>
                  </a:lnTo>
                  <a:lnTo>
                    <a:pt x="1530645" y="876186"/>
                  </a:lnTo>
                  <a:lnTo>
                    <a:pt x="1445102" y="911595"/>
                  </a:lnTo>
                  <a:lnTo>
                    <a:pt x="1544638" y="985590"/>
                  </a:lnTo>
                  <a:lnTo>
                    <a:pt x="1260475" y="1276351"/>
                  </a:lnTo>
                  <a:lnTo>
                    <a:pt x="1402895" y="744538"/>
                  </a:lnTo>
                  <a:close/>
                  <a:moveTo>
                    <a:pt x="1117033" y="744538"/>
                  </a:moveTo>
                  <a:lnTo>
                    <a:pt x="1260475" y="1276351"/>
                  </a:lnTo>
                  <a:lnTo>
                    <a:pt x="974725" y="985590"/>
                  </a:lnTo>
                  <a:lnTo>
                    <a:pt x="1074817" y="911595"/>
                  </a:lnTo>
                  <a:lnTo>
                    <a:pt x="988797" y="876186"/>
                  </a:lnTo>
                  <a:lnTo>
                    <a:pt x="1047581" y="774953"/>
                  </a:lnTo>
                  <a:lnTo>
                    <a:pt x="1075498" y="762696"/>
                  </a:lnTo>
                  <a:lnTo>
                    <a:pt x="1097514" y="752936"/>
                  </a:lnTo>
                  <a:lnTo>
                    <a:pt x="1117033" y="744538"/>
                  </a:lnTo>
                  <a:close/>
                  <a:moveTo>
                    <a:pt x="1402897" y="153988"/>
                  </a:moveTo>
                  <a:lnTo>
                    <a:pt x="1409473" y="157160"/>
                  </a:lnTo>
                  <a:lnTo>
                    <a:pt x="1415370" y="160786"/>
                  </a:lnTo>
                  <a:lnTo>
                    <a:pt x="1420813" y="164865"/>
                  </a:lnTo>
                  <a:lnTo>
                    <a:pt x="1426029" y="168945"/>
                  </a:lnTo>
                  <a:lnTo>
                    <a:pt x="1430791" y="173024"/>
                  </a:lnTo>
                  <a:lnTo>
                    <a:pt x="1435100" y="177783"/>
                  </a:lnTo>
                  <a:lnTo>
                    <a:pt x="1439182" y="182315"/>
                  </a:lnTo>
                  <a:lnTo>
                    <a:pt x="1443265" y="187074"/>
                  </a:lnTo>
                  <a:lnTo>
                    <a:pt x="1446893" y="192286"/>
                  </a:lnTo>
                  <a:lnTo>
                    <a:pt x="1449841" y="197498"/>
                  </a:lnTo>
                  <a:lnTo>
                    <a:pt x="1453016" y="202937"/>
                  </a:lnTo>
                  <a:lnTo>
                    <a:pt x="1455965" y="208602"/>
                  </a:lnTo>
                  <a:lnTo>
                    <a:pt x="1458459" y="214268"/>
                  </a:lnTo>
                  <a:lnTo>
                    <a:pt x="1460727" y="220160"/>
                  </a:lnTo>
                  <a:lnTo>
                    <a:pt x="1462768" y="226505"/>
                  </a:lnTo>
                  <a:lnTo>
                    <a:pt x="1465036" y="232850"/>
                  </a:lnTo>
                  <a:lnTo>
                    <a:pt x="1466850" y="239422"/>
                  </a:lnTo>
                  <a:lnTo>
                    <a:pt x="1468665" y="246221"/>
                  </a:lnTo>
                  <a:lnTo>
                    <a:pt x="1471840" y="259818"/>
                  </a:lnTo>
                  <a:lnTo>
                    <a:pt x="1474788" y="274548"/>
                  </a:lnTo>
                  <a:lnTo>
                    <a:pt x="1477282" y="289731"/>
                  </a:lnTo>
                  <a:lnTo>
                    <a:pt x="1483179" y="322137"/>
                  </a:lnTo>
                  <a:lnTo>
                    <a:pt x="1485900" y="339133"/>
                  </a:lnTo>
                  <a:lnTo>
                    <a:pt x="1489529" y="356809"/>
                  </a:lnTo>
                  <a:lnTo>
                    <a:pt x="1495198" y="357716"/>
                  </a:lnTo>
                  <a:lnTo>
                    <a:pt x="1500641" y="359302"/>
                  </a:lnTo>
                  <a:lnTo>
                    <a:pt x="1506084" y="361115"/>
                  </a:lnTo>
                  <a:lnTo>
                    <a:pt x="1511073" y="363608"/>
                  </a:lnTo>
                  <a:lnTo>
                    <a:pt x="1516063" y="366100"/>
                  </a:lnTo>
                  <a:lnTo>
                    <a:pt x="1520598" y="369046"/>
                  </a:lnTo>
                  <a:lnTo>
                    <a:pt x="1525134" y="371992"/>
                  </a:lnTo>
                  <a:lnTo>
                    <a:pt x="1529216" y="375392"/>
                  </a:lnTo>
                  <a:lnTo>
                    <a:pt x="1532845" y="379018"/>
                  </a:lnTo>
                  <a:lnTo>
                    <a:pt x="1536473" y="383097"/>
                  </a:lnTo>
                  <a:lnTo>
                    <a:pt x="1539422" y="387402"/>
                  </a:lnTo>
                  <a:lnTo>
                    <a:pt x="1542143" y="391708"/>
                  </a:lnTo>
                  <a:lnTo>
                    <a:pt x="1544638" y="396467"/>
                  </a:lnTo>
                  <a:lnTo>
                    <a:pt x="1546452" y="401226"/>
                  </a:lnTo>
                  <a:lnTo>
                    <a:pt x="1547813" y="406438"/>
                  </a:lnTo>
                  <a:lnTo>
                    <a:pt x="1548947" y="411650"/>
                  </a:lnTo>
                  <a:lnTo>
                    <a:pt x="1549400" y="417089"/>
                  </a:lnTo>
                  <a:lnTo>
                    <a:pt x="1549400" y="422754"/>
                  </a:lnTo>
                  <a:lnTo>
                    <a:pt x="1549173" y="428646"/>
                  </a:lnTo>
                  <a:lnTo>
                    <a:pt x="1548266" y="434538"/>
                  </a:lnTo>
                  <a:lnTo>
                    <a:pt x="1546679" y="440430"/>
                  </a:lnTo>
                  <a:lnTo>
                    <a:pt x="1544638" y="446776"/>
                  </a:lnTo>
                  <a:lnTo>
                    <a:pt x="1541690" y="452668"/>
                  </a:lnTo>
                  <a:lnTo>
                    <a:pt x="1538288" y="459013"/>
                  </a:lnTo>
                  <a:lnTo>
                    <a:pt x="1534432" y="465358"/>
                  </a:lnTo>
                  <a:lnTo>
                    <a:pt x="1529670" y="471703"/>
                  </a:lnTo>
                  <a:lnTo>
                    <a:pt x="1524681" y="478275"/>
                  </a:lnTo>
                  <a:lnTo>
                    <a:pt x="1518331" y="484847"/>
                  </a:lnTo>
                  <a:lnTo>
                    <a:pt x="1511527" y="491192"/>
                  </a:lnTo>
                  <a:lnTo>
                    <a:pt x="1504270" y="497764"/>
                  </a:lnTo>
                  <a:lnTo>
                    <a:pt x="1496106" y="504110"/>
                  </a:lnTo>
                  <a:lnTo>
                    <a:pt x="1487034" y="510681"/>
                  </a:lnTo>
                  <a:lnTo>
                    <a:pt x="1484540" y="522692"/>
                  </a:lnTo>
                  <a:lnTo>
                    <a:pt x="1481818" y="534476"/>
                  </a:lnTo>
                  <a:lnTo>
                    <a:pt x="1478643" y="546260"/>
                  </a:lnTo>
                  <a:lnTo>
                    <a:pt x="1475015" y="557818"/>
                  </a:lnTo>
                  <a:lnTo>
                    <a:pt x="1471386" y="569375"/>
                  </a:lnTo>
                  <a:lnTo>
                    <a:pt x="1467304" y="580932"/>
                  </a:lnTo>
                  <a:lnTo>
                    <a:pt x="1462768" y="592037"/>
                  </a:lnTo>
                  <a:lnTo>
                    <a:pt x="1458006" y="603141"/>
                  </a:lnTo>
                  <a:lnTo>
                    <a:pt x="1452790" y="613792"/>
                  </a:lnTo>
                  <a:lnTo>
                    <a:pt x="1447573" y="624443"/>
                  </a:lnTo>
                  <a:lnTo>
                    <a:pt x="1441904" y="634867"/>
                  </a:lnTo>
                  <a:lnTo>
                    <a:pt x="1435554" y="644838"/>
                  </a:lnTo>
                  <a:lnTo>
                    <a:pt x="1429431" y="654356"/>
                  </a:lnTo>
                  <a:lnTo>
                    <a:pt x="1422854" y="664100"/>
                  </a:lnTo>
                  <a:lnTo>
                    <a:pt x="1416050" y="673165"/>
                  </a:lnTo>
                  <a:lnTo>
                    <a:pt x="1409020" y="682003"/>
                  </a:lnTo>
                  <a:lnTo>
                    <a:pt x="1401309" y="690161"/>
                  </a:lnTo>
                  <a:lnTo>
                    <a:pt x="1393825" y="698319"/>
                  </a:lnTo>
                  <a:lnTo>
                    <a:pt x="1385888" y="705798"/>
                  </a:lnTo>
                  <a:lnTo>
                    <a:pt x="1377723" y="713049"/>
                  </a:lnTo>
                  <a:lnTo>
                    <a:pt x="1369332" y="719848"/>
                  </a:lnTo>
                  <a:lnTo>
                    <a:pt x="1360715" y="725967"/>
                  </a:lnTo>
                  <a:lnTo>
                    <a:pt x="1351870" y="731632"/>
                  </a:lnTo>
                  <a:lnTo>
                    <a:pt x="1342798" y="737071"/>
                  </a:lnTo>
                  <a:lnTo>
                    <a:pt x="1333273" y="741830"/>
                  </a:lnTo>
                  <a:lnTo>
                    <a:pt x="1323975" y="746135"/>
                  </a:lnTo>
                  <a:lnTo>
                    <a:pt x="1313997" y="749761"/>
                  </a:lnTo>
                  <a:lnTo>
                    <a:pt x="1309007" y="751348"/>
                  </a:lnTo>
                  <a:lnTo>
                    <a:pt x="1304018" y="752707"/>
                  </a:lnTo>
                  <a:lnTo>
                    <a:pt x="1299029" y="754294"/>
                  </a:lnTo>
                  <a:lnTo>
                    <a:pt x="1293813" y="755200"/>
                  </a:lnTo>
                  <a:lnTo>
                    <a:pt x="1288597" y="756333"/>
                  </a:lnTo>
                  <a:lnTo>
                    <a:pt x="1283381" y="757013"/>
                  </a:lnTo>
                  <a:lnTo>
                    <a:pt x="1278165" y="757919"/>
                  </a:lnTo>
                  <a:lnTo>
                    <a:pt x="1272722" y="758373"/>
                  </a:lnTo>
                  <a:lnTo>
                    <a:pt x="1267279" y="758599"/>
                  </a:lnTo>
                  <a:lnTo>
                    <a:pt x="1262290" y="758826"/>
                  </a:lnTo>
                  <a:lnTo>
                    <a:pt x="1256847" y="758599"/>
                  </a:lnTo>
                  <a:lnTo>
                    <a:pt x="1251404" y="758373"/>
                  </a:lnTo>
                  <a:lnTo>
                    <a:pt x="1245961" y="757919"/>
                  </a:lnTo>
                  <a:lnTo>
                    <a:pt x="1240745" y="757013"/>
                  </a:lnTo>
                  <a:lnTo>
                    <a:pt x="1235529" y="756333"/>
                  </a:lnTo>
                  <a:lnTo>
                    <a:pt x="1230313" y="755200"/>
                  </a:lnTo>
                  <a:lnTo>
                    <a:pt x="1225097" y="754294"/>
                  </a:lnTo>
                  <a:lnTo>
                    <a:pt x="1220107" y="752707"/>
                  </a:lnTo>
                  <a:lnTo>
                    <a:pt x="1215118" y="751348"/>
                  </a:lnTo>
                  <a:lnTo>
                    <a:pt x="1210129" y="749761"/>
                  </a:lnTo>
                  <a:lnTo>
                    <a:pt x="1200150" y="746135"/>
                  </a:lnTo>
                  <a:lnTo>
                    <a:pt x="1190625" y="741830"/>
                  </a:lnTo>
                  <a:lnTo>
                    <a:pt x="1181327" y="737071"/>
                  </a:lnTo>
                  <a:lnTo>
                    <a:pt x="1172256" y="731632"/>
                  </a:lnTo>
                  <a:lnTo>
                    <a:pt x="1163411" y="725967"/>
                  </a:lnTo>
                  <a:lnTo>
                    <a:pt x="1154566" y="719848"/>
                  </a:lnTo>
                  <a:lnTo>
                    <a:pt x="1146402" y="713049"/>
                  </a:lnTo>
                  <a:lnTo>
                    <a:pt x="1138011" y="705798"/>
                  </a:lnTo>
                  <a:lnTo>
                    <a:pt x="1130300" y="698319"/>
                  </a:lnTo>
                  <a:lnTo>
                    <a:pt x="1122363" y="690161"/>
                  </a:lnTo>
                  <a:lnTo>
                    <a:pt x="1115106" y="682003"/>
                  </a:lnTo>
                  <a:lnTo>
                    <a:pt x="1107848" y="673165"/>
                  </a:lnTo>
                  <a:lnTo>
                    <a:pt x="1101272" y="664100"/>
                  </a:lnTo>
                  <a:lnTo>
                    <a:pt x="1094695" y="654356"/>
                  </a:lnTo>
                  <a:lnTo>
                    <a:pt x="1088118" y="644838"/>
                  </a:lnTo>
                  <a:lnTo>
                    <a:pt x="1082222" y="634867"/>
                  </a:lnTo>
                  <a:lnTo>
                    <a:pt x="1076552" y="624443"/>
                  </a:lnTo>
                  <a:lnTo>
                    <a:pt x="1071109" y="613792"/>
                  </a:lnTo>
                  <a:lnTo>
                    <a:pt x="1066120" y="603141"/>
                  </a:lnTo>
                  <a:lnTo>
                    <a:pt x="1061357" y="592037"/>
                  </a:lnTo>
                  <a:lnTo>
                    <a:pt x="1056822" y="580932"/>
                  </a:lnTo>
                  <a:lnTo>
                    <a:pt x="1052740" y="569375"/>
                  </a:lnTo>
                  <a:lnTo>
                    <a:pt x="1048884" y="557818"/>
                  </a:lnTo>
                  <a:lnTo>
                    <a:pt x="1045482" y="546260"/>
                  </a:lnTo>
                  <a:lnTo>
                    <a:pt x="1042307" y="534476"/>
                  </a:lnTo>
                  <a:lnTo>
                    <a:pt x="1039586" y="522692"/>
                  </a:lnTo>
                  <a:lnTo>
                    <a:pt x="1037091" y="510681"/>
                  </a:lnTo>
                  <a:lnTo>
                    <a:pt x="1028020" y="504110"/>
                  </a:lnTo>
                  <a:lnTo>
                    <a:pt x="1019856" y="497764"/>
                  </a:lnTo>
                  <a:lnTo>
                    <a:pt x="1012598" y="491192"/>
                  </a:lnTo>
                  <a:lnTo>
                    <a:pt x="1005795" y="484847"/>
                  </a:lnTo>
                  <a:lnTo>
                    <a:pt x="999445" y="478275"/>
                  </a:lnTo>
                  <a:lnTo>
                    <a:pt x="994456" y="471703"/>
                  </a:lnTo>
                  <a:lnTo>
                    <a:pt x="989693" y="465358"/>
                  </a:lnTo>
                  <a:lnTo>
                    <a:pt x="985838" y="459013"/>
                  </a:lnTo>
                  <a:lnTo>
                    <a:pt x="982436" y="452668"/>
                  </a:lnTo>
                  <a:lnTo>
                    <a:pt x="979488" y="446776"/>
                  </a:lnTo>
                  <a:lnTo>
                    <a:pt x="977447" y="440430"/>
                  </a:lnTo>
                  <a:lnTo>
                    <a:pt x="975859" y="434538"/>
                  </a:lnTo>
                  <a:lnTo>
                    <a:pt x="974952" y="428646"/>
                  </a:lnTo>
                  <a:lnTo>
                    <a:pt x="974725" y="422754"/>
                  </a:lnTo>
                  <a:lnTo>
                    <a:pt x="974725" y="417089"/>
                  </a:lnTo>
                  <a:lnTo>
                    <a:pt x="975179" y="411650"/>
                  </a:lnTo>
                  <a:lnTo>
                    <a:pt x="976313" y="406438"/>
                  </a:lnTo>
                  <a:lnTo>
                    <a:pt x="977673" y="401226"/>
                  </a:lnTo>
                  <a:lnTo>
                    <a:pt x="979488" y="396467"/>
                  </a:lnTo>
                  <a:lnTo>
                    <a:pt x="981982" y="391708"/>
                  </a:lnTo>
                  <a:lnTo>
                    <a:pt x="984704" y="387402"/>
                  </a:lnTo>
                  <a:lnTo>
                    <a:pt x="987879" y="383097"/>
                  </a:lnTo>
                  <a:lnTo>
                    <a:pt x="991281" y="379018"/>
                  </a:lnTo>
                  <a:lnTo>
                    <a:pt x="994909" y="375392"/>
                  </a:lnTo>
                  <a:lnTo>
                    <a:pt x="998991" y="371992"/>
                  </a:lnTo>
                  <a:lnTo>
                    <a:pt x="1003527" y="369046"/>
                  </a:lnTo>
                  <a:lnTo>
                    <a:pt x="1008063" y="366100"/>
                  </a:lnTo>
                  <a:lnTo>
                    <a:pt x="1013052" y="363608"/>
                  </a:lnTo>
                  <a:lnTo>
                    <a:pt x="1018041" y="361115"/>
                  </a:lnTo>
                  <a:lnTo>
                    <a:pt x="1023484" y="359302"/>
                  </a:lnTo>
                  <a:lnTo>
                    <a:pt x="1028927" y="357716"/>
                  </a:lnTo>
                  <a:lnTo>
                    <a:pt x="1034597" y="356809"/>
                  </a:lnTo>
                  <a:lnTo>
                    <a:pt x="1038906" y="333468"/>
                  </a:lnTo>
                  <a:lnTo>
                    <a:pt x="1042761" y="311486"/>
                  </a:lnTo>
                  <a:lnTo>
                    <a:pt x="1046390" y="290411"/>
                  </a:lnTo>
                  <a:lnTo>
                    <a:pt x="1050018" y="270242"/>
                  </a:lnTo>
                  <a:lnTo>
                    <a:pt x="1052286" y="260724"/>
                  </a:lnTo>
                  <a:lnTo>
                    <a:pt x="1054327" y="251659"/>
                  </a:lnTo>
                  <a:lnTo>
                    <a:pt x="1056368" y="242595"/>
                  </a:lnTo>
                  <a:lnTo>
                    <a:pt x="1058863" y="233757"/>
                  </a:lnTo>
                  <a:lnTo>
                    <a:pt x="1061584" y="225372"/>
                  </a:lnTo>
                  <a:lnTo>
                    <a:pt x="1064532" y="217440"/>
                  </a:lnTo>
                  <a:lnTo>
                    <a:pt x="1067707" y="209509"/>
                  </a:lnTo>
                  <a:lnTo>
                    <a:pt x="1071563" y="202030"/>
                  </a:lnTo>
                  <a:lnTo>
                    <a:pt x="1078820" y="204750"/>
                  </a:lnTo>
                  <a:lnTo>
                    <a:pt x="1088798" y="207696"/>
                  </a:lnTo>
                  <a:lnTo>
                    <a:pt x="1101272" y="211095"/>
                  </a:lnTo>
                  <a:lnTo>
                    <a:pt x="1108075" y="212681"/>
                  </a:lnTo>
                  <a:lnTo>
                    <a:pt x="1115786" y="214494"/>
                  </a:lnTo>
                  <a:lnTo>
                    <a:pt x="1123950" y="216081"/>
                  </a:lnTo>
                  <a:lnTo>
                    <a:pt x="1132568" y="217667"/>
                  </a:lnTo>
                  <a:lnTo>
                    <a:pt x="1141640" y="219027"/>
                  </a:lnTo>
                  <a:lnTo>
                    <a:pt x="1151165" y="219933"/>
                  </a:lnTo>
                  <a:lnTo>
                    <a:pt x="1161370" y="221066"/>
                  </a:lnTo>
                  <a:lnTo>
                    <a:pt x="1171802" y="221746"/>
                  </a:lnTo>
                  <a:lnTo>
                    <a:pt x="1182234" y="222199"/>
                  </a:lnTo>
                  <a:lnTo>
                    <a:pt x="1193573" y="222199"/>
                  </a:lnTo>
                  <a:lnTo>
                    <a:pt x="1205140" y="221973"/>
                  </a:lnTo>
                  <a:lnTo>
                    <a:pt x="1216932" y="221519"/>
                  </a:lnTo>
                  <a:lnTo>
                    <a:pt x="1228952" y="220386"/>
                  </a:lnTo>
                  <a:lnTo>
                    <a:pt x="1241425" y="219027"/>
                  </a:lnTo>
                  <a:lnTo>
                    <a:pt x="1254125" y="217214"/>
                  </a:lnTo>
                  <a:lnTo>
                    <a:pt x="1266825" y="214494"/>
                  </a:lnTo>
                  <a:lnTo>
                    <a:pt x="1279979" y="211775"/>
                  </a:lnTo>
                  <a:lnTo>
                    <a:pt x="1293359" y="208149"/>
                  </a:lnTo>
                  <a:lnTo>
                    <a:pt x="1306513" y="203843"/>
                  </a:lnTo>
                  <a:lnTo>
                    <a:pt x="1320347" y="199084"/>
                  </a:lnTo>
                  <a:lnTo>
                    <a:pt x="1326923" y="196138"/>
                  </a:lnTo>
                  <a:lnTo>
                    <a:pt x="1333727" y="193192"/>
                  </a:lnTo>
                  <a:lnTo>
                    <a:pt x="1340757" y="190473"/>
                  </a:lnTo>
                  <a:lnTo>
                    <a:pt x="1347788" y="187074"/>
                  </a:lnTo>
                  <a:lnTo>
                    <a:pt x="1354591" y="183675"/>
                  </a:lnTo>
                  <a:lnTo>
                    <a:pt x="1361395" y="180049"/>
                  </a:lnTo>
                  <a:lnTo>
                    <a:pt x="1368425" y="176196"/>
                  </a:lnTo>
                  <a:lnTo>
                    <a:pt x="1375229" y="172117"/>
                  </a:lnTo>
                  <a:lnTo>
                    <a:pt x="1382259" y="167811"/>
                  </a:lnTo>
                  <a:lnTo>
                    <a:pt x="1389290" y="163506"/>
                  </a:lnTo>
                  <a:lnTo>
                    <a:pt x="1396320" y="158747"/>
                  </a:lnTo>
                  <a:lnTo>
                    <a:pt x="1402897" y="153988"/>
                  </a:lnTo>
                  <a:close/>
                  <a:moveTo>
                    <a:pt x="1247860" y="0"/>
                  </a:moveTo>
                  <a:lnTo>
                    <a:pt x="1262405" y="0"/>
                  </a:lnTo>
                  <a:lnTo>
                    <a:pt x="1276495" y="227"/>
                  </a:lnTo>
                  <a:lnTo>
                    <a:pt x="1290585" y="907"/>
                  </a:lnTo>
                  <a:lnTo>
                    <a:pt x="1304448" y="2268"/>
                  </a:lnTo>
                  <a:lnTo>
                    <a:pt x="1317629" y="4082"/>
                  </a:lnTo>
                  <a:lnTo>
                    <a:pt x="1330583" y="6803"/>
                  </a:lnTo>
                  <a:lnTo>
                    <a:pt x="1343082" y="9298"/>
                  </a:lnTo>
                  <a:lnTo>
                    <a:pt x="1355354" y="12700"/>
                  </a:lnTo>
                  <a:lnTo>
                    <a:pt x="1366717" y="16328"/>
                  </a:lnTo>
                  <a:lnTo>
                    <a:pt x="1377625" y="20411"/>
                  </a:lnTo>
                  <a:lnTo>
                    <a:pt x="1387852" y="25173"/>
                  </a:lnTo>
                  <a:lnTo>
                    <a:pt x="1392625" y="27441"/>
                  </a:lnTo>
                  <a:lnTo>
                    <a:pt x="1397397" y="29709"/>
                  </a:lnTo>
                  <a:lnTo>
                    <a:pt x="1401715" y="32430"/>
                  </a:lnTo>
                  <a:lnTo>
                    <a:pt x="1406260" y="34925"/>
                  </a:lnTo>
                  <a:lnTo>
                    <a:pt x="1410351" y="37873"/>
                  </a:lnTo>
                  <a:lnTo>
                    <a:pt x="1414214" y="40595"/>
                  </a:lnTo>
                  <a:lnTo>
                    <a:pt x="1417850" y="43543"/>
                  </a:lnTo>
                  <a:lnTo>
                    <a:pt x="1421259" y="46491"/>
                  </a:lnTo>
                  <a:lnTo>
                    <a:pt x="1424668" y="49439"/>
                  </a:lnTo>
                  <a:lnTo>
                    <a:pt x="1427850" y="52614"/>
                  </a:lnTo>
                  <a:lnTo>
                    <a:pt x="1430577" y="55789"/>
                  </a:lnTo>
                  <a:lnTo>
                    <a:pt x="1433304" y="59191"/>
                  </a:lnTo>
                  <a:lnTo>
                    <a:pt x="1438985" y="59418"/>
                  </a:lnTo>
                  <a:lnTo>
                    <a:pt x="1444212" y="59871"/>
                  </a:lnTo>
                  <a:lnTo>
                    <a:pt x="1449667" y="61005"/>
                  </a:lnTo>
                  <a:lnTo>
                    <a:pt x="1454666" y="62139"/>
                  </a:lnTo>
                  <a:lnTo>
                    <a:pt x="1459439" y="63727"/>
                  </a:lnTo>
                  <a:lnTo>
                    <a:pt x="1463984" y="65768"/>
                  </a:lnTo>
                  <a:lnTo>
                    <a:pt x="1468529" y="67809"/>
                  </a:lnTo>
                  <a:lnTo>
                    <a:pt x="1472847" y="70530"/>
                  </a:lnTo>
                  <a:lnTo>
                    <a:pt x="1476938" y="73252"/>
                  </a:lnTo>
                  <a:lnTo>
                    <a:pt x="1480801" y="76200"/>
                  </a:lnTo>
                  <a:lnTo>
                    <a:pt x="1484437" y="79602"/>
                  </a:lnTo>
                  <a:lnTo>
                    <a:pt x="1488073" y="83230"/>
                  </a:lnTo>
                  <a:lnTo>
                    <a:pt x="1491482" y="86859"/>
                  </a:lnTo>
                  <a:lnTo>
                    <a:pt x="1494664" y="90941"/>
                  </a:lnTo>
                  <a:lnTo>
                    <a:pt x="1497618" y="95023"/>
                  </a:lnTo>
                  <a:lnTo>
                    <a:pt x="1500573" y="99559"/>
                  </a:lnTo>
                  <a:lnTo>
                    <a:pt x="1503300" y="104095"/>
                  </a:lnTo>
                  <a:lnTo>
                    <a:pt x="1506027" y="109084"/>
                  </a:lnTo>
                  <a:lnTo>
                    <a:pt x="1508299" y="114073"/>
                  </a:lnTo>
                  <a:lnTo>
                    <a:pt x="1510572" y="119289"/>
                  </a:lnTo>
                  <a:lnTo>
                    <a:pt x="1513072" y="124505"/>
                  </a:lnTo>
                  <a:lnTo>
                    <a:pt x="1515117" y="129948"/>
                  </a:lnTo>
                  <a:lnTo>
                    <a:pt x="1516935" y="135618"/>
                  </a:lnTo>
                  <a:lnTo>
                    <a:pt x="1518753" y="141287"/>
                  </a:lnTo>
                  <a:lnTo>
                    <a:pt x="1521935" y="153307"/>
                  </a:lnTo>
                  <a:lnTo>
                    <a:pt x="1524662" y="165327"/>
                  </a:lnTo>
                  <a:lnTo>
                    <a:pt x="1527162" y="177800"/>
                  </a:lnTo>
                  <a:lnTo>
                    <a:pt x="1528980" y="190500"/>
                  </a:lnTo>
                  <a:lnTo>
                    <a:pt x="1530344" y="203427"/>
                  </a:lnTo>
                  <a:lnTo>
                    <a:pt x="1531707" y="216580"/>
                  </a:lnTo>
                  <a:lnTo>
                    <a:pt x="1532616" y="229507"/>
                  </a:lnTo>
                  <a:lnTo>
                    <a:pt x="1533071" y="242434"/>
                  </a:lnTo>
                  <a:lnTo>
                    <a:pt x="1533525" y="255134"/>
                  </a:lnTo>
                  <a:lnTo>
                    <a:pt x="1533525" y="267607"/>
                  </a:lnTo>
                  <a:lnTo>
                    <a:pt x="1533298" y="279853"/>
                  </a:lnTo>
                  <a:lnTo>
                    <a:pt x="1533071" y="291420"/>
                  </a:lnTo>
                  <a:lnTo>
                    <a:pt x="1532162" y="313418"/>
                  </a:lnTo>
                  <a:lnTo>
                    <a:pt x="1530798" y="332921"/>
                  </a:lnTo>
                  <a:lnTo>
                    <a:pt x="1529435" y="349023"/>
                  </a:lnTo>
                  <a:lnTo>
                    <a:pt x="1528071" y="361496"/>
                  </a:lnTo>
                  <a:lnTo>
                    <a:pt x="1521708" y="358095"/>
                  </a:lnTo>
                  <a:lnTo>
                    <a:pt x="1518299" y="356734"/>
                  </a:lnTo>
                  <a:lnTo>
                    <a:pt x="1514890" y="355146"/>
                  </a:lnTo>
                  <a:lnTo>
                    <a:pt x="1511254" y="354239"/>
                  </a:lnTo>
                  <a:lnTo>
                    <a:pt x="1507618" y="353105"/>
                  </a:lnTo>
                  <a:lnTo>
                    <a:pt x="1503982" y="352198"/>
                  </a:lnTo>
                  <a:lnTo>
                    <a:pt x="1500118" y="351291"/>
                  </a:lnTo>
                  <a:lnTo>
                    <a:pt x="1494891" y="315232"/>
                  </a:lnTo>
                  <a:lnTo>
                    <a:pt x="1492164" y="297996"/>
                  </a:lnTo>
                  <a:lnTo>
                    <a:pt x="1489437" y="281214"/>
                  </a:lnTo>
                  <a:lnTo>
                    <a:pt x="1486255" y="265566"/>
                  </a:lnTo>
                  <a:lnTo>
                    <a:pt x="1482846" y="250145"/>
                  </a:lnTo>
                  <a:lnTo>
                    <a:pt x="1481028" y="242887"/>
                  </a:lnTo>
                  <a:lnTo>
                    <a:pt x="1478983" y="235630"/>
                  </a:lnTo>
                  <a:lnTo>
                    <a:pt x="1476938" y="228600"/>
                  </a:lnTo>
                  <a:lnTo>
                    <a:pt x="1474665" y="222023"/>
                  </a:lnTo>
                  <a:lnTo>
                    <a:pt x="1472165" y="215446"/>
                  </a:lnTo>
                  <a:lnTo>
                    <a:pt x="1469665" y="208870"/>
                  </a:lnTo>
                  <a:lnTo>
                    <a:pt x="1466711" y="202746"/>
                  </a:lnTo>
                  <a:lnTo>
                    <a:pt x="1463757" y="196623"/>
                  </a:lnTo>
                  <a:lnTo>
                    <a:pt x="1460348" y="190727"/>
                  </a:lnTo>
                  <a:lnTo>
                    <a:pt x="1456939" y="185057"/>
                  </a:lnTo>
                  <a:lnTo>
                    <a:pt x="1453075" y="179614"/>
                  </a:lnTo>
                  <a:lnTo>
                    <a:pt x="1449212" y="174171"/>
                  </a:lnTo>
                  <a:lnTo>
                    <a:pt x="1444667" y="169182"/>
                  </a:lnTo>
                  <a:lnTo>
                    <a:pt x="1440349" y="164420"/>
                  </a:lnTo>
                  <a:lnTo>
                    <a:pt x="1435349" y="159657"/>
                  </a:lnTo>
                  <a:lnTo>
                    <a:pt x="1430122" y="155348"/>
                  </a:lnTo>
                  <a:lnTo>
                    <a:pt x="1424668" y="151039"/>
                  </a:lnTo>
                  <a:lnTo>
                    <a:pt x="1418759" y="146957"/>
                  </a:lnTo>
                  <a:lnTo>
                    <a:pt x="1412396" y="143328"/>
                  </a:lnTo>
                  <a:lnTo>
                    <a:pt x="1405806" y="139700"/>
                  </a:lnTo>
                  <a:lnTo>
                    <a:pt x="1398533" y="144689"/>
                  </a:lnTo>
                  <a:lnTo>
                    <a:pt x="1391261" y="149678"/>
                  </a:lnTo>
                  <a:lnTo>
                    <a:pt x="1384216" y="154214"/>
                  </a:lnTo>
                  <a:lnTo>
                    <a:pt x="1376944" y="158750"/>
                  </a:lnTo>
                  <a:lnTo>
                    <a:pt x="1369671" y="162832"/>
                  </a:lnTo>
                  <a:lnTo>
                    <a:pt x="1362399" y="166914"/>
                  </a:lnTo>
                  <a:lnTo>
                    <a:pt x="1355127" y="170543"/>
                  </a:lnTo>
                  <a:lnTo>
                    <a:pt x="1348082" y="174171"/>
                  </a:lnTo>
                  <a:lnTo>
                    <a:pt x="1340809" y="177573"/>
                  </a:lnTo>
                  <a:lnTo>
                    <a:pt x="1333764" y="180975"/>
                  </a:lnTo>
                  <a:lnTo>
                    <a:pt x="1326492" y="183696"/>
                  </a:lnTo>
                  <a:lnTo>
                    <a:pt x="1319447" y="186645"/>
                  </a:lnTo>
                  <a:lnTo>
                    <a:pt x="1305357" y="191861"/>
                  </a:lnTo>
                  <a:lnTo>
                    <a:pt x="1291494" y="196170"/>
                  </a:lnTo>
                  <a:lnTo>
                    <a:pt x="1277859" y="199798"/>
                  </a:lnTo>
                  <a:lnTo>
                    <a:pt x="1264450" y="202973"/>
                  </a:lnTo>
                  <a:lnTo>
                    <a:pt x="1250815" y="205695"/>
                  </a:lnTo>
                  <a:lnTo>
                    <a:pt x="1237861" y="207736"/>
                  </a:lnTo>
                  <a:lnTo>
                    <a:pt x="1225135" y="209323"/>
                  </a:lnTo>
                  <a:lnTo>
                    <a:pt x="1212635" y="210230"/>
                  </a:lnTo>
                  <a:lnTo>
                    <a:pt x="1200363" y="210684"/>
                  </a:lnTo>
                  <a:lnTo>
                    <a:pt x="1188546" y="211137"/>
                  </a:lnTo>
                  <a:lnTo>
                    <a:pt x="1177183" y="211137"/>
                  </a:lnTo>
                  <a:lnTo>
                    <a:pt x="1165820" y="210457"/>
                  </a:lnTo>
                  <a:lnTo>
                    <a:pt x="1155366" y="209777"/>
                  </a:lnTo>
                  <a:lnTo>
                    <a:pt x="1145139" y="208643"/>
                  </a:lnTo>
                  <a:lnTo>
                    <a:pt x="1135367" y="207509"/>
                  </a:lnTo>
                  <a:lnTo>
                    <a:pt x="1125822" y="206148"/>
                  </a:lnTo>
                  <a:lnTo>
                    <a:pt x="1117186" y="204561"/>
                  </a:lnTo>
                  <a:lnTo>
                    <a:pt x="1108551" y="202973"/>
                  </a:lnTo>
                  <a:lnTo>
                    <a:pt x="1100597" y="201159"/>
                  </a:lnTo>
                  <a:lnTo>
                    <a:pt x="1093324" y="199345"/>
                  </a:lnTo>
                  <a:lnTo>
                    <a:pt x="1080598" y="195943"/>
                  </a:lnTo>
                  <a:lnTo>
                    <a:pt x="1070598" y="192541"/>
                  </a:lnTo>
                  <a:lnTo>
                    <a:pt x="1062871" y="190046"/>
                  </a:lnTo>
                  <a:lnTo>
                    <a:pt x="1059235" y="197757"/>
                  </a:lnTo>
                  <a:lnTo>
                    <a:pt x="1055599" y="205921"/>
                  </a:lnTo>
                  <a:lnTo>
                    <a:pt x="1052418" y="214312"/>
                  </a:lnTo>
                  <a:lnTo>
                    <a:pt x="1049463" y="222930"/>
                  </a:lnTo>
                  <a:lnTo>
                    <a:pt x="1047191" y="232228"/>
                  </a:lnTo>
                  <a:lnTo>
                    <a:pt x="1044918" y="241527"/>
                  </a:lnTo>
                  <a:lnTo>
                    <a:pt x="1042418" y="251278"/>
                  </a:lnTo>
                  <a:lnTo>
                    <a:pt x="1040600" y="261257"/>
                  </a:lnTo>
                  <a:lnTo>
                    <a:pt x="1036737" y="282121"/>
                  </a:lnTo>
                  <a:lnTo>
                    <a:pt x="1033101" y="304120"/>
                  </a:lnTo>
                  <a:lnTo>
                    <a:pt x="1029010" y="327252"/>
                  </a:lnTo>
                  <a:lnTo>
                    <a:pt x="1026737" y="339045"/>
                  </a:lnTo>
                  <a:lnTo>
                    <a:pt x="1024237" y="351291"/>
                  </a:lnTo>
                  <a:lnTo>
                    <a:pt x="1020374" y="352198"/>
                  </a:lnTo>
                  <a:lnTo>
                    <a:pt x="1016511" y="353105"/>
                  </a:lnTo>
                  <a:lnTo>
                    <a:pt x="1012874" y="354239"/>
                  </a:lnTo>
                  <a:lnTo>
                    <a:pt x="1009238" y="355373"/>
                  </a:lnTo>
                  <a:lnTo>
                    <a:pt x="1005829" y="356734"/>
                  </a:lnTo>
                  <a:lnTo>
                    <a:pt x="1002193" y="358321"/>
                  </a:lnTo>
                  <a:lnTo>
                    <a:pt x="998784" y="360136"/>
                  </a:lnTo>
                  <a:lnTo>
                    <a:pt x="995830" y="361950"/>
                  </a:lnTo>
                  <a:lnTo>
                    <a:pt x="993557" y="347889"/>
                  </a:lnTo>
                  <a:lnTo>
                    <a:pt x="992421" y="338818"/>
                  </a:lnTo>
                  <a:lnTo>
                    <a:pt x="991285" y="329066"/>
                  </a:lnTo>
                  <a:lnTo>
                    <a:pt x="990376" y="317953"/>
                  </a:lnTo>
                  <a:lnTo>
                    <a:pt x="989694" y="305934"/>
                  </a:lnTo>
                  <a:lnTo>
                    <a:pt x="989240" y="293234"/>
                  </a:lnTo>
                  <a:lnTo>
                    <a:pt x="989012" y="279853"/>
                  </a:lnTo>
                  <a:lnTo>
                    <a:pt x="989240" y="265793"/>
                  </a:lnTo>
                  <a:lnTo>
                    <a:pt x="989921" y="251278"/>
                  </a:lnTo>
                  <a:lnTo>
                    <a:pt x="991058" y="236084"/>
                  </a:lnTo>
                  <a:lnTo>
                    <a:pt x="993103" y="220662"/>
                  </a:lnTo>
                  <a:lnTo>
                    <a:pt x="994239" y="213178"/>
                  </a:lnTo>
                  <a:lnTo>
                    <a:pt x="995376" y="205014"/>
                  </a:lnTo>
                  <a:lnTo>
                    <a:pt x="996966" y="197303"/>
                  </a:lnTo>
                  <a:lnTo>
                    <a:pt x="998784" y="189593"/>
                  </a:lnTo>
                  <a:lnTo>
                    <a:pt x="1000602" y="181655"/>
                  </a:lnTo>
                  <a:lnTo>
                    <a:pt x="1002648" y="173718"/>
                  </a:lnTo>
                  <a:lnTo>
                    <a:pt x="1005148" y="166007"/>
                  </a:lnTo>
                  <a:lnTo>
                    <a:pt x="1007648" y="158070"/>
                  </a:lnTo>
                  <a:lnTo>
                    <a:pt x="1010602" y="150359"/>
                  </a:lnTo>
                  <a:lnTo>
                    <a:pt x="1013783" y="142875"/>
                  </a:lnTo>
                  <a:lnTo>
                    <a:pt x="1016965" y="135164"/>
                  </a:lnTo>
                  <a:lnTo>
                    <a:pt x="1020601" y="127453"/>
                  </a:lnTo>
                  <a:lnTo>
                    <a:pt x="1024237" y="119970"/>
                  </a:lnTo>
                  <a:lnTo>
                    <a:pt x="1028555" y="112712"/>
                  </a:lnTo>
                  <a:lnTo>
                    <a:pt x="1032873" y="105455"/>
                  </a:lnTo>
                  <a:lnTo>
                    <a:pt x="1037873" y="98425"/>
                  </a:lnTo>
                  <a:lnTo>
                    <a:pt x="1042873" y="91395"/>
                  </a:lnTo>
                  <a:lnTo>
                    <a:pt x="1047872" y="84818"/>
                  </a:lnTo>
                  <a:lnTo>
                    <a:pt x="1053781" y="78014"/>
                  </a:lnTo>
                  <a:lnTo>
                    <a:pt x="1059690" y="71437"/>
                  </a:lnTo>
                  <a:lnTo>
                    <a:pt x="1066053" y="65314"/>
                  </a:lnTo>
                  <a:lnTo>
                    <a:pt x="1072644" y="59418"/>
                  </a:lnTo>
                  <a:lnTo>
                    <a:pt x="1079689" y="53748"/>
                  </a:lnTo>
                  <a:lnTo>
                    <a:pt x="1087188" y="47852"/>
                  </a:lnTo>
                  <a:lnTo>
                    <a:pt x="1094915" y="42409"/>
                  </a:lnTo>
                  <a:lnTo>
                    <a:pt x="1103096" y="37646"/>
                  </a:lnTo>
                  <a:lnTo>
                    <a:pt x="1111505" y="32657"/>
                  </a:lnTo>
                  <a:lnTo>
                    <a:pt x="1120368" y="28121"/>
                  </a:lnTo>
                  <a:lnTo>
                    <a:pt x="1129913" y="23812"/>
                  </a:lnTo>
                  <a:lnTo>
                    <a:pt x="1139685" y="19957"/>
                  </a:lnTo>
                  <a:lnTo>
                    <a:pt x="1149912" y="16328"/>
                  </a:lnTo>
                  <a:lnTo>
                    <a:pt x="1160366" y="12927"/>
                  </a:lnTo>
                  <a:lnTo>
                    <a:pt x="1171729" y="9978"/>
                  </a:lnTo>
                  <a:lnTo>
                    <a:pt x="1183092" y="7484"/>
                  </a:lnTo>
                  <a:lnTo>
                    <a:pt x="1194909" y="5216"/>
                  </a:lnTo>
                  <a:lnTo>
                    <a:pt x="1207408" y="3402"/>
                  </a:lnTo>
                  <a:lnTo>
                    <a:pt x="1220589" y="1814"/>
                  </a:lnTo>
                  <a:lnTo>
                    <a:pt x="1233998" y="680"/>
                  </a:lnTo>
                  <a:lnTo>
                    <a:pt x="1247860"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a:defRPr/>
              </a:pPr>
              <a:endParaRPr lang="zh-CN" altLang="en-US" sz="1350">
                <a:solidFill>
                  <a:srgbClr val="FFFFFF"/>
                </a:solidFill>
              </a:endParaRPr>
            </a:p>
          </p:txBody>
        </p:sp>
        <p:sp>
          <p:nvSpPr>
            <p:cNvPr id="44" name="下箭头 43"/>
            <p:cNvSpPr/>
            <p:nvPr/>
          </p:nvSpPr>
          <p:spPr>
            <a:xfrm rot="5400000">
              <a:off x="1722139" y="3884725"/>
              <a:ext cx="303143" cy="59916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45" name="TextBox 51"/>
            <p:cNvSpPr txBox="1"/>
            <p:nvPr/>
          </p:nvSpPr>
          <p:spPr>
            <a:xfrm>
              <a:off x="388689" y="4759193"/>
              <a:ext cx="1531188" cy="512448"/>
            </a:xfrm>
            <a:prstGeom prst="rect">
              <a:avLst/>
            </a:prstGeom>
            <a:noFill/>
          </p:spPr>
          <p:txBody>
            <a:bodyPr wrap="none" rtlCol="0">
              <a:spAutoFit/>
            </a:bodyPr>
            <a:lstStyle/>
            <a:p>
              <a:pPr>
                <a:lnSpc>
                  <a:spcPct val="130000"/>
                </a:lnSpc>
              </a:pPr>
              <a:r>
                <a:rPr lang="zh-CN" altLang="en-US" sz="1050" dirty="0">
                  <a:latin typeface="Arial" panose="020B0604020202020204" pitchFamily="34" charset="0"/>
                  <a:ea typeface="微软雅黑" panose="020B0503020204020204" charset="-122"/>
                </a:rPr>
                <a:t>舆情监管机构相关领导</a:t>
              </a:r>
              <a:endParaRPr lang="en-US" altLang="zh-CN" sz="1050" dirty="0">
                <a:latin typeface="Arial" panose="020B0604020202020204" pitchFamily="34" charset="0"/>
                <a:ea typeface="微软雅黑" panose="020B0503020204020204" charset="-122"/>
              </a:endParaRPr>
            </a:p>
            <a:p>
              <a:pPr>
                <a:lnSpc>
                  <a:spcPct val="130000"/>
                </a:lnSpc>
              </a:pPr>
              <a:r>
                <a:rPr lang="zh-CN" altLang="en-US" sz="1050" dirty="0">
                  <a:latin typeface="Arial" panose="020B0604020202020204" pitchFamily="34" charset="0"/>
                  <a:ea typeface="微软雅黑" panose="020B0503020204020204" charset="-122"/>
                </a:rPr>
                <a:t>及业务人员</a:t>
              </a:r>
              <a:endParaRPr lang="zh-CN" altLang="en-US" sz="1050" dirty="0">
                <a:latin typeface="Arial" panose="020B0604020202020204" pitchFamily="34" charset="0"/>
                <a:ea typeface="微软雅黑" panose="020B0503020204020204" charset="-122"/>
              </a:endParaRPr>
            </a:p>
          </p:txBody>
        </p:sp>
        <p:sp>
          <p:nvSpPr>
            <p:cNvPr id="46" name="KSO_Shape"/>
            <p:cNvSpPr/>
            <p:nvPr/>
          </p:nvSpPr>
          <p:spPr bwMode="auto">
            <a:xfrm>
              <a:off x="2386904" y="3712464"/>
              <a:ext cx="347774" cy="408086"/>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a:defRPr/>
              </a:pPr>
              <a:endParaRPr lang="zh-CN" altLang="en-US" sz="1350">
                <a:solidFill>
                  <a:srgbClr val="FFFFFF"/>
                </a:solidFill>
                <a:ea typeface="宋体" panose="02010600030101010101" pitchFamily="2" charset="-122"/>
              </a:endParaRPr>
            </a:p>
          </p:txBody>
        </p:sp>
        <p:sp>
          <p:nvSpPr>
            <p:cNvPr id="47" name="KSO_Shape"/>
            <p:cNvSpPr/>
            <p:nvPr/>
          </p:nvSpPr>
          <p:spPr>
            <a:xfrm>
              <a:off x="2402300" y="4227302"/>
              <a:ext cx="295577" cy="204631"/>
            </a:xfrm>
            <a:custGeom>
              <a:avLst/>
              <a:gdLst/>
              <a:ahLst/>
              <a:cxnLst/>
              <a:rect l="l" t="t" r="r" b="b"/>
              <a:pathLst>
                <a:path w="3456384" h="2625869">
                  <a:moveTo>
                    <a:pt x="1341655" y="1419506"/>
                  </a:moveTo>
                  <a:lnTo>
                    <a:pt x="196553" y="2529194"/>
                  </a:lnTo>
                  <a:lnTo>
                    <a:pt x="3257656" y="2529194"/>
                  </a:lnTo>
                  <a:lnTo>
                    <a:pt x="2112554" y="1419506"/>
                  </a:lnTo>
                  <a:lnTo>
                    <a:pt x="1727105" y="1793035"/>
                  </a:lnTo>
                  <a:close/>
                  <a:moveTo>
                    <a:pt x="97273" y="213610"/>
                  </a:moveTo>
                  <a:lnTo>
                    <a:pt x="97273" y="2486204"/>
                  </a:lnTo>
                  <a:lnTo>
                    <a:pt x="1269834" y="1349907"/>
                  </a:lnTo>
                  <a:close/>
                  <a:moveTo>
                    <a:pt x="3359112" y="211502"/>
                  </a:moveTo>
                  <a:lnTo>
                    <a:pt x="2184375" y="1349907"/>
                  </a:lnTo>
                  <a:lnTo>
                    <a:pt x="3359112" y="2488312"/>
                  </a:lnTo>
                  <a:close/>
                  <a:moveTo>
                    <a:pt x="120249" y="96675"/>
                  </a:moveTo>
                  <a:lnTo>
                    <a:pt x="1727105" y="1653835"/>
                  </a:lnTo>
                  <a:lnTo>
                    <a:pt x="3333960" y="96675"/>
                  </a:lnTo>
                  <a:close/>
                  <a:moveTo>
                    <a:pt x="0" y="0"/>
                  </a:moveTo>
                  <a:lnTo>
                    <a:pt x="3456384" y="0"/>
                  </a:lnTo>
                  <a:lnTo>
                    <a:pt x="3456384" y="2625869"/>
                  </a:lnTo>
                  <a:lnTo>
                    <a:pt x="0" y="26258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srgbClr val="FFFFFF"/>
                </a:solidFill>
              </a:endParaRPr>
            </a:p>
          </p:txBody>
        </p:sp>
        <p:sp>
          <p:nvSpPr>
            <p:cNvPr id="48" name="KSO_Shape"/>
            <p:cNvSpPr/>
            <p:nvPr/>
          </p:nvSpPr>
          <p:spPr>
            <a:xfrm>
              <a:off x="2407327" y="4565966"/>
              <a:ext cx="245825" cy="213105"/>
            </a:xfrm>
            <a:custGeom>
              <a:avLst/>
              <a:gdLst>
                <a:gd name="connsiteX0" fmla="*/ 577329 w 833225"/>
                <a:gd name="connsiteY0" fmla="*/ 241699 h 624687"/>
                <a:gd name="connsiteX1" fmla="*/ 541325 w 833225"/>
                <a:gd name="connsiteY1" fmla="*/ 277703 h 624687"/>
                <a:gd name="connsiteX2" fmla="*/ 577329 w 833225"/>
                <a:gd name="connsiteY2" fmla="*/ 313707 h 624687"/>
                <a:gd name="connsiteX3" fmla="*/ 613333 w 833225"/>
                <a:gd name="connsiteY3" fmla="*/ 277703 h 624687"/>
                <a:gd name="connsiteX4" fmla="*/ 577329 w 833225"/>
                <a:gd name="connsiteY4" fmla="*/ 241699 h 624687"/>
                <a:gd name="connsiteX5" fmla="*/ 424929 w 833225"/>
                <a:gd name="connsiteY5" fmla="*/ 241699 h 624687"/>
                <a:gd name="connsiteX6" fmla="*/ 388925 w 833225"/>
                <a:gd name="connsiteY6" fmla="*/ 277703 h 624687"/>
                <a:gd name="connsiteX7" fmla="*/ 424929 w 833225"/>
                <a:gd name="connsiteY7" fmla="*/ 313707 h 624687"/>
                <a:gd name="connsiteX8" fmla="*/ 460933 w 833225"/>
                <a:gd name="connsiteY8" fmla="*/ 277703 h 624687"/>
                <a:gd name="connsiteX9" fmla="*/ 424929 w 833225"/>
                <a:gd name="connsiteY9" fmla="*/ 241699 h 624687"/>
                <a:gd name="connsiteX10" fmla="*/ 272529 w 833225"/>
                <a:gd name="connsiteY10" fmla="*/ 241699 h 624687"/>
                <a:gd name="connsiteX11" fmla="*/ 236525 w 833225"/>
                <a:gd name="connsiteY11" fmla="*/ 277703 h 624687"/>
                <a:gd name="connsiteX12" fmla="*/ 272529 w 833225"/>
                <a:gd name="connsiteY12" fmla="*/ 313707 h 624687"/>
                <a:gd name="connsiteX13" fmla="*/ 308533 w 833225"/>
                <a:gd name="connsiteY13" fmla="*/ 277703 h 624687"/>
                <a:gd name="connsiteX14" fmla="*/ 272529 w 833225"/>
                <a:gd name="connsiteY14" fmla="*/ 241699 h 624687"/>
                <a:gd name="connsiteX15" fmla="*/ 429066 w 833225"/>
                <a:gd name="connsiteY15" fmla="*/ 124 h 624687"/>
                <a:gd name="connsiteX16" fmla="*/ 543580 w 833225"/>
                <a:gd name="connsiteY16" fmla="*/ 13237 h 624687"/>
                <a:gd name="connsiteX17" fmla="*/ 789350 w 833225"/>
                <a:gd name="connsiteY17" fmla="*/ 401436 h 624687"/>
                <a:gd name="connsiteX18" fmla="*/ 362652 w 833225"/>
                <a:gd name="connsiteY18" fmla="*/ 552944 h 624687"/>
                <a:gd name="connsiteX19" fmla="*/ 243007 w 833225"/>
                <a:gd name="connsiteY19" fmla="*/ 624687 h 624687"/>
                <a:gd name="connsiteX20" fmla="*/ 211865 w 833225"/>
                <a:gd name="connsiteY20" fmla="*/ 519440 h 624687"/>
                <a:gd name="connsiteX21" fmla="*/ 117966 w 833225"/>
                <a:gd name="connsiteY21" fmla="*/ 84077 h 624687"/>
                <a:gd name="connsiteX22" fmla="*/ 429066 w 833225"/>
                <a:gd name="connsiteY22" fmla="*/ 124 h 6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3225" h="624687">
                  <a:moveTo>
                    <a:pt x="577329" y="241699"/>
                  </a:moveTo>
                  <a:cubicBezTo>
                    <a:pt x="557445" y="241699"/>
                    <a:pt x="541325" y="257819"/>
                    <a:pt x="541325" y="277703"/>
                  </a:cubicBezTo>
                  <a:cubicBezTo>
                    <a:pt x="541325" y="297587"/>
                    <a:pt x="557445" y="313707"/>
                    <a:pt x="577329" y="313707"/>
                  </a:cubicBezTo>
                  <a:cubicBezTo>
                    <a:pt x="597213" y="313707"/>
                    <a:pt x="613333" y="297587"/>
                    <a:pt x="613333" y="277703"/>
                  </a:cubicBezTo>
                  <a:cubicBezTo>
                    <a:pt x="613333" y="257819"/>
                    <a:pt x="597213" y="241699"/>
                    <a:pt x="577329" y="241699"/>
                  </a:cubicBezTo>
                  <a:close/>
                  <a:moveTo>
                    <a:pt x="424929" y="241699"/>
                  </a:moveTo>
                  <a:cubicBezTo>
                    <a:pt x="405045" y="241699"/>
                    <a:pt x="388925" y="257819"/>
                    <a:pt x="388925" y="277703"/>
                  </a:cubicBezTo>
                  <a:cubicBezTo>
                    <a:pt x="388925" y="297587"/>
                    <a:pt x="405045" y="313707"/>
                    <a:pt x="424929" y="313707"/>
                  </a:cubicBezTo>
                  <a:cubicBezTo>
                    <a:pt x="444813" y="313707"/>
                    <a:pt x="460933" y="297587"/>
                    <a:pt x="460933" y="277703"/>
                  </a:cubicBezTo>
                  <a:cubicBezTo>
                    <a:pt x="460933" y="257819"/>
                    <a:pt x="444813" y="241699"/>
                    <a:pt x="424929" y="241699"/>
                  </a:cubicBezTo>
                  <a:close/>
                  <a:moveTo>
                    <a:pt x="272529" y="241699"/>
                  </a:moveTo>
                  <a:cubicBezTo>
                    <a:pt x="252645" y="241699"/>
                    <a:pt x="236525" y="257819"/>
                    <a:pt x="236525" y="277703"/>
                  </a:cubicBezTo>
                  <a:cubicBezTo>
                    <a:pt x="236525" y="297587"/>
                    <a:pt x="252645" y="313707"/>
                    <a:pt x="272529" y="313707"/>
                  </a:cubicBezTo>
                  <a:cubicBezTo>
                    <a:pt x="292413" y="313707"/>
                    <a:pt x="308533" y="297587"/>
                    <a:pt x="308533" y="277703"/>
                  </a:cubicBezTo>
                  <a:cubicBezTo>
                    <a:pt x="308533" y="257819"/>
                    <a:pt x="292413" y="241699"/>
                    <a:pt x="272529" y="241699"/>
                  </a:cubicBezTo>
                  <a:close/>
                  <a:moveTo>
                    <a:pt x="429066" y="124"/>
                  </a:moveTo>
                  <a:cubicBezTo>
                    <a:pt x="467414" y="891"/>
                    <a:pt x="505944" y="5202"/>
                    <a:pt x="543580" y="13237"/>
                  </a:cubicBezTo>
                  <a:cubicBezTo>
                    <a:pt x="786614" y="65121"/>
                    <a:pt x="903137" y="249172"/>
                    <a:pt x="789350" y="401436"/>
                  </a:cubicBezTo>
                  <a:cubicBezTo>
                    <a:pt x="710142" y="507428"/>
                    <a:pt x="538801" y="568267"/>
                    <a:pt x="362652" y="552944"/>
                  </a:cubicBezTo>
                  <a:lnTo>
                    <a:pt x="243007" y="624687"/>
                  </a:lnTo>
                  <a:lnTo>
                    <a:pt x="211865" y="519440"/>
                  </a:lnTo>
                  <a:cubicBezTo>
                    <a:pt x="-26035" y="429957"/>
                    <a:pt x="-72481" y="214611"/>
                    <a:pt x="117966" y="84077"/>
                  </a:cubicBezTo>
                  <a:cubicBezTo>
                    <a:pt x="200623" y="27423"/>
                    <a:pt x="314022" y="-2176"/>
                    <a:pt x="429066" y="1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sp>
          <p:nvSpPr>
            <p:cNvPr id="49" name="TextBox 55"/>
            <p:cNvSpPr txBox="1"/>
            <p:nvPr/>
          </p:nvSpPr>
          <p:spPr>
            <a:xfrm>
              <a:off x="2666737" y="3822347"/>
              <a:ext cx="588623" cy="249940"/>
            </a:xfrm>
            <a:prstGeom prst="rect">
              <a:avLst/>
            </a:prstGeom>
            <a:noFill/>
          </p:spPr>
          <p:txBody>
            <a:bodyPr wrap="none" rtlCol="0">
              <a:spAutoFit/>
            </a:bodyPr>
            <a:lstStyle/>
            <a:p>
              <a:pPr>
                <a:lnSpc>
                  <a:spcPct val="130000"/>
                </a:lnSpc>
              </a:pPr>
              <a:r>
                <a:rPr lang="zh-CN" altLang="en-US" sz="790" dirty="0">
                  <a:solidFill>
                    <a:srgbClr val="FF0000"/>
                  </a:solidFill>
                  <a:latin typeface="Arial" panose="020B0604020202020204" pitchFamily="34" charset="0"/>
                  <a:ea typeface="微软雅黑" panose="020B0503020204020204" charset="-122"/>
                </a:rPr>
                <a:t>舆情报告</a:t>
              </a:r>
              <a:endParaRPr lang="zh-CN" altLang="en-US" sz="790" dirty="0">
                <a:solidFill>
                  <a:srgbClr val="FF0000"/>
                </a:solidFill>
                <a:latin typeface="Arial" panose="020B0604020202020204" pitchFamily="34" charset="0"/>
                <a:ea typeface="微软雅黑" panose="020B0503020204020204" charset="-122"/>
              </a:endParaRPr>
            </a:p>
          </p:txBody>
        </p:sp>
        <p:sp>
          <p:nvSpPr>
            <p:cNvPr id="50" name="TextBox 56"/>
            <p:cNvSpPr txBox="1"/>
            <p:nvPr/>
          </p:nvSpPr>
          <p:spPr>
            <a:xfrm>
              <a:off x="2692266" y="4243867"/>
              <a:ext cx="588623" cy="249940"/>
            </a:xfrm>
            <a:prstGeom prst="rect">
              <a:avLst/>
            </a:prstGeom>
            <a:noFill/>
          </p:spPr>
          <p:txBody>
            <a:bodyPr wrap="none" rtlCol="0">
              <a:spAutoFit/>
            </a:bodyPr>
            <a:lstStyle/>
            <a:p>
              <a:pPr>
                <a:lnSpc>
                  <a:spcPct val="130000"/>
                </a:lnSpc>
              </a:pPr>
              <a:r>
                <a:rPr lang="zh-CN" altLang="en-US" sz="790" dirty="0">
                  <a:solidFill>
                    <a:srgbClr val="FF0000"/>
                  </a:solidFill>
                  <a:latin typeface="Arial" panose="020B0604020202020204" pitchFamily="34" charset="0"/>
                  <a:ea typeface="微软雅黑" panose="020B0503020204020204" charset="-122"/>
                </a:rPr>
                <a:t>加密邮件</a:t>
              </a:r>
              <a:endParaRPr lang="zh-CN" altLang="en-US" sz="790" dirty="0">
                <a:solidFill>
                  <a:srgbClr val="FF0000"/>
                </a:solidFill>
                <a:latin typeface="Arial" panose="020B0604020202020204" pitchFamily="34" charset="0"/>
                <a:ea typeface="微软雅黑" panose="020B0503020204020204" charset="-122"/>
              </a:endParaRPr>
            </a:p>
          </p:txBody>
        </p:sp>
        <p:sp>
          <p:nvSpPr>
            <p:cNvPr id="51" name="TextBox 58"/>
            <p:cNvSpPr txBox="1"/>
            <p:nvPr/>
          </p:nvSpPr>
          <p:spPr>
            <a:xfrm>
              <a:off x="2658873" y="4547933"/>
              <a:ext cx="588623" cy="249940"/>
            </a:xfrm>
            <a:prstGeom prst="rect">
              <a:avLst/>
            </a:prstGeom>
            <a:noFill/>
          </p:spPr>
          <p:txBody>
            <a:bodyPr wrap="none" rtlCol="0">
              <a:spAutoFit/>
            </a:bodyPr>
            <a:lstStyle/>
            <a:p>
              <a:pPr>
                <a:lnSpc>
                  <a:spcPct val="130000"/>
                </a:lnSpc>
              </a:pPr>
              <a:r>
                <a:rPr lang="zh-CN" altLang="en-US" sz="790" dirty="0">
                  <a:solidFill>
                    <a:srgbClr val="FF0000"/>
                  </a:solidFill>
                  <a:latin typeface="Arial" panose="020B0604020202020204" pitchFamily="34" charset="0"/>
                  <a:ea typeface="微软雅黑" panose="020B0503020204020204" charset="-122"/>
                </a:rPr>
                <a:t>加密信息</a:t>
              </a:r>
              <a:endParaRPr lang="zh-CN" altLang="en-US" sz="790" dirty="0">
                <a:solidFill>
                  <a:srgbClr val="FF0000"/>
                </a:solidFill>
                <a:latin typeface="Arial" panose="020B0604020202020204" pitchFamily="34" charset="0"/>
                <a:ea typeface="微软雅黑" panose="020B0503020204020204" charset="-122"/>
              </a:endParaRPr>
            </a:p>
          </p:txBody>
        </p:sp>
        <p:sp>
          <p:nvSpPr>
            <p:cNvPr id="52" name="KSO_Shape"/>
            <p:cNvSpPr/>
            <p:nvPr/>
          </p:nvSpPr>
          <p:spPr bwMode="auto">
            <a:xfrm>
              <a:off x="2407206" y="4888587"/>
              <a:ext cx="288115" cy="393659"/>
            </a:xfrm>
            <a:custGeom>
              <a:avLst/>
              <a:gdLst>
                <a:gd name="T0" fmla="*/ 1986916 w 2092325"/>
                <a:gd name="T1" fmla="*/ 2844484 h 2844800"/>
                <a:gd name="T2" fmla="*/ 1969453 w 2092325"/>
                <a:gd name="T3" fmla="*/ 2834683 h 2844800"/>
                <a:gd name="T4" fmla="*/ 154940 w 2092325"/>
                <a:gd name="T5" fmla="*/ 2633663 h 2844800"/>
                <a:gd name="T6" fmla="*/ 2091061 w 2092325"/>
                <a:gd name="T7" fmla="*/ 2470151 h 2844800"/>
                <a:gd name="T8" fmla="*/ 1886541 w 2092325"/>
                <a:gd name="T9" fmla="*/ 2517458 h 2844800"/>
                <a:gd name="T10" fmla="*/ 1876425 w 2092325"/>
                <a:gd name="T11" fmla="*/ 2439353 h 2844800"/>
                <a:gd name="T12" fmla="*/ 604193 w 2092325"/>
                <a:gd name="T13" fmla="*/ 1560521 h 2844800"/>
                <a:gd name="T14" fmla="*/ 604193 w 2092325"/>
                <a:gd name="T15" fmla="*/ 1890386 h 2844800"/>
                <a:gd name="T16" fmla="*/ 371519 w 2092325"/>
                <a:gd name="T17" fmla="*/ 1899602 h 2844800"/>
                <a:gd name="T18" fmla="*/ 354013 w 2092325"/>
                <a:gd name="T19" fmla="*/ 1572915 h 2844800"/>
                <a:gd name="T20" fmla="*/ 373747 w 2092325"/>
                <a:gd name="T21" fmla="*/ 1551305 h 2844800"/>
                <a:gd name="T22" fmla="*/ 969955 w 2092325"/>
                <a:gd name="T23" fmla="*/ 1450989 h 2844800"/>
                <a:gd name="T24" fmla="*/ 974405 w 2092325"/>
                <a:gd name="T25" fmla="*/ 1886557 h 2844800"/>
                <a:gd name="T26" fmla="*/ 742022 w 2092325"/>
                <a:gd name="T27" fmla="*/ 1900238 h 2844800"/>
                <a:gd name="T28" fmla="*/ 722313 w 2092325"/>
                <a:gd name="T29" fmla="*/ 1878603 h 2844800"/>
                <a:gd name="T30" fmla="*/ 739797 w 2092325"/>
                <a:gd name="T31" fmla="*/ 1445262 h 2844800"/>
                <a:gd name="T32" fmla="*/ 1337979 w 2092325"/>
                <a:gd name="T33" fmla="*/ 1231906 h 2844800"/>
                <a:gd name="T34" fmla="*/ 1342718 w 2092325"/>
                <a:gd name="T35" fmla="*/ 1886573 h 2844800"/>
                <a:gd name="T36" fmla="*/ 1111786 w 2092325"/>
                <a:gd name="T37" fmla="*/ 1900238 h 2844800"/>
                <a:gd name="T38" fmla="*/ 1092200 w 2092325"/>
                <a:gd name="T39" fmla="*/ 1878628 h 2844800"/>
                <a:gd name="T40" fmla="*/ 1109575 w 2092325"/>
                <a:gd name="T41" fmla="*/ 1225868 h 2844800"/>
                <a:gd name="T42" fmla="*/ 1412876 w 2092325"/>
                <a:gd name="T43" fmla="*/ 1040448 h 2844800"/>
                <a:gd name="T44" fmla="*/ 1197928 w 2092325"/>
                <a:gd name="T45" fmla="*/ 1029018 h 2844800"/>
                <a:gd name="T46" fmla="*/ 1092201 w 2092325"/>
                <a:gd name="T47" fmla="*/ 1161416 h 2844800"/>
                <a:gd name="T48" fmla="*/ 949643 w 2092325"/>
                <a:gd name="T49" fmla="*/ 1278573 h 2844800"/>
                <a:gd name="T50" fmla="*/ 801370 w 2092325"/>
                <a:gd name="T51" fmla="*/ 1357313 h 2844800"/>
                <a:gd name="T52" fmla="*/ 658178 w 2092325"/>
                <a:gd name="T53" fmla="*/ 1404621 h 2844800"/>
                <a:gd name="T54" fmla="*/ 438150 w 2092325"/>
                <a:gd name="T55" fmla="*/ 1435736 h 2844800"/>
                <a:gd name="T56" fmla="*/ 378778 w 2092325"/>
                <a:gd name="T57" fmla="*/ 1314768 h 2844800"/>
                <a:gd name="T58" fmla="*/ 551498 w 2092325"/>
                <a:gd name="T59" fmla="*/ 1302386 h 2844800"/>
                <a:gd name="T60" fmla="*/ 733425 w 2092325"/>
                <a:gd name="T61" fmla="*/ 1253808 h 2844800"/>
                <a:gd name="T62" fmla="*/ 914083 w 2092325"/>
                <a:gd name="T63" fmla="*/ 1155383 h 2844800"/>
                <a:gd name="T64" fmla="*/ 1005206 w 2092325"/>
                <a:gd name="T65" fmla="*/ 1076326 h 2844800"/>
                <a:gd name="T66" fmla="*/ 1095376 w 2092325"/>
                <a:gd name="T67" fmla="*/ 963930 h 2844800"/>
                <a:gd name="T68" fmla="*/ 1083946 w 2092325"/>
                <a:gd name="T69" fmla="*/ 882015 h 2844800"/>
                <a:gd name="T70" fmla="*/ 1124903 w 2092325"/>
                <a:gd name="T71" fmla="*/ 736917 h 2844800"/>
                <a:gd name="T72" fmla="*/ 1993068 w 2092325"/>
                <a:gd name="T73" fmla="*/ 604837 h 2844800"/>
                <a:gd name="T74" fmla="*/ 2046490 w 2092325"/>
                <a:gd name="T75" fmla="*/ 623229 h 2844800"/>
                <a:gd name="T76" fmla="*/ 2072094 w 2092325"/>
                <a:gd name="T77" fmla="*/ 660330 h 2844800"/>
                <a:gd name="T78" fmla="*/ 2090745 w 2092325"/>
                <a:gd name="T79" fmla="*/ 727555 h 2844800"/>
                <a:gd name="T80" fmla="*/ 1876741 w 2092325"/>
                <a:gd name="T81" fmla="*/ 736434 h 2844800"/>
                <a:gd name="T82" fmla="*/ 1892231 w 2092325"/>
                <a:gd name="T83" fmla="*/ 672062 h 2844800"/>
                <a:gd name="T84" fmla="*/ 1915938 w 2092325"/>
                <a:gd name="T85" fmla="*/ 629571 h 2844800"/>
                <a:gd name="T86" fmla="*/ 1951026 w 2092325"/>
                <a:gd name="T87" fmla="*/ 608642 h 2844800"/>
                <a:gd name="T88" fmla="*/ 201612 w 2092325"/>
                <a:gd name="T89" fmla="*/ 0 h 2844800"/>
                <a:gd name="T90" fmla="*/ 1583373 w 2092325"/>
                <a:gd name="T91" fmla="*/ 15240 h 2844800"/>
                <a:gd name="T92" fmla="*/ 1653858 w 2092325"/>
                <a:gd name="T93" fmla="*/ 62230 h 2844800"/>
                <a:gd name="T94" fmla="*/ 1697356 w 2092325"/>
                <a:gd name="T95" fmla="*/ 133667 h 2844800"/>
                <a:gd name="T96" fmla="*/ 1705611 w 2092325"/>
                <a:gd name="T97" fmla="*/ 2674303 h 2844800"/>
                <a:gd name="T98" fmla="*/ 1677353 w 2092325"/>
                <a:gd name="T99" fmla="*/ 2753360 h 2844800"/>
                <a:gd name="T100" fmla="*/ 1617663 w 2092325"/>
                <a:gd name="T101" fmla="*/ 2812098 h 2844800"/>
                <a:gd name="T102" fmla="*/ 1535748 w 2092325"/>
                <a:gd name="T103" fmla="*/ 2842578 h 2844800"/>
                <a:gd name="T104" fmla="*/ 151447 w 2092325"/>
                <a:gd name="T105" fmla="*/ 2838768 h 2844800"/>
                <a:gd name="T106" fmla="*/ 73660 w 2092325"/>
                <a:gd name="T107" fmla="*/ 2801303 h 2844800"/>
                <a:gd name="T108" fmla="*/ 20002 w 2092325"/>
                <a:gd name="T109" fmla="*/ 2737168 h 2844800"/>
                <a:gd name="T110" fmla="*/ 0 w 2092325"/>
                <a:gd name="T111" fmla="*/ 2654935 h 2844800"/>
                <a:gd name="T112" fmla="*/ 15875 w 2092325"/>
                <a:gd name="T113" fmla="*/ 116205 h 2844800"/>
                <a:gd name="T114" fmla="*/ 66357 w 2092325"/>
                <a:gd name="T115" fmla="*/ 49212 h 2844800"/>
                <a:gd name="T116" fmla="*/ 141922 w 2092325"/>
                <a:gd name="T117" fmla="*/ 8572 h 284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325" h="2844800">
                  <a:moveTo>
                    <a:pt x="1912938" y="2620962"/>
                  </a:moveTo>
                  <a:lnTo>
                    <a:pt x="2055813" y="2620962"/>
                  </a:lnTo>
                  <a:lnTo>
                    <a:pt x="2000568" y="2832470"/>
                  </a:lnTo>
                  <a:lnTo>
                    <a:pt x="1998663" y="2836264"/>
                  </a:lnTo>
                  <a:lnTo>
                    <a:pt x="1996441" y="2838793"/>
                  </a:lnTo>
                  <a:lnTo>
                    <a:pt x="1994218" y="2841006"/>
                  </a:lnTo>
                  <a:lnTo>
                    <a:pt x="1991678" y="2842587"/>
                  </a:lnTo>
                  <a:lnTo>
                    <a:pt x="1989456" y="2844168"/>
                  </a:lnTo>
                  <a:lnTo>
                    <a:pt x="1986916" y="2844484"/>
                  </a:lnTo>
                  <a:lnTo>
                    <a:pt x="1984693" y="2844800"/>
                  </a:lnTo>
                  <a:lnTo>
                    <a:pt x="1982153" y="2844484"/>
                  </a:lnTo>
                  <a:lnTo>
                    <a:pt x="1979931" y="2844168"/>
                  </a:lnTo>
                  <a:lnTo>
                    <a:pt x="1977708" y="2843219"/>
                  </a:lnTo>
                  <a:lnTo>
                    <a:pt x="1975486" y="2841955"/>
                  </a:lnTo>
                  <a:lnTo>
                    <a:pt x="1973581" y="2840690"/>
                  </a:lnTo>
                  <a:lnTo>
                    <a:pt x="1971993" y="2838793"/>
                  </a:lnTo>
                  <a:lnTo>
                    <a:pt x="1970406" y="2836896"/>
                  </a:lnTo>
                  <a:lnTo>
                    <a:pt x="1969453" y="2834683"/>
                  </a:lnTo>
                  <a:lnTo>
                    <a:pt x="1968501" y="2833102"/>
                  </a:lnTo>
                  <a:lnTo>
                    <a:pt x="1912938" y="2620962"/>
                  </a:lnTo>
                  <a:close/>
                  <a:moveTo>
                    <a:pt x="1156018" y="2488248"/>
                  </a:moveTo>
                  <a:lnTo>
                    <a:pt x="1156018" y="2633663"/>
                  </a:lnTo>
                  <a:lnTo>
                    <a:pt x="1552258" y="2633663"/>
                  </a:lnTo>
                  <a:lnTo>
                    <a:pt x="1552258" y="2488248"/>
                  </a:lnTo>
                  <a:lnTo>
                    <a:pt x="1156018" y="2488248"/>
                  </a:lnTo>
                  <a:close/>
                  <a:moveTo>
                    <a:pt x="154940" y="2488248"/>
                  </a:moveTo>
                  <a:lnTo>
                    <a:pt x="154940" y="2633663"/>
                  </a:lnTo>
                  <a:lnTo>
                    <a:pt x="550862" y="2633663"/>
                  </a:lnTo>
                  <a:lnTo>
                    <a:pt x="550862" y="2488248"/>
                  </a:lnTo>
                  <a:lnTo>
                    <a:pt x="154940" y="2488248"/>
                  </a:lnTo>
                  <a:close/>
                  <a:moveTo>
                    <a:pt x="1876425" y="1765300"/>
                  </a:moveTo>
                  <a:lnTo>
                    <a:pt x="2092325" y="1765300"/>
                  </a:lnTo>
                  <a:lnTo>
                    <a:pt x="2092325" y="2439353"/>
                  </a:lnTo>
                  <a:lnTo>
                    <a:pt x="2092325" y="2449831"/>
                  </a:lnTo>
                  <a:lnTo>
                    <a:pt x="2091693" y="2460308"/>
                  </a:lnTo>
                  <a:lnTo>
                    <a:pt x="2091061" y="2470151"/>
                  </a:lnTo>
                  <a:lnTo>
                    <a:pt x="2089796" y="2479993"/>
                  </a:lnTo>
                  <a:lnTo>
                    <a:pt x="2088848" y="2488883"/>
                  </a:lnTo>
                  <a:lnTo>
                    <a:pt x="2086951" y="2497773"/>
                  </a:lnTo>
                  <a:lnTo>
                    <a:pt x="2085055" y="2506346"/>
                  </a:lnTo>
                  <a:lnTo>
                    <a:pt x="2082842" y="2513966"/>
                  </a:lnTo>
                  <a:lnTo>
                    <a:pt x="2082526" y="2517458"/>
                  </a:lnTo>
                  <a:lnTo>
                    <a:pt x="2070198" y="2563813"/>
                  </a:lnTo>
                  <a:lnTo>
                    <a:pt x="1898553" y="2563813"/>
                  </a:lnTo>
                  <a:lnTo>
                    <a:pt x="1886541" y="2517458"/>
                  </a:lnTo>
                  <a:lnTo>
                    <a:pt x="1886225" y="2513966"/>
                  </a:lnTo>
                  <a:lnTo>
                    <a:pt x="1883696" y="2506346"/>
                  </a:lnTo>
                  <a:lnTo>
                    <a:pt x="1882115" y="2497773"/>
                  </a:lnTo>
                  <a:lnTo>
                    <a:pt x="1880219" y="2488883"/>
                  </a:lnTo>
                  <a:lnTo>
                    <a:pt x="1878954" y="2479993"/>
                  </a:lnTo>
                  <a:lnTo>
                    <a:pt x="1878006" y="2470151"/>
                  </a:lnTo>
                  <a:lnTo>
                    <a:pt x="1876741" y="2460308"/>
                  </a:lnTo>
                  <a:lnTo>
                    <a:pt x="1876425" y="2450148"/>
                  </a:lnTo>
                  <a:lnTo>
                    <a:pt x="1876425" y="2439353"/>
                  </a:lnTo>
                  <a:lnTo>
                    <a:pt x="1876425" y="1765300"/>
                  </a:lnTo>
                  <a:close/>
                  <a:moveTo>
                    <a:pt x="375975" y="1550987"/>
                  </a:moveTo>
                  <a:lnTo>
                    <a:pt x="586369" y="1550987"/>
                  </a:lnTo>
                  <a:lnTo>
                    <a:pt x="588597" y="1551305"/>
                  </a:lnTo>
                  <a:lnTo>
                    <a:pt x="590825" y="1551305"/>
                  </a:lnTo>
                  <a:lnTo>
                    <a:pt x="594963" y="1552894"/>
                  </a:lnTo>
                  <a:lnTo>
                    <a:pt x="598782" y="1554483"/>
                  </a:lnTo>
                  <a:lnTo>
                    <a:pt x="601647" y="1557343"/>
                  </a:lnTo>
                  <a:lnTo>
                    <a:pt x="604193" y="1560521"/>
                  </a:lnTo>
                  <a:lnTo>
                    <a:pt x="606740" y="1564334"/>
                  </a:lnTo>
                  <a:lnTo>
                    <a:pt x="607694" y="1568466"/>
                  </a:lnTo>
                  <a:lnTo>
                    <a:pt x="608013" y="1570690"/>
                  </a:lnTo>
                  <a:lnTo>
                    <a:pt x="608013" y="1572915"/>
                  </a:lnTo>
                  <a:lnTo>
                    <a:pt x="608013" y="1878628"/>
                  </a:lnTo>
                  <a:lnTo>
                    <a:pt x="608013" y="1880852"/>
                  </a:lnTo>
                  <a:lnTo>
                    <a:pt x="607694" y="1882759"/>
                  </a:lnTo>
                  <a:lnTo>
                    <a:pt x="606740" y="1886572"/>
                  </a:lnTo>
                  <a:lnTo>
                    <a:pt x="604193" y="1890386"/>
                  </a:lnTo>
                  <a:lnTo>
                    <a:pt x="601647" y="1893881"/>
                  </a:lnTo>
                  <a:lnTo>
                    <a:pt x="598782" y="1896424"/>
                  </a:lnTo>
                  <a:lnTo>
                    <a:pt x="594963" y="1898648"/>
                  </a:lnTo>
                  <a:lnTo>
                    <a:pt x="590825" y="1899602"/>
                  </a:lnTo>
                  <a:lnTo>
                    <a:pt x="588597" y="1900237"/>
                  </a:lnTo>
                  <a:lnTo>
                    <a:pt x="586369" y="1900237"/>
                  </a:lnTo>
                  <a:lnTo>
                    <a:pt x="375975" y="1900237"/>
                  </a:lnTo>
                  <a:lnTo>
                    <a:pt x="373747" y="1900237"/>
                  </a:lnTo>
                  <a:lnTo>
                    <a:pt x="371519" y="1899602"/>
                  </a:lnTo>
                  <a:lnTo>
                    <a:pt x="367381" y="1898648"/>
                  </a:lnTo>
                  <a:lnTo>
                    <a:pt x="363880" y="1896424"/>
                  </a:lnTo>
                  <a:lnTo>
                    <a:pt x="360379" y="1893881"/>
                  </a:lnTo>
                  <a:lnTo>
                    <a:pt x="357832" y="1890386"/>
                  </a:lnTo>
                  <a:lnTo>
                    <a:pt x="355604" y="1886572"/>
                  </a:lnTo>
                  <a:lnTo>
                    <a:pt x="354331" y="1882759"/>
                  </a:lnTo>
                  <a:lnTo>
                    <a:pt x="354013" y="1880852"/>
                  </a:lnTo>
                  <a:lnTo>
                    <a:pt x="354013" y="1878628"/>
                  </a:lnTo>
                  <a:lnTo>
                    <a:pt x="354013" y="1572915"/>
                  </a:lnTo>
                  <a:lnTo>
                    <a:pt x="354013" y="1570690"/>
                  </a:lnTo>
                  <a:lnTo>
                    <a:pt x="354331" y="1568466"/>
                  </a:lnTo>
                  <a:lnTo>
                    <a:pt x="355604" y="1564334"/>
                  </a:lnTo>
                  <a:lnTo>
                    <a:pt x="357832" y="1560521"/>
                  </a:lnTo>
                  <a:lnTo>
                    <a:pt x="360379" y="1557343"/>
                  </a:lnTo>
                  <a:lnTo>
                    <a:pt x="363880" y="1554483"/>
                  </a:lnTo>
                  <a:lnTo>
                    <a:pt x="367381" y="1552894"/>
                  </a:lnTo>
                  <a:lnTo>
                    <a:pt x="371519" y="1551305"/>
                  </a:lnTo>
                  <a:lnTo>
                    <a:pt x="373747" y="1551305"/>
                  </a:lnTo>
                  <a:lnTo>
                    <a:pt x="375975" y="1550987"/>
                  </a:lnTo>
                  <a:close/>
                  <a:moveTo>
                    <a:pt x="742022" y="1444625"/>
                  </a:moveTo>
                  <a:lnTo>
                    <a:pt x="744248" y="1444625"/>
                  </a:lnTo>
                  <a:lnTo>
                    <a:pt x="954696" y="1444625"/>
                  </a:lnTo>
                  <a:lnTo>
                    <a:pt x="956603" y="1444625"/>
                  </a:lnTo>
                  <a:lnTo>
                    <a:pt x="958828" y="1445262"/>
                  </a:lnTo>
                  <a:lnTo>
                    <a:pt x="962961" y="1446216"/>
                  </a:lnTo>
                  <a:lnTo>
                    <a:pt x="966776" y="1448443"/>
                  </a:lnTo>
                  <a:lnTo>
                    <a:pt x="969955" y="1450989"/>
                  </a:lnTo>
                  <a:lnTo>
                    <a:pt x="972498" y="1454170"/>
                  </a:lnTo>
                  <a:lnTo>
                    <a:pt x="974405" y="1457670"/>
                  </a:lnTo>
                  <a:lnTo>
                    <a:pt x="975995" y="1461806"/>
                  </a:lnTo>
                  <a:lnTo>
                    <a:pt x="976313" y="1464033"/>
                  </a:lnTo>
                  <a:lnTo>
                    <a:pt x="976313" y="1466261"/>
                  </a:lnTo>
                  <a:lnTo>
                    <a:pt x="976313" y="1878603"/>
                  </a:lnTo>
                  <a:lnTo>
                    <a:pt x="976313" y="1880830"/>
                  </a:lnTo>
                  <a:lnTo>
                    <a:pt x="975995" y="1882739"/>
                  </a:lnTo>
                  <a:lnTo>
                    <a:pt x="974405" y="1886557"/>
                  </a:lnTo>
                  <a:lnTo>
                    <a:pt x="972498" y="1890375"/>
                  </a:lnTo>
                  <a:lnTo>
                    <a:pt x="969955" y="1893875"/>
                  </a:lnTo>
                  <a:lnTo>
                    <a:pt x="966776" y="1896420"/>
                  </a:lnTo>
                  <a:lnTo>
                    <a:pt x="962961" y="1898647"/>
                  </a:lnTo>
                  <a:lnTo>
                    <a:pt x="958828" y="1899602"/>
                  </a:lnTo>
                  <a:lnTo>
                    <a:pt x="956603" y="1900238"/>
                  </a:lnTo>
                  <a:lnTo>
                    <a:pt x="954696" y="1900238"/>
                  </a:lnTo>
                  <a:lnTo>
                    <a:pt x="744248" y="1900238"/>
                  </a:lnTo>
                  <a:lnTo>
                    <a:pt x="742022" y="1900238"/>
                  </a:lnTo>
                  <a:lnTo>
                    <a:pt x="739797" y="1899602"/>
                  </a:lnTo>
                  <a:lnTo>
                    <a:pt x="735664" y="1898647"/>
                  </a:lnTo>
                  <a:lnTo>
                    <a:pt x="731850" y="1896420"/>
                  </a:lnTo>
                  <a:lnTo>
                    <a:pt x="728989" y="1893875"/>
                  </a:lnTo>
                  <a:lnTo>
                    <a:pt x="726445" y="1890375"/>
                  </a:lnTo>
                  <a:lnTo>
                    <a:pt x="724220" y="1886557"/>
                  </a:lnTo>
                  <a:lnTo>
                    <a:pt x="722949" y="1882739"/>
                  </a:lnTo>
                  <a:lnTo>
                    <a:pt x="722631" y="1880830"/>
                  </a:lnTo>
                  <a:lnTo>
                    <a:pt x="722313" y="1878603"/>
                  </a:lnTo>
                  <a:lnTo>
                    <a:pt x="722313" y="1466261"/>
                  </a:lnTo>
                  <a:lnTo>
                    <a:pt x="722631" y="1464033"/>
                  </a:lnTo>
                  <a:lnTo>
                    <a:pt x="722949" y="1461806"/>
                  </a:lnTo>
                  <a:lnTo>
                    <a:pt x="724220" y="1457670"/>
                  </a:lnTo>
                  <a:lnTo>
                    <a:pt x="726445" y="1454170"/>
                  </a:lnTo>
                  <a:lnTo>
                    <a:pt x="728989" y="1450989"/>
                  </a:lnTo>
                  <a:lnTo>
                    <a:pt x="731850" y="1448443"/>
                  </a:lnTo>
                  <a:lnTo>
                    <a:pt x="735664" y="1446216"/>
                  </a:lnTo>
                  <a:lnTo>
                    <a:pt x="739797" y="1445262"/>
                  </a:lnTo>
                  <a:lnTo>
                    <a:pt x="742022" y="1444625"/>
                  </a:lnTo>
                  <a:close/>
                  <a:moveTo>
                    <a:pt x="1111786" y="1225550"/>
                  </a:moveTo>
                  <a:lnTo>
                    <a:pt x="1113998" y="1225550"/>
                  </a:lnTo>
                  <a:lnTo>
                    <a:pt x="1322815" y="1225550"/>
                  </a:lnTo>
                  <a:lnTo>
                    <a:pt x="1325027" y="1225550"/>
                  </a:lnTo>
                  <a:lnTo>
                    <a:pt x="1327238" y="1225868"/>
                  </a:lnTo>
                  <a:lnTo>
                    <a:pt x="1331345" y="1227139"/>
                  </a:lnTo>
                  <a:lnTo>
                    <a:pt x="1335136" y="1229364"/>
                  </a:lnTo>
                  <a:lnTo>
                    <a:pt x="1337979" y="1231906"/>
                  </a:lnTo>
                  <a:lnTo>
                    <a:pt x="1340822" y="1235084"/>
                  </a:lnTo>
                  <a:lnTo>
                    <a:pt x="1342718" y="1238898"/>
                  </a:lnTo>
                  <a:lnTo>
                    <a:pt x="1343981" y="1243029"/>
                  </a:lnTo>
                  <a:lnTo>
                    <a:pt x="1344297" y="1245254"/>
                  </a:lnTo>
                  <a:lnTo>
                    <a:pt x="1344613" y="1247478"/>
                  </a:lnTo>
                  <a:lnTo>
                    <a:pt x="1344613" y="1878628"/>
                  </a:lnTo>
                  <a:lnTo>
                    <a:pt x="1344297" y="1880852"/>
                  </a:lnTo>
                  <a:lnTo>
                    <a:pt x="1343981" y="1882759"/>
                  </a:lnTo>
                  <a:lnTo>
                    <a:pt x="1342718" y="1886573"/>
                  </a:lnTo>
                  <a:lnTo>
                    <a:pt x="1340822" y="1890386"/>
                  </a:lnTo>
                  <a:lnTo>
                    <a:pt x="1337979" y="1893882"/>
                  </a:lnTo>
                  <a:lnTo>
                    <a:pt x="1335136" y="1896425"/>
                  </a:lnTo>
                  <a:lnTo>
                    <a:pt x="1331345" y="1898649"/>
                  </a:lnTo>
                  <a:lnTo>
                    <a:pt x="1327238" y="1899603"/>
                  </a:lnTo>
                  <a:lnTo>
                    <a:pt x="1325027" y="1900238"/>
                  </a:lnTo>
                  <a:lnTo>
                    <a:pt x="1322815" y="1900238"/>
                  </a:lnTo>
                  <a:lnTo>
                    <a:pt x="1113998" y="1900238"/>
                  </a:lnTo>
                  <a:lnTo>
                    <a:pt x="1111786" y="1900238"/>
                  </a:lnTo>
                  <a:lnTo>
                    <a:pt x="1109575" y="1899603"/>
                  </a:lnTo>
                  <a:lnTo>
                    <a:pt x="1105468" y="1898649"/>
                  </a:lnTo>
                  <a:lnTo>
                    <a:pt x="1101677" y="1896425"/>
                  </a:lnTo>
                  <a:lnTo>
                    <a:pt x="1098834" y="1893882"/>
                  </a:lnTo>
                  <a:lnTo>
                    <a:pt x="1095991" y="1890386"/>
                  </a:lnTo>
                  <a:lnTo>
                    <a:pt x="1094095" y="1886573"/>
                  </a:lnTo>
                  <a:lnTo>
                    <a:pt x="1092832" y="1882759"/>
                  </a:lnTo>
                  <a:lnTo>
                    <a:pt x="1092516" y="1880852"/>
                  </a:lnTo>
                  <a:lnTo>
                    <a:pt x="1092200" y="1878628"/>
                  </a:lnTo>
                  <a:lnTo>
                    <a:pt x="1092200" y="1247478"/>
                  </a:lnTo>
                  <a:lnTo>
                    <a:pt x="1092516" y="1245254"/>
                  </a:lnTo>
                  <a:lnTo>
                    <a:pt x="1092832" y="1243029"/>
                  </a:lnTo>
                  <a:lnTo>
                    <a:pt x="1094095" y="1238898"/>
                  </a:lnTo>
                  <a:lnTo>
                    <a:pt x="1095991" y="1235084"/>
                  </a:lnTo>
                  <a:lnTo>
                    <a:pt x="1098834" y="1231906"/>
                  </a:lnTo>
                  <a:lnTo>
                    <a:pt x="1101677" y="1229364"/>
                  </a:lnTo>
                  <a:lnTo>
                    <a:pt x="1105468" y="1227139"/>
                  </a:lnTo>
                  <a:lnTo>
                    <a:pt x="1109575" y="1225868"/>
                  </a:lnTo>
                  <a:lnTo>
                    <a:pt x="1111786" y="1225550"/>
                  </a:lnTo>
                  <a:close/>
                  <a:moveTo>
                    <a:pt x="1876425" y="912812"/>
                  </a:moveTo>
                  <a:lnTo>
                    <a:pt x="2092325" y="912812"/>
                  </a:lnTo>
                  <a:lnTo>
                    <a:pt x="2092325" y="1709737"/>
                  </a:lnTo>
                  <a:lnTo>
                    <a:pt x="1876425" y="1709737"/>
                  </a:lnTo>
                  <a:lnTo>
                    <a:pt x="1876425" y="912812"/>
                  </a:lnTo>
                  <a:close/>
                  <a:moveTo>
                    <a:pt x="1350011" y="644525"/>
                  </a:moveTo>
                  <a:lnTo>
                    <a:pt x="1362394" y="722630"/>
                  </a:lnTo>
                  <a:lnTo>
                    <a:pt x="1412876" y="1040448"/>
                  </a:lnTo>
                  <a:lnTo>
                    <a:pt x="1292861" y="1059498"/>
                  </a:lnTo>
                  <a:lnTo>
                    <a:pt x="1267779" y="902653"/>
                  </a:lnTo>
                  <a:lnTo>
                    <a:pt x="1258571" y="922020"/>
                  </a:lnTo>
                  <a:lnTo>
                    <a:pt x="1249363" y="941070"/>
                  </a:lnTo>
                  <a:lnTo>
                    <a:pt x="1239203" y="959485"/>
                  </a:lnTo>
                  <a:lnTo>
                    <a:pt x="1229361" y="977583"/>
                  </a:lnTo>
                  <a:lnTo>
                    <a:pt x="1219201" y="995045"/>
                  </a:lnTo>
                  <a:lnTo>
                    <a:pt x="1208723" y="1012190"/>
                  </a:lnTo>
                  <a:lnTo>
                    <a:pt x="1197928" y="1029018"/>
                  </a:lnTo>
                  <a:lnTo>
                    <a:pt x="1186816" y="1045210"/>
                  </a:lnTo>
                  <a:lnTo>
                    <a:pt x="1175703" y="1061403"/>
                  </a:lnTo>
                  <a:lnTo>
                    <a:pt x="1164273" y="1076961"/>
                  </a:lnTo>
                  <a:lnTo>
                    <a:pt x="1152843" y="1091883"/>
                  </a:lnTo>
                  <a:lnTo>
                    <a:pt x="1141096" y="1106806"/>
                  </a:lnTo>
                  <a:lnTo>
                    <a:pt x="1129031" y="1120776"/>
                  </a:lnTo>
                  <a:lnTo>
                    <a:pt x="1116966" y="1134428"/>
                  </a:lnTo>
                  <a:lnTo>
                    <a:pt x="1104901" y="1147763"/>
                  </a:lnTo>
                  <a:lnTo>
                    <a:pt x="1092201" y="1161416"/>
                  </a:lnTo>
                  <a:lnTo>
                    <a:pt x="1076961" y="1176656"/>
                  </a:lnTo>
                  <a:lnTo>
                    <a:pt x="1061721" y="1190943"/>
                  </a:lnTo>
                  <a:lnTo>
                    <a:pt x="1046163" y="1205231"/>
                  </a:lnTo>
                  <a:lnTo>
                    <a:pt x="1029971" y="1218883"/>
                  </a:lnTo>
                  <a:lnTo>
                    <a:pt x="1014096" y="1231901"/>
                  </a:lnTo>
                  <a:lnTo>
                    <a:pt x="998221" y="1244283"/>
                  </a:lnTo>
                  <a:lnTo>
                    <a:pt x="982346" y="1256348"/>
                  </a:lnTo>
                  <a:lnTo>
                    <a:pt x="965836" y="1267778"/>
                  </a:lnTo>
                  <a:lnTo>
                    <a:pt x="949643" y="1278573"/>
                  </a:lnTo>
                  <a:lnTo>
                    <a:pt x="933133" y="1289368"/>
                  </a:lnTo>
                  <a:lnTo>
                    <a:pt x="916306" y="1299528"/>
                  </a:lnTo>
                  <a:lnTo>
                    <a:pt x="900113" y="1309053"/>
                  </a:lnTo>
                  <a:lnTo>
                    <a:pt x="883603" y="1317943"/>
                  </a:lnTo>
                  <a:lnTo>
                    <a:pt x="867093" y="1326833"/>
                  </a:lnTo>
                  <a:lnTo>
                    <a:pt x="850583" y="1335088"/>
                  </a:lnTo>
                  <a:lnTo>
                    <a:pt x="834073" y="1343026"/>
                  </a:lnTo>
                  <a:lnTo>
                    <a:pt x="817563" y="1350328"/>
                  </a:lnTo>
                  <a:lnTo>
                    <a:pt x="801370" y="1357313"/>
                  </a:lnTo>
                  <a:lnTo>
                    <a:pt x="784860" y="1363981"/>
                  </a:lnTo>
                  <a:lnTo>
                    <a:pt x="768668" y="1370331"/>
                  </a:lnTo>
                  <a:lnTo>
                    <a:pt x="752475" y="1376363"/>
                  </a:lnTo>
                  <a:lnTo>
                    <a:pt x="736600" y="1382078"/>
                  </a:lnTo>
                  <a:lnTo>
                    <a:pt x="720725" y="1387158"/>
                  </a:lnTo>
                  <a:lnTo>
                    <a:pt x="704533" y="1391921"/>
                  </a:lnTo>
                  <a:lnTo>
                    <a:pt x="688975" y="1396366"/>
                  </a:lnTo>
                  <a:lnTo>
                    <a:pt x="673735" y="1400493"/>
                  </a:lnTo>
                  <a:lnTo>
                    <a:pt x="658178" y="1404621"/>
                  </a:lnTo>
                  <a:lnTo>
                    <a:pt x="643255" y="1408431"/>
                  </a:lnTo>
                  <a:lnTo>
                    <a:pt x="613728" y="1414781"/>
                  </a:lnTo>
                  <a:lnTo>
                    <a:pt x="585153" y="1420178"/>
                  </a:lnTo>
                  <a:lnTo>
                    <a:pt x="557530" y="1424623"/>
                  </a:lnTo>
                  <a:lnTo>
                    <a:pt x="530860" y="1428433"/>
                  </a:lnTo>
                  <a:lnTo>
                    <a:pt x="505460" y="1430973"/>
                  </a:lnTo>
                  <a:lnTo>
                    <a:pt x="481648" y="1433196"/>
                  </a:lnTo>
                  <a:lnTo>
                    <a:pt x="459423" y="1434783"/>
                  </a:lnTo>
                  <a:lnTo>
                    <a:pt x="438150" y="1435736"/>
                  </a:lnTo>
                  <a:lnTo>
                    <a:pt x="419100" y="1436371"/>
                  </a:lnTo>
                  <a:lnTo>
                    <a:pt x="401638" y="1436688"/>
                  </a:lnTo>
                  <a:lnTo>
                    <a:pt x="385445" y="1436371"/>
                  </a:lnTo>
                  <a:lnTo>
                    <a:pt x="371793" y="1435736"/>
                  </a:lnTo>
                  <a:lnTo>
                    <a:pt x="350838" y="1434783"/>
                  </a:lnTo>
                  <a:lnTo>
                    <a:pt x="350838" y="1313181"/>
                  </a:lnTo>
                  <a:lnTo>
                    <a:pt x="352425" y="1313181"/>
                  </a:lnTo>
                  <a:lnTo>
                    <a:pt x="362585" y="1314133"/>
                  </a:lnTo>
                  <a:lnTo>
                    <a:pt x="378778" y="1314768"/>
                  </a:lnTo>
                  <a:lnTo>
                    <a:pt x="401638" y="1315086"/>
                  </a:lnTo>
                  <a:lnTo>
                    <a:pt x="425133" y="1314768"/>
                  </a:lnTo>
                  <a:lnTo>
                    <a:pt x="452438" y="1313498"/>
                  </a:lnTo>
                  <a:lnTo>
                    <a:pt x="467360" y="1312546"/>
                  </a:lnTo>
                  <a:lnTo>
                    <a:pt x="482918" y="1311276"/>
                  </a:lnTo>
                  <a:lnTo>
                    <a:pt x="499110" y="1309371"/>
                  </a:lnTo>
                  <a:lnTo>
                    <a:pt x="515938" y="1307783"/>
                  </a:lnTo>
                  <a:lnTo>
                    <a:pt x="533718" y="1305561"/>
                  </a:lnTo>
                  <a:lnTo>
                    <a:pt x="551498" y="1302386"/>
                  </a:lnTo>
                  <a:lnTo>
                    <a:pt x="570548" y="1299528"/>
                  </a:lnTo>
                  <a:lnTo>
                    <a:pt x="589598" y="1295718"/>
                  </a:lnTo>
                  <a:lnTo>
                    <a:pt x="609283" y="1291591"/>
                  </a:lnTo>
                  <a:lnTo>
                    <a:pt x="628968" y="1286828"/>
                  </a:lnTo>
                  <a:lnTo>
                    <a:pt x="649288" y="1281431"/>
                  </a:lnTo>
                  <a:lnTo>
                    <a:pt x="670243" y="1275716"/>
                  </a:lnTo>
                  <a:lnTo>
                    <a:pt x="690880" y="1269048"/>
                  </a:lnTo>
                  <a:lnTo>
                    <a:pt x="711835" y="1262063"/>
                  </a:lnTo>
                  <a:lnTo>
                    <a:pt x="733425" y="1253808"/>
                  </a:lnTo>
                  <a:lnTo>
                    <a:pt x="754380" y="1245236"/>
                  </a:lnTo>
                  <a:lnTo>
                    <a:pt x="775970" y="1236028"/>
                  </a:lnTo>
                  <a:lnTo>
                    <a:pt x="797243" y="1225868"/>
                  </a:lnTo>
                  <a:lnTo>
                    <a:pt x="818833" y="1215073"/>
                  </a:lnTo>
                  <a:lnTo>
                    <a:pt x="840423" y="1203326"/>
                  </a:lnTo>
                  <a:lnTo>
                    <a:pt x="861378" y="1190943"/>
                  </a:lnTo>
                  <a:lnTo>
                    <a:pt x="882651" y="1177291"/>
                  </a:lnTo>
                  <a:lnTo>
                    <a:pt x="903923" y="1163003"/>
                  </a:lnTo>
                  <a:lnTo>
                    <a:pt x="914083" y="1155383"/>
                  </a:lnTo>
                  <a:lnTo>
                    <a:pt x="924561" y="1147446"/>
                  </a:lnTo>
                  <a:lnTo>
                    <a:pt x="935038" y="1139826"/>
                  </a:lnTo>
                  <a:lnTo>
                    <a:pt x="945516" y="1131571"/>
                  </a:lnTo>
                  <a:lnTo>
                    <a:pt x="955358" y="1122998"/>
                  </a:lnTo>
                  <a:lnTo>
                    <a:pt x="965518" y="1114108"/>
                  </a:lnTo>
                  <a:lnTo>
                    <a:pt x="975996" y="1105218"/>
                  </a:lnTo>
                  <a:lnTo>
                    <a:pt x="985521" y="1096011"/>
                  </a:lnTo>
                  <a:lnTo>
                    <a:pt x="995681" y="1086168"/>
                  </a:lnTo>
                  <a:lnTo>
                    <a:pt x="1005206" y="1076326"/>
                  </a:lnTo>
                  <a:lnTo>
                    <a:pt x="1016001" y="1065531"/>
                  </a:lnTo>
                  <a:lnTo>
                    <a:pt x="1026478" y="1053783"/>
                  </a:lnTo>
                  <a:lnTo>
                    <a:pt x="1036956" y="1042035"/>
                  </a:lnTo>
                  <a:lnTo>
                    <a:pt x="1046798" y="1029970"/>
                  </a:lnTo>
                  <a:lnTo>
                    <a:pt x="1056958" y="1017588"/>
                  </a:lnTo>
                  <a:lnTo>
                    <a:pt x="1066801" y="1004888"/>
                  </a:lnTo>
                  <a:lnTo>
                    <a:pt x="1076643" y="991553"/>
                  </a:lnTo>
                  <a:lnTo>
                    <a:pt x="1086168" y="977583"/>
                  </a:lnTo>
                  <a:lnTo>
                    <a:pt x="1095376" y="963930"/>
                  </a:lnTo>
                  <a:lnTo>
                    <a:pt x="1104901" y="949643"/>
                  </a:lnTo>
                  <a:lnTo>
                    <a:pt x="1113791" y="934720"/>
                  </a:lnTo>
                  <a:lnTo>
                    <a:pt x="1122681" y="919798"/>
                  </a:lnTo>
                  <a:lnTo>
                    <a:pt x="1131571" y="904240"/>
                  </a:lnTo>
                  <a:lnTo>
                    <a:pt x="1140143" y="888048"/>
                  </a:lnTo>
                  <a:lnTo>
                    <a:pt x="1148398" y="871855"/>
                  </a:lnTo>
                  <a:lnTo>
                    <a:pt x="1156336" y="854710"/>
                  </a:lnTo>
                  <a:lnTo>
                    <a:pt x="1120141" y="868363"/>
                  </a:lnTo>
                  <a:lnTo>
                    <a:pt x="1083946" y="882015"/>
                  </a:lnTo>
                  <a:lnTo>
                    <a:pt x="1048068" y="895985"/>
                  </a:lnTo>
                  <a:lnTo>
                    <a:pt x="1029653" y="903288"/>
                  </a:lnTo>
                  <a:lnTo>
                    <a:pt x="1011873" y="911225"/>
                  </a:lnTo>
                  <a:lnTo>
                    <a:pt x="963931" y="799465"/>
                  </a:lnTo>
                  <a:lnTo>
                    <a:pt x="984886" y="790892"/>
                  </a:lnTo>
                  <a:lnTo>
                    <a:pt x="1005206" y="782320"/>
                  </a:lnTo>
                  <a:lnTo>
                    <a:pt x="1046163" y="766762"/>
                  </a:lnTo>
                  <a:lnTo>
                    <a:pt x="1085851" y="751522"/>
                  </a:lnTo>
                  <a:lnTo>
                    <a:pt x="1124903" y="736917"/>
                  </a:lnTo>
                  <a:lnTo>
                    <a:pt x="1163956" y="722630"/>
                  </a:lnTo>
                  <a:lnTo>
                    <a:pt x="1202056" y="708025"/>
                  </a:lnTo>
                  <a:lnTo>
                    <a:pt x="1240156" y="692785"/>
                  </a:lnTo>
                  <a:lnTo>
                    <a:pt x="1258889" y="684530"/>
                  </a:lnTo>
                  <a:lnTo>
                    <a:pt x="1277939" y="676275"/>
                  </a:lnTo>
                  <a:lnTo>
                    <a:pt x="1350011" y="644525"/>
                  </a:lnTo>
                  <a:close/>
                  <a:moveTo>
                    <a:pt x="1975682" y="604837"/>
                  </a:moveTo>
                  <a:lnTo>
                    <a:pt x="1984533" y="604837"/>
                  </a:lnTo>
                  <a:lnTo>
                    <a:pt x="1993068" y="604837"/>
                  </a:lnTo>
                  <a:lnTo>
                    <a:pt x="2001603" y="605788"/>
                  </a:lnTo>
                  <a:lnTo>
                    <a:pt x="2009506" y="606739"/>
                  </a:lnTo>
                  <a:lnTo>
                    <a:pt x="2017408" y="608642"/>
                  </a:lnTo>
                  <a:lnTo>
                    <a:pt x="2024995" y="610862"/>
                  </a:lnTo>
                  <a:lnTo>
                    <a:pt x="2032581" y="614350"/>
                  </a:lnTo>
                  <a:lnTo>
                    <a:pt x="2036375" y="615935"/>
                  </a:lnTo>
                  <a:lnTo>
                    <a:pt x="2039536" y="618472"/>
                  </a:lnTo>
                  <a:lnTo>
                    <a:pt x="2043329" y="620692"/>
                  </a:lnTo>
                  <a:lnTo>
                    <a:pt x="2046490" y="623229"/>
                  </a:lnTo>
                  <a:lnTo>
                    <a:pt x="2049651" y="626083"/>
                  </a:lnTo>
                  <a:lnTo>
                    <a:pt x="2052812" y="629571"/>
                  </a:lnTo>
                  <a:lnTo>
                    <a:pt x="2055973" y="632742"/>
                  </a:lnTo>
                  <a:lnTo>
                    <a:pt x="2058818" y="636547"/>
                  </a:lnTo>
                  <a:lnTo>
                    <a:pt x="2061663" y="640669"/>
                  </a:lnTo>
                  <a:lnTo>
                    <a:pt x="2064508" y="645109"/>
                  </a:lnTo>
                  <a:lnTo>
                    <a:pt x="2067037" y="649865"/>
                  </a:lnTo>
                  <a:lnTo>
                    <a:pt x="2069566" y="654622"/>
                  </a:lnTo>
                  <a:lnTo>
                    <a:pt x="2072094" y="660330"/>
                  </a:lnTo>
                  <a:lnTo>
                    <a:pt x="2074307" y="665720"/>
                  </a:lnTo>
                  <a:lnTo>
                    <a:pt x="2076520" y="672062"/>
                  </a:lnTo>
                  <a:lnTo>
                    <a:pt x="2078417" y="678404"/>
                  </a:lnTo>
                  <a:lnTo>
                    <a:pt x="2080313" y="685381"/>
                  </a:lnTo>
                  <a:lnTo>
                    <a:pt x="2082210" y="692674"/>
                  </a:lnTo>
                  <a:lnTo>
                    <a:pt x="2085371" y="708529"/>
                  </a:lnTo>
                  <a:lnTo>
                    <a:pt x="2086951" y="714871"/>
                  </a:lnTo>
                  <a:lnTo>
                    <a:pt x="2088532" y="719628"/>
                  </a:lnTo>
                  <a:lnTo>
                    <a:pt x="2090745" y="727555"/>
                  </a:lnTo>
                  <a:lnTo>
                    <a:pt x="2091377" y="731360"/>
                  </a:lnTo>
                  <a:lnTo>
                    <a:pt x="2092009" y="736434"/>
                  </a:lnTo>
                  <a:lnTo>
                    <a:pt x="2092325" y="742776"/>
                  </a:lnTo>
                  <a:lnTo>
                    <a:pt x="2092325" y="750704"/>
                  </a:lnTo>
                  <a:lnTo>
                    <a:pt x="2092325" y="857250"/>
                  </a:lnTo>
                  <a:lnTo>
                    <a:pt x="1876425" y="857250"/>
                  </a:lnTo>
                  <a:lnTo>
                    <a:pt x="1876425" y="750704"/>
                  </a:lnTo>
                  <a:lnTo>
                    <a:pt x="1876425" y="742776"/>
                  </a:lnTo>
                  <a:lnTo>
                    <a:pt x="1876741" y="736434"/>
                  </a:lnTo>
                  <a:lnTo>
                    <a:pt x="1877690" y="731360"/>
                  </a:lnTo>
                  <a:lnTo>
                    <a:pt x="1878322" y="727555"/>
                  </a:lnTo>
                  <a:lnTo>
                    <a:pt x="1880535" y="719628"/>
                  </a:lnTo>
                  <a:lnTo>
                    <a:pt x="1882115" y="714871"/>
                  </a:lnTo>
                  <a:lnTo>
                    <a:pt x="1883380" y="708529"/>
                  </a:lnTo>
                  <a:lnTo>
                    <a:pt x="1886857" y="692674"/>
                  </a:lnTo>
                  <a:lnTo>
                    <a:pt x="1888753" y="685381"/>
                  </a:lnTo>
                  <a:lnTo>
                    <a:pt x="1890650" y="678404"/>
                  </a:lnTo>
                  <a:lnTo>
                    <a:pt x="1892231" y="672062"/>
                  </a:lnTo>
                  <a:lnTo>
                    <a:pt x="1894443" y="665720"/>
                  </a:lnTo>
                  <a:lnTo>
                    <a:pt x="1896656" y="660330"/>
                  </a:lnTo>
                  <a:lnTo>
                    <a:pt x="1899501" y="654622"/>
                  </a:lnTo>
                  <a:lnTo>
                    <a:pt x="1901714" y="649865"/>
                  </a:lnTo>
                  <a:lnTo>
                    <a:pt x="1904243" y="645109"/>
                  </a:lnTo>
                  <a:lnTo>
                    <a:pt x="1907087" y="640669"/>
                  </a:lnTo>
                  <a:lnTo>
                    <a:pt x="1910249" y="636547"/>
                  </a:lnTo>
                  <a:lnTo>
                    <a:pt x="1912777" y="632742"/>
                  </a:lnTo>
                  <a:lnTo>
                    <a:pt x="1915938" y="629571"/>
                  </a:lnTo>
                  <a:lnTo>
                    <a:pt x="1919099" y="626083"/>
                  </a:lnTo>
                  <a:lnTo>
                    <a:pt x="1922261" y="623229"/>
                  </a:lnTo>
                  <a:lnTo>
                    <a:pt x="1925738" y="620692"/>
                  </a:lnTo>
                  <a:lnTo>
                    <a:pt x="1928899" y="618472"/>
                  </a:lnTo>
                  <a:lnTo>
                    <a:pt x="1932692" y="615935"/>
                  </a:lnTo>
                  <a:lnTo>
                    <a:pt x="1935853" y="614350"/>
                  </a:lnTo>
                  <a:lnTo>
                    <a:pt x="1939646" y="612447"/>
                  </a:lnTo>
                  <a:lnTo>
                    <a:pt x="1943440" y="610862"/>
                  </a:lnTo>
                  <a:lnTo>
                    <a:pt x="1951026" y="608642"/>
                  </a:lnTo>
                  <a:lnTo>
                    <a:pt x="1959245" y="606739"/>
                  </a:lnTo>
                  <a:lnTo>
                    <a:pt x="1967464" y="605788"/>
                  </a:lnTo>
                  <a:lnTo>
                    <a:pt x="1975682" y="604837"/>
                  </a:lnTo>
                  <a:close/>
                  <a:moveTo>
                    <a:pt x="154940" y="259715"/>
                  </a:moveTo>
                  <a:lnTo>
                    <a:pt x="154940" y="2241868"/>
                  </a:lnTo>
                  <a:lnTo>
                    <a:pt x="1552258" y="2241868"/>
                  </a:lnTo>
                  <a:lnTo>
                    <a:pt x="1552258" y="259715"/>
                  </a:lnTo>
                  <a:lnTo>
                    <a:pt x="154940" y="259715"/>
                  </a:lnTo>
                  <a:close/>
                  <a:moveTo>
                    <a:pt x="201612" y="0"/>
                  </a:moveTo>
                  <a:lnTo>
                    <a:pt x="1504951" y="0"/>
                  </a:lnTo>
                  <a:lnTo>
                    <a:pt x="1515428" y="317"/>
                  </a:lnTo>
                  <a:lnTo>
                    <a:pt x="1525906" y="952"/>
                  </a:lnTo>
                  <a:lnTo>
                    <a:pt x="1535748" y="2222"/>
                  </a:lnTo>
                  <a:lnTo>
                    <a:pt x="1545591" y="3810"/>
                  </a:lnTo>
                  <a:lnTo>
                    <a:pt x="1555116" y="5715"/>
                  </a:lnTo>
                  <a:lnTo>
                    <a:pt x="1564958" y="8572"/>
                  </a:lnTo>
                  <a:lnTo>
                    <a:pt x="1574166" y="11430"/>
                  </a:lnTo>
                  <a:lnTo>
                    <a:pt x="1583373" y="15240"/>
                  </a:lnTo>
                  <a:lnTo>
                    <a:pt x="1592263" y="18732"/>
                  </a:lnTo>
                  <a:lnTo>
                    <a:pt x="1600836" y="22860"/>
                  </a:lnTo>
                  <a:lnTo>
                    <a:pt x="1609408" y="27305"/>
                  </a:lnTo>
                  <a:lnTo>
                    <a:pt x="1617663" y="32702"/>
                  </a:lnTo>
                  <a:lnTo>
                    <a:pt x="1625283" y="37782"/>
                  </a:lnTo>
                  <a:lnTo>
                    <a:pt x="1633221" y="43497"/>
                  </a:lnTo>
                  <a:lnTo>
                    <a:pt x="1640206" y="49212"/>
                  </a:lnTo>
                  <a:lnTo>
                    <a:pt x="1647191" y="55562"/>
                  </a:lnTo>
                  <a:lnTo>
                    <a:pt x="1653858" y="62230"/>
                  </a:lnTo>
                  <a:lnTo>
                    <a:pt x="1660208" y="69215"/>
                  </a:lnTo>
                  <a:lnTo>
                    <a:pt x="1666558" y="76517"/>
                  </a:lnTo>
                  <a:lnTo>
                    <a:pt x="1672273" y="83820"/>
                  </a:lnTo>
                  <a:lnTo>
                    <a:pt x="1677353" y="91757"/>
                  </a:lnTo>
                  <a:lnTo>
                    <a:pt x="1682116" y="99377"/>
                  </a:lnTo>
                  <a:lnTo>
                    <a:pt x="1686561" y="107632"/>
                  </a:lnTo>
                  <a:lnTo>
                    <a:pt x="1690688" y="116205"/>
                  </a:lnTo>
                  <a:lnTo>
                    <a:pt x="1694498" y="124777"/>
                  </a:lnTo>
                  <a:lnTo>
                    <a:pt x="1697356" y="133667"/>
                  </a:lnTo>
                  <a:lnTo>
                    <a:pt x="1700531" y="142557"/>
                  </a:lnTo>
                  <a:lnTo>
                    <a:pt x="1702753" y="151447"/>
                  </a:lnTo>
                  <a:lnTo>
                    <a:pt x="1704023" y="160972"/>
                  </a:lnTo>
                  <a:lnTo>
                    <a:pt x="1705611" y="170497"/>
                  </a:lnTo>
                  <a:lnTo>
                    <a:pt x="1706246" y="180022"/>
                  </a:lnTo>
                  <a:lnTo>
                    <a:pt x="1706563" y="189865"/>
                  </a:lnTo>
                  <a:lnTo>
                    <a:pt x="1706563" y="2654935"/>
                  </a:lnTo>
                  <a:lnTo>
                    <a:pt x="1706246" y="2664460"/>
                  </a:lnTo>
                  <a:lnTo>
                    <a:pt x="1705611" y="2674303"/>
                  </a:lnTo>
                  <a:lnTo>
                    <a:pt x="1704023" y="2683828"/>
                  </a:lnTo>
                  <a:lnTo>
                    <a:pt x="1702753" y="2693353"/>
                  </a:lnTo>
                  <a:lnTo>
                    <a:pt x="1700531" y="2702560"/>
                  </a:lnTo>
                  <a:lnTo>
                    <a:pt x="1697356" y="2711450"/>
                  </a:lnTo>
                  <a:lnTo>
                    <a:pt x="1694498" y="2720023"/>
                  </a:lnTo>
                  <a:lnTo>
                    <a:pt x="1690688" y="2728913"/>
                  </a:lnTo>
                  <a:lnTo>
                    <a:pt x="1686561" y="2737168"/>
                  </a:lnTo>
                  <a:lnTo>
                    <a:pt x="1682116" y="2745105"/>
                  </a:lnTo>
                  <a:lnTo>
                    <a:pt x="1677353" y="2753360"/>
                  </a:lnTo>
                  <a:lnTo>
                    <a:pt x="1672273" y="2760980"/>
                  </a:lnTo>
                  <a:lnTo>
                    <a:pt x="1666558" y="2768283"/>
                  </a:lnTo>
                  <a:lnTo>
                    <a:pt x="1660208" y="2775585"/>
                  </a:lnTo>
                  <a:lnTo>
                    <a:pt x="1653858" y="2782253"/>
                  </a:lnTo>
                  <a:lnTo>
                    <a:pt x="1647191" y="2788920"/>
                  </a:lnTo>
                  <a:lnTo>
                    <a:pt x="1640206" y="2795270"/>
                  </a:lnTo>
                  <a:lnTo>
                    <a:pt x="1633221" y="2801303"/>
                  </a:lnTo>
                  <a:lnTo>
                    <a:pt x="1625283" y="2807018"/>
                  </a:lnTo>
                  <a:lnTo>
                    <a:pt x="1617663" y="2812098"/>
                  </a:lnTo>
                  <a:lnTo>
                    <a:pt x="1609408" y="2817178"/>
                  </a:lnTo>
                  <a:lnTo>
                    <a:pt x="1600836" y="2821623"/>
                  </a:lnTo>
                  <a:lnTo>
                    <a:pt x="1592263" y="2825750"/>
                  </a:lnTo>
                  <a:lnTo>
                    <a:pt x="1583373" y="2829878"/>
                  </a:lnTo>
                  <a:lnTo>
                    <a:pt x="1574166" y="2833370"/>
                  </a:lnTo>
                  <a:lnTo>
                    <a:pt x="1564958" y="2836228"/>
                  </a:lnTo>
                  <a:lnTo>
                    <a:pt x="1555116" y="2838768"/>
                  </a:lnTo>
                  <a:lnTo>
                    <a:pt x="1545591" y="2840673"/>
                  </a:lnTo>
                  <a:lnTo>
                    <a:pt x="1535748" y="2842578"/>
                  </a:lnTo>
                  <a:lnTo>
                    <a:pt x="1525906" y="2843848"/>
                  </a:lnTo>
                  <a:lnTo>
                    <a:pt x="1515428" y="2844483"/>
                  </a:lnTo>
                  <a:lnTo>
                    <a:pt x="1504951" y="2844800"/>
                  </a:lnTo>
                  <a:lnTo>
                    <a:pt x="201612" y="2844800"/>
                  </a:lnTo>
                  <a:lnTo>
                    <a:pt x="191135" y="2844483"/>
                  </a:lnTo>
                  <a:lnTo>
                    <a:pt x="180975" y="2843848"/>
                  </a:lnTo>
                  <a:lnTo>
                    <a:pt x="170815" y="2842578"/>
                  </a:lnTo>
                  <a:lnTo>
                    <a:pt x="161290" y="2840673"/>
                  </a:lnTo>
                  <a:lnTo>
                    <a:pt x="151447" y="2838768"/>
                  </a:lnTo>
                  <a:lnTo>
                    <a:pt x="141922" y="2836228"/>
                  </a:lnTo>
                  <a:lnTo>
                    <a:pt x="132715" y="2833370"/>
                  </a:lnTo>
                  <a:lnTo>
                    <a:pt x="123190" y="2829878"/>
                  </a:lnTo>
                  <a:lnTo>
                    <a:pt x="114300" y="2825750"/>
                  </a:lnTo>
                  <a:lnTo>
                    <a:pt x="105727" y="2821623"/>
                  </a:lnTo>
                  <a:lnTo>
                    <a:pt x="97155" y="2817178"/>
                  </a:lnTo>
                  <a:lnTo>
                    <a:pt x="89217" y="2812098"/>
                  </a:lnTo>
                  <a:lnTo>
                    <a:pt x="81280" y="2807018"/>
                  </a:lnTo>
                  <a:lnTo>
                    <a:pt x="73660" y="2801303"/>
                  </a:lnTo>
                  <a:lnTo>
                    <a:pt x="66357" y="2795270"/>
                  </a:lnTo>
                  <a:lnTo>
                    <a:pt x="59372" y="2788920"/>
                  </a:lnTo>
                  <a:lnTo>
                    <a:pt x="52705" y="2782253"/>
                  </a:lnTo>
                  <a:lnTo>
                    <a:pt x="46355" y="2775585"/>
                  </a:lnTo>
                  <a:lnTo>
                    <a:pt x="40322" y="2768283"/>
                  </a:lnTo>
                  <a:lnTo>
                    <a:pt x="34607" y="2760980"/>
                  </a:lnTo>
                  <a:lnTo>
                    <a:pt x="29210" y="2753360"/>
                  </a:lnTo>
                  <a:lnTo>
                    <a:pt x="24447" y="2745105"/>
                  </a:lnTo>
                  <a:lnTo>
                    <a:pt x="20002" y="2737168"/>
                  </a:lnTo>
                  <a:lnTo>
                    <a:pt x="15875" y="2728913"/>
                  </a:lnTo>
                  <a:lnTo>
                    <a:pt x="12065" y="2720023"/>
                  </a:lnTo>
                  <a:lnTo>
                    <a:pt x="9207" y="2711450"/>
                  </a:lnTo>
                  <a:lnTo>
                    <a:pt x="6667" y="2702560"/>
                  </a:lnTo>
                  <a:lnTo>
                    <a:pt x="4127" y="2693353"/>
                  </a:lnTo>
                  <a:lnTo>
                    <a:pt x="2540" y="2683828"/>
                  </a:lnTo>
                  <a:lnTo>
                    <a:pt x="952" y="2674303"/>
                  </a:lnTo>
                  <a:lnTo>
                    <a:pt x="317" y="2664460"/>
                  </a:lnTo>
                  <a:lnTo>
                    <a:pt x="0" y="2654935"/>
                  </a:lnTo>
                  <a:lnTo>
                    <a:pt x="0" y="189865"/>
                  </a:lnTo>
                  <a:lnTo>
                    <a:pt x="317" y="180022"/>
                  </a:lnTo>
                  <a:lnTo>
                    <a:pt x="952" y="170497"/>
                  </a:lnTo>
                  <a:lnTo>
                    <a:pt x="2540" y="160972"/>
                  </a:lnTo>
                  <a:lnTo>
                    <a:pt x="4127" y="151447"/>
                  </a:lnTo>
                  <a:lnTo>
                    <a:pt x="6667" y="142557"/>
                  </a:lnTo>
                  <a:lnTo>
                    <a:pt x="9207" y="133667"/>
                  </a:lnTo>
                  <a:lnTo>
                    <a:pt x="12065" y="124777"/>
                  </a:lnTo>
                  <a:lnTo>
                    <a:pt x="15875" y="116205"/>
                  </a:lnTo>
                  <a:lnTo>
                    <a:pt x="20002" y="107632"/>
                  </a:lnTo>
                  <a:lnTo>
                    <a:pt x="24447" y="99377"/>
                  </a:lnTo>
                  <a:lnTo>
                    <a:pt x="29210" y="91757"/>
                  </a:lnTo>
                  <a:lnTo>
                    <a:pt x="34607" y="83820"/>
                  </a:lnTo>
                  <a:lnTo>
                    <a:pt x="40322" y="76517"/>
                  </a:lnTo>
                  <a:lnTo>
                    <a:pt x="46355" y="69215"/>
                  </a:lnTo>
                  <a:lnTo>
                    <a:pt x="52705" y="62230"/>
                  </a:lnTo>
                  <a:lnTo>
                    <a:pt x="59372" y="55562"/>
                  </a:lnTo>
                  <a:lnTo>
                    <a:pt x="66357" y="49212"/>
                  </a:lnTo>
                  <a:lnTo>
                    <a:pt x="73660" y="43497"/>
                  </a:lnTo>
                  <a:lnTo>
                    <a:pt x="81280" y="37782"/>
                  </a:lnTo>
                  <a:lnTo>
                    <a:pt x="89217" y="32702"/>
                  </a:lnTo>
                  <a:lnTo>
                    <a:pt x="97155" y="27305"/>
                  </a:lnTo>
                  <a:lnTo>
                    <a:pt x="105727" y="22860"/>
                  </a:lnTo>
                  <a:lnTo>
                    <a:pt x="114300" y="18732"/>
                  </a:lnTo>
                  <a:lnTo>
                    <a:pt x="123190" y="15240"/>
                  </a:lnTo>
                  <a:lnTo>
                    <a:pt x="132715" y="11430"/>
                  </a:lnTo>
                  <a:lnTo>
                    <a:pt x="141922" y="8572"/>
                  </a:lnTo>
                  <a:lnTo>
                    <a:pt x="151447" y="5715"/>
                  </a:lnTo>
                  <a:lnTo>
                    <a:pt x="161290" y="3810"/>
                  </a:lnTo>
                  <a:lnTo>
                    <a:pt x="170815" y="2222"/>
                  </a:lnTo>
                  <a:lnTo>
                    <a:pt x="180975" y="952"/>
                  </a:lnTo>
                  <a:lnTo>
                    <a:pt x="191135" y="317"/>
                  </a:lnTo>
                  <a:lnTo>
                    <a:pt x="20161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sz="1350">
                <a:solidFill>
                  <a:srgbClr val="FFFFFF"/>
                </a:solidFill>
                <a:ea typeface="宋体" panose="02010600030101010101" pitchFamily="2" charset="-122"/>
              </a:endParaRPr>
            </a:p>
          </p:txBody>
        </p:sp>
        <p:sp>
          <p:nvSpPr>
            <p:cNvPr id="53" name="TextBox 60"/>
            <p:cNvSpPr txBox="1"/>
            <p:nvPr/>
          </p:nvSpPr>
          <p:spPr>
            <a:xfrm>
              <a:off x="2695321" y="4945080"/>
              <a:ext cx="689612" cy="407547"/>
            </a:xfrm>
            <a:prstGeom prst="rect">
              <a:avLst/>
            </a:prstGeom>
            <a:noFill/>
          </p:spPr>
          <p:txBody>
            <a:bodyPr wrap="none" rtlCol="0">
              <a:spAutoFit/>
            </a:bodyPr>
            <a:lstStyle/>
            <a:p>
              <a:pPr>
                <a:lnSpc>
                  <a:spcPct val="130000"/>
                </a:lnSpc>
              </a:pPr>
              <a:r>
                <a:rPr lang="zh-CN" altLang="en-US" sz="790" dirty="0">
                  <a:solidFill>
                    <a:srgbClr val="FF0000"/>
                  </a:solidFill>
                  <a:latin typeface="Arial" panose="020B0604020202020204" pitchFamily="34" charset="0"/>
                  <a:ea typeface="微软雅黑" panose="020B0503020204020204" charset="-122"/>
                </a:rPr>
                <a:t>定制类</a:t>
              </a:r>
              <a:r>
                <a:rPr lang="en-US" altLang="zh-CN" sz="790" dirty="0">
                  <a:solidFill>
                    <a:srgbClr val="FF0000"/>
                  </a:solidFill>
                  <a:latin typeface="Arial" panose="020B0604020202020204" pitchFamily="34" charset="0"/>
                  <a:ea typeface="微软雅黑" panose="020B0503020204020204" charset="-122"/>
                </a:rPr>
                <a:t>APP</a:t>
              </a:r>
              <a:endParaRPr lang="en-US" altLang="zh-CN" sz="790" dirty="0">
                <a:solidFill>
                  <a:srgbClr val="FF0000"/>
                </a:solidFill>
                <a:latin typeface="Arial" panose="020B0604020202020204" pitchFamily="34" charset="0"/>
                <a:ea typeface="微软雅黑" panose="020B0503020204020204" charset="-122"/>
              </a:endParaRPr>
            </a:p>
            <a:p>
              <a:pPr>
                <a:lnSpc>
                  <a:spcPct val="130000"/>
                </a:lnSpc>
              </a:pPr>
              <a:r>
                <a:rPr lang="zh-CN" altLang="en-US" sz="790" dirty="0">
                  <a:solidFill>
                    <a:srgbClr val="FF0000"/>
                  </a:solidFill>
                  <a:latin typeface="Arial" panose="020B0604020202020204" pitchFamily="34" charset="0"/>
                  <a:ea typeface="微软雅黑" panose="020B0503020204020204" charset="-122"/>
                </a:rPr>
                <a:t>终端</a:t>
              </a:r>
              <a:endParaRPr lang="zh-CN" altLang="en-US" sz="790" dirty="0">
                <a:solidFill>
                  <a:srgbClr val="FF0000"/>
                </a:solidFill>
                <a:latin typeface="Arial" panose="020B0604020202020204" pitchFamily="34" charset="0"/>
                <a:ea typeface="微软雅黑" panose="020B0503020204020204" charset="-122"/>
              </a:endParaRPr>
            </a:p>
          </p:txBody>
        </p:sp>
        <p:sp>
          <p:nvSpPr>
            <p:cNvPr id="54" name="KSO_Shape"/>
            <p:cNvSpPr/>
            <p:nvPr/>
          </p:nvSpPr>
          <p:spPr bwMode="auto">
            <a:xfrm flipH="1">
              <a:off x="2252108" y="3392049"/>
              <a:ext cx="134796" cy="1737433"/>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1"/>
            </a:solidFill>
            <a:ln w="9525">
              <a:noFill/>
              <a:round/>
            </a:ln>
          </p:spPr>
          <p:txBody>
            <a:bodyPr anchor="ctr"/>
            <a:lstStyle/>
            <a:p>
              <a:endParaRPr lang="zh-CN" altLang="en-US" sz="1350"/>
            </a:p>
          </p:txBody>
        </p:sp>
        <p:sp>
          <p:nvSpPr>
            <p:cNvPr id="55" name="下箭头 54"/>
            <p:cNvSpPr/>
            <p:nvPr/>
          </p:nvSpPr>
          <p:spPr>
            <a:xfrm rot="5400000">
              <a:off x="3398844" y="3929745"/>
              <a:ext cx="303143" cy="59916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56" name="KSO_Shape"/>
            <p:cNvSpPr/>
            <p:nvPr/>
          </p:nvSpPr>
          <p:spPr>
            <a:xfrm>
              <a:off x="2386904" y="3241505"/>
              <a:ext cx="374806" cy="317792"/>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FFFFFF"/>
                </a:solidFill>
              </a:endParaRPr>
            </a:p>
          </p:txBody>
        </p:sp>
        <p:sp>
          <p:nvSpPr>
            <p:cNvPr id="57" name="TextBox 64"/>
            <p:cNvSpPr txBox="1"/>
            <p:nvPr/>
          </p:nvSpPr>
          <p:spPr>
            <a:xfrm>
              <a:off x="2685973" y="3353659"/>
              <a:ext cx="588623" cy="249940"/>
            </a:xfrm>
            <a:prstGeom prst="rect">
              <a:avLst/>
            </a:prstGeom>
            <a:noFill/>
          </p:spPr>
          <p:txBody>
            <a:bodyPr wrap="none" rtlCol="0">
              <a:spAutoFit/>
            </a:bodyPr>
            <a:lstStyle/>
            <a:p>
              <a:pPr>
                <a:lnSpc>
                  <a:spcPct val="130000"/>
                </a:lnSpc>
              </a:pPr>
              <a:r>
                <a:rPr lang="zh-CN" altLang="en-US" sz="790" dirty="0">
                  <a:solidFill>
                    <a:srgbClr val="FF0000"/>
                  </a:solidFill>
                  <a:latin typeface="Arial" panose="020B0604020202020204" pitchFamily="34" charset="0"/>
                  <a:ea typeface="微软雅黑" panose="020B0503020204020204" charset="-122"/>
                </a:rPr>
                <a:t>平台门户</a:t>
              </a:r>
              <a:endParaRPr lang="zh-CN" altLang="en-US" sz="790" dirty="0">
                <a:solidFill>
                  <a:srgbClr val="FF0000"/>
                </a:solidFill>
                <a:latin typeface="Arial" panose="020B0604020202020204" pitchFamily="34" charset="0"/>
                <a:ea typeface="微软雅黑" panose="020B0503020204020204" charset="-122"/>
              </a:endParaRPr>
            </a:p>
          </p:txBody>
        </p:sp>
        <p:sp>
          <p:nvSpPr>
            <p:cNvPr id="58" name="KSO_Shape"/>
            <p:cNvSpPr/>
            <p:nvPr/>
          </p:nvSpPr>
          <p:spPr bwMode="auto">
            <a:xfrm>
              <a:off x="388689" y="5897060"/>
              <a:ext cx="571500" cy="757904"/>
            </a:xfrm>
            <a:custGeom>
              <a:avLst/>
              <a:gdLst>
                <a:gd name="T0" fmla="*/ 852600388 w 2394"/>
                <a:gd name="T1" fmla="*/ 397320362 h 2775"/>
                <a:gd name="T2" fmla="*/ 113203081 w 2394"/>
                <a:gd name="T3" fmla="*/ 370383806 h 2775"/>
                <a:gd name="T4" fmla="*/ 194844271 w 2394"/>
                <a:gd name="T5" fmla="*/ 280312873 h 2775"/>
                <a:gd name="T6" fmla="*/ 770118057 w 2394"/>
                <a:gd name="T7" fmla="*/ 280312873 h 2775"/>
                <a:gd name="T8" fmla="*/ 842500219 w 2394"/>
                <a:gd name="T9" fmla="*/ 280312873 h 2775"/>
                <a:gd name="T10" fmla="*/ 948970287 w 2394"/>
                <a:gd name="T11" fmla="*/ 280312873 h 2775"/>
                <a:gd name="T12" fmla="*/ 948970287 w 2394"/>
                <a:gd name="T13" fmla="*/ 397320362 h 2775"/>
                <a:gd name="T14" fmla="*/ 483533076 w 2394"/>
                <a:gd name="T15" fmla="*/ 653222183 h 2775"/>
                <a:gd name="T16" fmla="*/ 186847926 w 2394"/>
                <a:gd name="T17" fmla="*/ 397320362 h 2775"/>
                <a:gd name="T18" fmla="*/ 836188100 w 2394"/>
                <a:gd name="T19" fmla="*/ 257164250 h 2775"/>
                <a:gd name="T20" fmla="*/ 483533076 w 2394"/>
                <a:gd name="T21" fmla="*/ 0 h 2775"/>
                <a:gd name="T22" fmla="*/ 555494992 w 2394"/>
                <a:gd name="T23" fmla="*/ 222651179 h 2775"/>
                <a:gd name="T24" fmla="*/ 609781938 w 2394"/>
                <a:gd name="T25" fmla="*/ 157833997 h 2775"/>
                <a:gd name="T26" fmla="*/ 537820022 w 2394"/>
                <a:gd name="T27" fmla="*/ 117428515 h 2775"/>
                <a:gd name="T28" fmla="*/ 611043972 w 2394"/>
                <a:gd name="T29" fmla="*/ 72393048 h 2775"/>
                <a:gd name="T30" fmla="*/ 506257482 w 2394"/>
                <a:gd name="T31" fmla="*/ 46718920 h 2775"/>
                <a:gd name="T32" fmla="*/ 542028317 w 2394"/>
                <a:gd name="T33" fmla="*/ 148995054 h 2775"/>
                <a:gd name="T34" fmla="*/ 566015406 w 2394"/>
                <a:gd name="T35" fmla="*/ 159938476 h 2775"/>
                <a:gd name="T36" fmla="*/ 553811415 w 2394"/>
                <a:gd name="T37" fmla="*/ 195292949 h 2775"/>
                <a:gd name="T38" fmla="*/ 542028317 w 2394"/>
                <a:gd name="T39" fmla="*/ 169618821 h 2775"/>
                <a:gd name="T40" fmla="*/ 501208046 w 2394"/>
                <a:gd name="T41" fmla="*/ 175090208 h 2775"/>
                <a:gd name="T42" fmla="*/ 305942881 w 2394"/>
                <a:gd name="T43" fmla="*/ 719722819 h 2775"/>
                <a:gd name="T44" fmla="*/ 469645507 w 2394"/>
                <a:gd name="T45" fmla="*/ 1025709819 h 2775"/>
                <a:gd name="T46" fmla="*/ 515936756 w 2394"/>
                <a:gd name="T47" fmla="*/ 845148225 h 2775"/>
                <a:gd name="T48" fmla="*/ 705310049 w 2394"/>
                <a:gd name="T49" fmla="*/ 807688624 h 2775"/>
                <a:gd name="T50" fmla="*/ 515936756 w 2394"/>
                <a:gd name="T51" fmla="*/ 845148225 h 2775"/>
                <a:gd name="T52" fmla="*/ 260072526 w 2394"/>
                <a:gd name="T53" fmla="*/ 794220346 h 2775"/>
                <a:gd name="T54" fmla="*/ 236927225 w 2394"/>
                <a:gd name="T55" fmla="*/ 840518241 h 2775"/>
                <a:gd name="T56" fmla="*/ 96790794 w 2394"/>
                <a:gd name="T57" fmla="*/ 1120831113 h 2775"/>
                <a:gd name="T58" fmla="*/ 806309138 w 2394"/>
                <a:gd name="T59" fmla="*/ 915857819 h 2775"/>
                <a:gd name="T60" fmla="*/ 727193315 w 2394"/>
                <a:gd name="T61" fmla="*/ 840518241 h 2775"/>
                <a:gd name="T62" fmla="*/ 789475957 w 2394"/>
                <a:gd name="T63" fmla="*/ 794220346 h 2775"/>
                <a:gd name="T64" fmla="*/ 983057545 w 2394"/>
                <a:gd name="T65" fmla="*/ 1167971059 h 2775"/>
                <a:gd name="T66" fmla="*/ 225143479 w 2394"/>
                <a:gd name="T67" fmla="*/ 1167971059 h 2775"/>
                <a:gd name="T68" fmla="*/ 119936094 w 2394"/>
                <a:gd name="T69" fmla="*/ 887658187 h 27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94" h="2775">
                  <a:moveTo>
                    <a:pt x="2255" y="944"/>
                  </a:moveTo>
                  <a:cubicBezTo>
                    <a:pt x="2026" y="944"/>
                    <a:pt x="2026" y="944"/>
                    <a:pt x="2026" y="944"/>
                  </a:cubicBezTo>
                  <a:cubicBezTo>
                    <a:pt x="1993" y="1400"/>
                    <a:pt x="1614" y="1760"/>
                    <a:pt x="1149" y="1760"/>
                  </a:cubicBezTo>
                  <a:cubicBezTo>
                    <a:pt x="663" y="1760"/>
                    <a:pt x="269" y="1366"/>
                    <a:pt x="269" y="880"/>
                  </a:cubicBezTo>
                  <a:cubicBezTo>
                    <a:pt x="269" y="807"/>
                    <a:pt x="279" y="735"/>
                    <a:pt x="297" y="666"/>
                  </a:cubicBezTo>
                  <a:cubicBezTo>
                    <a:pt x="463" y="666"/>
                    <a:pt x="463" y="666"/>
                    <a:pt x="463" y="666"/>
                  </a:cubicBezTo>
                  <a:cubicBezTo>
                    <a:pt x="463" y="666"/>
                    <a:pt x="463" y="666"/>
                    <a:pt x="463" y="666"/>
                  </a:cubicBezTo>
                  <a:cubicBezTo>
                    <a:pt x="1830" y="666"/>
                    <a:pt x="1830" y="666"/>
                    <a:pt x="1830" y="666"/>
                  </a:cubicBezTo>
                  <a:cubicBezTo>
                    <a:pt x="1830" y="666"/>
                    <a:pt x="1830" y="666"/>
                    <a:pt x="1830" y="666"/>
                  </a:cubicBezTo>
                  <a:cubicBezTo>
                    <a:pt x="2002" y="666"/>
                    <a:pt x="2002" y="666"/>
                    <a:pt x="2002" y="666"/>
                  </a:cubicBezTo>
                  <a:cubicBezTo>
                    <a:pt x="2002" y="666"/>
                    <a:pt x="2002" y="666"/>
                    <a:pt x="2002" y="666"/>
                  </a:cubicBezTo>
                  <a:cubicBezTo>
                    <a:pt x="2255" y="666"/>
                    <a:pt x="2255" y="666"/>
                    <a:pt x="2255" y="666"/>
                  </a:cubicBezTo>
                  <a:cubicBezTo>
                    <a:pt x="2332" y="666"/>
                    <a:pt x="2394" y="729"/>
                    <a:pt x="2394" y="805"/>
                  </a:cubicBezTo>
                  <a:cubicBezTo>
                    <a:pt x="2394" y="882"/>
                    <a:pt x="2332" y="944"/>
                    <a:pt x="2255" y="944"/>
                  </a:cubicBezTo>
                  <a:close/>
                  <a:moveTo>
                    <a:pt x="444" y="944"/>
                  </a:moveTo>
                  <a:cubicBezTo>
                    <a:pt x="497" y="1312"/>
                    <a:pt x="859" y="1552"/>
                    <a:pt x="1149" y="1552"/>
                  </a:cubicBezTo>
                  <a:cubicBezTo>
                    <a:pt x="1443" y="1552"/>
                    <a:pt x="1777" y="1331"/>
                    <a:pt x="1835" y="944"/>
                  </a:cubicBezTo>
                  <a:lnTo>
                    <a:pt x="444" y="944"/>
                  </a:lnTo>
                  <a:close/>
                  <a:moveTo>
                    <a:pt x="1149" y="0"/>
                  </a:moveTo>
                  <a:cubicBezTo>
                    <a:pt x="1714" y="0"/>
                    <a:pt x="1873" y="257"/>
                    <a:pt x="1987" y="611"/>
                  </a:cubicBezTo>
                  <a:cubicBezTo>
                    <a:pt x="312" y="611"/>
                    <a:pt x="312" y="611"/>
                    <a:pt x="312" y="611"/>
                  </a:cubicBezTo>
                  <a:cubicBezTo>
                    <a:pt x="426" y="257"/>
                    <a:pt x="514" y="0"/>
                    <a:pt x="1149" y="0"/>
                  </a:cubicBezTo>
                  <a:close/>
                  <a:moveTo>
                    <a:pt x="1191" y="416"/>
                  </a:moveTo>
                  <a:cubicBezTo>
                    <a:pt x="1191" y="491"/>
                    <a:pt x="1234" y="529"/>
                    <a:pt x="1320" y="529"/>
                  </a:cubicBezTo>
                  <a:cubicBezTo>
                    <a:pt x="1367" y="529"/>
                    <a:pt x="1401" y="516"/>
                    <a:pt x="1421" y="490"/>
                  </a:cubicBezTo>
                  <a:cubicBezTo>
                    <a:pt x="1439" y="467"/>
                    <a:pt x="1449" y="428"/>
                    <a:pt x="1449" y="375"/>
                  </a:cubicBezTo>
                  <a:cubicBezTo>
                    <a:pt x="1449" y="292"/>
                    <a:pt x="1416" y="250"/>
                    <a:pt x="1350" y="250"/>
                  </a:cubicBezTo>
                  <a:cubicBezTo>
                    <a:pt x="1322" y="250"/>
                    <a:pt x="1298" y="260"/>
                    <a:pt x="1278" y="279"/>
                  </a:cubicBezTo>
                  <a:cubicBezTo>
                    <a:pt x="1282" y="172"/>
                    <a:pt x="1282" y="172"/>
                    <a:pt x="1282" y="172"/>
                  </a:cubicBezTo>
                  <a:cubicBezTo>
                    <a:pt x="1452" y="172"/>
                    <a:pt x="1452" y="172"/>
                    <a:pt x="1452" y="172"/>
                  </a:cubicBezTo>
                  <a:cubicBezTo>
                    <a:pt x="1452" y="111"/>
                    <a:pt x="1452" y="111"/>
                    <a:pt x="1452" y="111"/>
                  </a:cubicBezTo>
                  <a:cubicBezTo>
                    <a:pt x="1203" y="111"/>
                    <a:pt x="1203" y="111"/>
                    <a:pt x="1203" y="111"/>
                  </a:cubicBezTo>
                  <a:cubicBezTo>
                    <a:pt x="1194" y="354"/>
                    <a:pt x="1194" y="354"/>
                    <a:pt x="1194" y="354"/>
                  </a:cubicBezTo>
                  <a:cubicBezTo>
                    <a:pt x="1288" y="354"/>
                    <a:pt x="1288" y="354"/>
                    <a:pt x="1288" y="354"/>
                  </a:cubicBezTo>
                  <a:cubicBezTo>
                    <a:pt x="1288" y="332"/>
                    <a:pt x="1297" y="320"/>
                    <a:pt x="1316" y="320"/>
                  </a:cubicBezTo>
                  <a:cubicBezTo>
                    <a:pt x="1335" y="320"/>
                    <a:pt x="1345" y="340"/>
                    <a:pt x="1345" y="380"/>
                  </a:cubicBezTo>
                  <a:cubicBezTo>
                    <a:pt x="1345" y="415"/>
                    <a:pt x="1343" y="439"/>
                    <a:pt x="1338" y="450"/>
                  </a:cubicBezTo>
                  <a:cubicBezTo>
                    <a:pt x="1334" y="459"/>
                    <a:pt x="1327" y="464"/>
                    <a:pt x="1316" y="464"/>
                  </a:cubicBezTo>
                  <a:cubicBezTo>
                    <a:pt x="1297" y="464"/>
                    <a:pt x="1288" y="448"/>
                    <a:pt x="1288" y="417"/>
                  </a:cubicBezTo>
                  <a:cubicBezTo>
                    <a:pt x="1288" y="403"/>
                    <a:pt x="1288" y="403"/>
                    <a:pt x="1288" y="403"/>
                  </a:cubicBezTo>
                  <a:cubicBezTo>
                    <a:pt x="1191" y="403"/>
                    <a:pt x="1191" y="403"/>
                    <a:pt x="1191" y="403"/>
                  </a:cubicBezTo>
                  <a:lnTo>
                    <a:pt x="1191" y="416"/>
                  </a:lnTo>
                  <a:close/>
                  <a:moveTo>
                    <a:pt x="675" y="1919"/>
                  </a:moveTo>
                  <a:cubicBezTo>
                    <a:pt x="675" y="1754"/>
                    <a:pt x="727" y="1726"/>
                    <a:pt x="727" y="1710"/>
                  </a:cubicBezTo>
                  <a:cubicBezTo>
                    <a:pt x="817" y="1877"/>
                    <a:pt x="1118" y="2008"/>
                    <a:pt x="1118" y="2008"/>
                  </a:cubicBezTo>
                  <a:cubicBezTo>
                    <a:pt x="1116" y="2437"/>
                    <a:pt x="1116" y="2437"/>
                    <a:pt x="1116" y="2437"/>
                  </a:cubicBezTo>
                  <a:cubicBezTo>
                    <a:pt x="1116" y="2437"/>
                    <a:pt x="675" y="2107"/>
                    <a:pt x="675" y="1919"/>
                  </a:cubicBezTo>
                  <a:close/>
                  <a:moveTo>
                    <a:pt x="1226" y="2008"/>
                  </a:moveTo>
                  <a:cubicBezTo>
                    <a:pt x="1226" y="2008"/>
                    <a:pt x="1527" y="1877"/>
                    <a:pt x="1617" y="1710"/>
                  </a:cubicBezTo>
                  <a:cubicBezTo>
                    <a:pt x="1617" y="1726"/>
                    <a:pt x="1676" y="1739"/>
                    <a:pt x="1676" y="1919"/>
                  </a:cubicBezTo>
                  <a:cubicBezTo>
                    <a:pt x="1676" y="2107"/>
                    <a:pt x="1228" y="2437"/>
                    <a:pt x="1228" y="2437"/>
                  </a:cubicBezTo>
                  <a:lnTo>
                    <a:pt x="1226" y="2008"/>
                  </a:lnTo>
                  <a:close/>
                  <a:moveTo>
                    <a:pt x="507" y="1887"/>
                  </a:moveTo>
                  <a:cubicBezTo>
                    <a:pt x="618" y="1887"/>
                    <a:pt x="618" y="1887"/>
                    <a:pt x="618" y="1887"/>
                  </a:cubicBezTo>
                  <a:cubicBezTo>
                    <a:pt x="618" y="1997"/>
                    <a:pt x="618" y="1997"/>
                    <a:pt x="618" y="1997"/>
                  </a:cubicBezTo>
                  <a:cubicBezTo>
                    <a:pt x="586" y="1997"/>
                    <a:pt x="566" y="1997"/>
                    <a:pt x="563" y="1997"/>
                  </a:cubicBezTo>
                  <a:cubicBezTo>
                    <a:pt x="531" y="1997"/>
                    <a:pt x="457" y="2176"/>
                    <a:pt x="457" y="2176"/>
                  </a:cubicBezTo>
                  <a:cubicBezTo>
                    <a:pt x="230" y="2663"/>
                    <a:pt x="230" y="2663"/>
                    <a:pt x="230" y="2663"/>
                  </a:cubicBezTo>
                  <a:cubicBezTo>
                    <a:pt x="2105" y="2663"/>
                    <a:pt x="2105" y="2663"/>
                    <a:pt x="2105" y="2663"/>
                  </a:cubicBezTo>
                  <a:cubicBezTo>
                    <a:pt x="1916" y="2176"/>
                    <a:pt x="1916" y="2176"/>
                    <a:pt x="1916" y="2176"/>
                  </a:cubicBezTo>
                  <a:cubicBezTo>
                    <a:pt x="1916" y="2176"/>
                    <a:pt x="1837" y="1997"/>
                    <a:pt x="1783" y="1997"/>
                  </a:cubicBezTo>
                  <a:cubicBezTo>
                    <a:pt x="1777" y="1997"/>
                    <a:pt x="1757" y="1997"/>
                    <a:pt x="1728" y="1997"/>
                  </a:cubicBezTo>
                  <a:cubicBezTo>
                    <a:pt x="1728" y="1887"/>
                    <a:pt x="1728" y="1887"/>
                    <a:pt x="1728" y="1887"/>
                  </a:cubicBezTo>
                  <a:cubicBezTo>
                    <a:pt x="1876" y="1887"/>
                    <a:pt x="1876" y="1887"/>
                    <a:pt x="1876" y="1887"/>
                  </a:cubicBezTo>
                  <a:cubicBezTo>
                    <a:pt x="1998" y="1887"/>
                    <a:pt x="2098" y="2109"/>
                    <a:pt x="2098" y="2109"/>
                  </a:cubicBezTo>
                  <a:cubicBezTo>
                    <a:pt x="2336" y="2775"/>
                    <a:pt x="2336" y="2775"/>
                    <a:pt x="2336" y="2775"/>
                  </a:cubicBezTo>
                  <a:cubicBezTo>
                    <a:pt x="1811" y="2775"/>
                    <a:pt x="1811" y="2775"/>
                    <a:pt x="1811" y="2775"/>
                  </a:cubicBezTo>
                  <a:cubicBezTo>
                    <a:pt x="1785" y="2775"/>
                    <a:pt x="599" y="2775"/>
                    <a:pt x="535" y="2775"/>
                  </a:cubicBezTo>
                  <a:cubicBezTo>
                    <a:pt x="0" y="2775"/>
                    <a:pt x="0" y="2775"/>
                    <a:pt x="0" y="2775"/>
                  </a:cubicBezTo>
                  <a:cubicBezTo>
                    <a:pt x="285" y="2109"/>
                    <a:pt x="285" y="2109"/>
                    <a:pt x="285" y="2109"/>
                  </a:cubicBezTo>
                  <a:cubicBezTo>
                    <a:pt x="285" y="2109"/>
                    <a:pt x="385" y="1887"/>
                    <a:pt x="507" y="1887"/>
                  </a:cubicBezTo>
                  <a:close/>
                </a:path>
              </a:pathLst>
            </a:custGeom>
            <a:solidFill>
              <a:schemeClr val="accent1"/>
            </a:solidFill>
            <a:ln w="9525">
              <a:noFill/>
              <a:round/>
            </a:ln>
          </p:spPr>
          <p:txBody>
            <a:bodyPr anchor="ctr" anchorCtr="1"/>
            <a:lstStyle/>
            <a:p>
              <a:endParaRPr lang="zh-CN" altLang="en-US" sz="1350"/>
            </a:p>
          </p:txBody>
        </p:sp>
        <p:sp>
          <p:nvSpPr>
            <p:cNvPr id="59" name="KSO_Shape"/>
            <p:cNvSpPr/>
            <p:nvPr/>
          </p:nvSpPr>
          <p:spPr bwMode="auto">
            <a:xfrm>
              <a:off x="739311" y="5672076"/>
              <a:ext cx="636248" cy="794253"/>
            </a:xfrm>
            <a:custGeom>
              <a:avLst/>
              <a:gdLst>
                <a:gd name="T0" fmla="*/ 852600388 w 2394"/>
                <a:gd name="T1" fmla="*/ 397320362 h 2775"/>
                <a:gd name="T2" fmla="*/ 113203081 w 2394"/>
                <a:gd name="T3" fmla="*/ 370383806 h 2775"/>
                <a:gd name="T4" fmla="*/ 194844271 w 2394"/>
                <a:gd name="T5" fmla="*/ 280312873 h 2775"/>
                <a:gd name="T6" fmla="*/ 770118057 w 2394"/>
                <a:gd name="T7" fmla="*/ 280312873 h 2775"/>
                <a:gd name="T8" fmla="*/ 842500219 w 2394"/>
                <a:gd name="T9" fmla="*/ 280312873 h 2775"/>
                <a:gd name="T10" fmla="*/ 948970287 w 2394"/>
                <a:gd name="T11" fmla="*/ 280312873 h 2775"/>
                <a:gd name="T12" fmla="*/ 948970287 w 2394"/>
                <a:gd name="T13" fmla="*/ 397320362 h 2775"/>
                <a:gd name="T14" fmla="*/ 483533076 w 2394"/>
                <a:gd name="T15" fmla="*/ 653222183 h 2775"/>
                <a:gd name="T16" fmla="*/ 186847926 w 2394"/>
                <a:gd name="T17" fmla="*/ 397320362 h 2775"/>
                <a:gd name="T18" fmla="*/ 836188100 w 2394"/>
                <a:gd name="T19" fmla="*/ 257164250 h 2775"/>
                <a:gd name="T20" fmla="*/ 483533076 w 2394"/>
                <a:gd name="T21" fmla="*/ 0 h 2775"/>
                <a:gd name="T22" fmla="*/ 555494992 w 2394"/>
                <a:gd name="T23" fmla="*/ 222651179 h 2775"/>
                <a:gd name="T24" fmla="*/ 609781938 w 2394"/>
                <a:gd name="T25" fmla="*/ 157833997 h 2775"/>
                <a:gd name="T26" fmla="*/ 537820022 w 2394"/>
                <a:gd name="T27" fmla="*/ 117428515 h 2775"/>
                <a:gd name="T28" fmla="*/ 611043972 w 2394"/>
                <a:gd name="T29" fmla="*/ 72393048 h 2775"/>
                <a:gd name="T30" fmla="*/ 506257482 w 2394"/>
                <a:gd name="T31" fmla="*/ 46718920 h 2775"/>
                <a:gd name="T32" fmla="*/ 542028317 w 2394"/>
                <a:gd name="T33" fmla="*/ 148995054 h 2775"/>
                <a:gd name="T34" fmla="*/ 566015406 w 2394"/>
                <a:gd name="T35" fmla="*/ 159938476 h 2775"/>
                <a:gd name="T36" fmla="*/ 553811415 w 2394"/>
                <a:gd name="T37" fmla="*/ 195292949 h 2775"/>
                <a:gd name="T38" fmla="*/ 542028317 w 2394"/>
                <a:gd name="T39" fmla="*/ 169618821 h 2775"/>
                <a:gd name="T40" fmla="*/ 501208046 w 2394"/>
                <a:gd name="T41" fmla="*/ 175090208 h 2775"/>
                <a:gd name="T42" fmla="*/ 305942881 w 2394"/>
                <a:gd name="T43" fmla="*/ 719722819 h 2775"/>
                <a:gd name="T44" fmla="*/ 469645507 w 2394"/>
                <a:gd name="T45" fmla="*/ 1025709819 h 2775"/>
                <a:gd name="T46" fmla="*/ 515936756 w 2394"/>
                <a:gd name="T47" fmla="*/ 845148225 h 2775"/>
                <a:gd name="T48" fmla="*/ 705310049 w 2394"/>
                <a:gd name="T49" fmla="*/ 807688624 h 2775"/>
                <a:gd name="T50" fmla="*/ 515936756 w 2394"/>
                <a:gd name="T51" fmla="*/ 845148225 h 2775"/>
                <a:gd name="T52" fmla="*/ 260072526 w 2394"/>
                <a:gd name="T53" fmla="*/ 794220346 h 2775"/>
                <a:gd name="T54" fmla="*/ 236927225 w 2394"/>
                <a:gd name="T55" fmla="*/ 840518241 h 2775"/>
                <a:gd name="T56" fmla="*/ 96790794 w 2394"/>
                <a:gd name="T57" fmla="*/ 1120831113 h 2775"/>
                <a:gd name="T58" fmla="*/ 806309138 w 2394"/>
                <a:gd name="T59" fmla="*/ 915857819 h 2775"/>
                <a:gd name="T60" fmla="*/ 727193315 w 2394"/>
                <a:gd name="T61" fmla="*/ 840518241 h 2775"/>
                <a:gd name="T62" fmla="*/ 789475957 w 2394"/>
                <a:gd name="T63" fmla="*/ 794220346 h 2775"/>
                <a:gd name="T64" fmla="*/ 983057545 w 2394"/>
                <a:gd name="T65" fmla="*/ 1167971059 h 2775"/>
                <a:gd name="T66" fmla="*/ 225143479 w 2394"/>
                <a:gd name="T67" fmla="*/ 1167971059 h 2775"/>
                <a:gd name="T68" fmla="*/ 119936094 w 2394"/>
                <a:gd name="T69" fmla="*/ 887658187 h 27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94" h="2775">
                  <a:moveTo>
                    <a:pt x="2255" y="944"/>
                  </a:moveTo>
                  <a:cubicBezTo>
                    <a:pt x="2026" y="944"/>
                    <a:pt x="2026" y="944"/>
                    <a:pt x="2026" y="944"/>
                  </a:cubicBezTo>
                  <a:cubicBezTo>
                    <a:pt x="1993" y="1400"/>
                    <a:pt x="1614" y="1760"/>
                    <a:pt x="1149" y="1760"/>
                  </a:cubicBezTo>
                  <a:cubicBezTo>
                    <a:pt x="663" y="1760"/>
                    <a:pt x="269" y="1366"/>
                    <a:pt x="269" y="880"/>
                  </a:cubicBezTo>
                  <a:cubicBezTo>
                    <a:pt x="269" y="807"/>
                    <a:pt x="279" y="735"/>
                    <a:pt x="297" y="666"/>
                  </a:cubicBezTo>
                  <a:cubicBezTo>
                    <a:pt x="463" y="666"/>
                    <a:pt x="463" y="666"/>
                    <a:pt x="463" y="666"/>
                  </a:cubicBezTo>
                  <a:cubicBezTo>
                    <a:pt x="463" y="666"/>
                    <a:pt x="463" y="666"/>
                    <a:pt x="463" y="666"/>
                  </a:cubicBezTo>
                  <a:cubicBezTo>
                    <a:pt x="1830" y="666"/>
                    <a:pt x="1830" y="666"/>
                    <a:pt x="1830" y="666"/>
                  </a:cubicBezTo>
                  <a:cubicBezTo>
                    <a:pt x="1830" y="666"/>
                    <a:pt x="1830" y="666"/>
                    <a:pt x="1830" y="666"/>
                  </a:cubicBezTo>
                  <a:cubicBezTo>
                    <a:pt x="2002" y="666"/>
                    <a:pt x="2002" y="666"/>
                    <a:pt x="2002" y="666"/>
                  </a:cubicBezTo>
                  <a:cubicBezTo>
                    <a:pt x="2002" y="666"/>
                    <a:pt x="2002" y="666"/>
                    <a:pt x="2002" y="666"/>
                  </a:cubicBezTo>
                  <a:cubicBezTo>
                    <a:pt x="2255" y="666"/>
                    <a:pt x="2255" y="666"/>
                    <a:pt x="2255" y="666"/>
                  </a:cubicBezTo>
                  <a:cubicBezTo>
                    <a:pt x="2332" y="666"/>
                    <a:pt x="2394" y="729"/>
                    <a:pt x="2394" y="805"/>
                  </a:cubicBezTo>
                  <a:cubicBezTo>
                    <a:pt x="2394" y="882"/>
                    <a:pt x="2332" y="944"/>
                    <a:pt x="2255" y="944"/>
                  </a:cubicBezTo>
                  <a:close/>
                  <a:moveTo>
                    <a:pt x="444" y="944"/>
                  </a:moveTo>
                  <a:cubicBezTo>
                    <a:pt x="497" y="1312"/>
                    <a:pt x="859" y="1552"/>
                    <a:pt x="1149" y="1552"/>
                  </a:cubicBezTo>
                  <a:cubicBezTo>
                    <a:pt x="1443" y="1552"/>
                    <a:pt x="1777" y="1331"/>
                    <a:pt x="1835" y="944"/>
                  </a:cubicBezTo>
                  <a:lnTo>
                    <a:pt x="444" y="944"/>
                  </a:lnTo>
                  <a:close/>
                  <a:moveTo>
                    <a:pt x="1149" y="0"/>
                  </a:moveTo>
                  <a:cubicBezTo>
                    <a:pt x="1714" y="0"/>
                    <a:pt x="1873" y="257"/>
                    <a:pt x="1987" y="611"/>
                  </a:cubicBezTo>
                  <a:cubicBezTo>
                    <a:pt x="312" y="611"/>
                    <a:pt x="312" y="611"/>
                    <a:pt x="312" y="611"/>
                  </a:cubicBezTo>
                  <a:cubicBezTo>
                    <a:pt x="426" y="257"/>
                    <a:pt x="514" y="0"/>
                    <a:pt x="1149" y="0"/>
                  </a:cubicBezTo>
                  <a:close/>
                  <a:moveTo>
                    <a:pt x="1191" y="416"/>
                  </a:moveTo>
                  <a:cubicBezTo>
                    <a:pt x="1191" y="491"/>
                    <a:pt x="1234" y="529"/>
                    <a:pt x="1320" y="529"/>
                  </a:cubicBezTo>
                  <a:cubicBezTo>
                    <a:pt x="1367" y="529"/>
                    <a:pt x="1401" y="516"/>
                    <a:pt x="1421" y="490"/>
                  </a:cubicBezTo>
                  <a:cubicBezTo>
                    <a:pt x="1439" y="467"/>
                    <a:pt x="1449" y="428"/>
                    <a:pt x="1449" y="375"/>
                  </a:cubicBezTo>
                  <a:cubicBezTo>
                    <a:pt x="1449" y="292"/>
                    <a:pt x="1416" y="250"/>
                    <a:pt x="1350" y="250"/>
                  </a:cubicBezTo>
                  <a:cubicBezTo>
                    <a:pt x="1322" y="250"/>
                    <a:pt x="1298" y="260"/>
                    <a:pt x="1278" y="279"/>
                  </a:cubicBezTo>
                  <a:cubicBezTo>
                    <a:pt x="1282" y="172"/>
                    <a:pt x="1282" y="172"/>
                    <a:pt x="1282" y="172"/>
                  </a:cubicBezTo>
                  <a:cubicBezTo>
                    <a:pt x="1452" y="172"/>
                    <a:pt x="1452" y="172"/>
                    <a:pt x="1452" y="172"/>
                  </a:cubicBezTo>
                  <a:cubicBezTo>
                    <a:pt x="1452" y="111"/>
                    <a:pt x="1452" y="111"/>
                    <a:pt x="1452" y="111"/>
                  </a:cubicBezTo>
                  <a:cubicBezTo>
                    <a:pt x="1203" y="111"/>
                    <a:pt x="1203" y="111"/>
                    <a:pt x="1203" y="111"/>
                  </a:cubicBezTo>
                  <a:cubicBezTo>
                    <a:pt x="1194" y="354"/>
                    <a:pt x="1194" y="354"/>
                    <a:pt x="1194" y="354"/>
                  </a:cubicBezTo>
                  <a:cubicBezTo>
                    <a:pt x="1288" y="354"/>
                    <a:pt x="1288" y="354"/>
                    <a:pt x="1288" y="354"/>
                  </a:cubicBezTo>
                  <a:cubicBezTo>
                    <a:pt x="1288" y="332"/>
                    <a:pt x="1297" y="320"/>
                    <a:pt x="1316" y="320"/>
                  </a:cubicBezTo>
                  <a:cubicBezTo>
                    <a:pt x="1335" y="320"/>
                    <a:pt x="1345" y="340"/>
                    <a:pt x="1345" y="380"/>
                  </a:cubicBezTo>
                  <a:cubicBezTo>
                    <a:pt x="1345" y="415"/>
                    <a:pt x="1343" y="439"/>
                    <a:pt x="1338" y="450"/>
                  </a:cubicBezTo>
                  <a:cubicBezTo>
                    <a:pt x="1334" y="459"/>
                    <a:pt x="1327" y="464"/>
                    <a:pt x="1316" y="464"/>
                  </a:cubicBezTo>
                  <a:cubicBezTo>
                    <a:pt x="1297" y="464"/>
                    <a:pt x="1288" y="448"/>
                    <a:pt x="1288" y="417"/>
                  </a:cubicBezTo>
                  <a:cubicBezTo>
                    <a:pt x="1288" y="403"/>
                    <a:pt x="1288" y="403"/>
                    <a:pt x="1288" y="403"/>
                  </a:cubicBezTo>
                  <a:cubicBezTo>
                    <a:pt x="1191" y="403"/>
                    <a:pt x="1191" y="403"/>
                    <a:pt x="1191" y="403"/>
                  </a:cubicBezTo>
                  <a:lnTo>
                    <a:pt x="1191" y="416"/>
                  </a:lnTo>
                  <a:close/>
                  <a:moveTo>
                    <a:pt x="675" y="1919"/>
                  </a:moveTo>
                  <a:cubicBezTo>
                    <a:pt x="675" y="1754"/>
                    <a:pt x="727" y="1726"/>
                    <a:pt x="727" y="1710"/>
                  </a:cubicBezTo>
                  <a:cubicBezTo>
                    <a:pt x="817" y="1877"/>
                    <a:pt x="1118" y="2008"/>
                    <a:pt x="1118" y="2008"/>
                  </a:cubicBezTo>
                  <a:cubicBezTo>
                    <a:pt x="1116" y="2437"/>
                    <a:pt x="1116" y="2437"/>
                    <a:pt x="1116" y="2437"/>
                  </a:cubicBezTo>
                  <a:cubicBezTo>
                    <a:pt x="1116" y="2437"/>
                    <a:pt x="675" y="2107"/>
                    <a:pt x="675" y="1919"/>
                  </a:cubicBezTo>
                  <a:close/>
                  <a:moveTo>
                    <a:pt x="1226" y="2008"/>
                  </a:moveTo>
                  <a:cubicBezTo>
                    <a:pt x="1226" y="2008"/>
                    <a:pt x="1527" y="1877"/>
                    <a:pt x="1617" y="1710"/>
                  </a:cubicBezTo>
                  <a:cubicBezTo>
                    <a:pt x="1617" y="1726"/>
                    <a:pt x="1676" y="1739"/>
                    <a:pt x="1676" y="1919"/>
                  </a:cubicBezTo>
                  <a:cubicBezTo>
                    <a:pt x="1676" y="2107"/>
                    <a:pt x="1228" y="2437"/>
                    <a:pt x="1228" y="2437"/>
                  </a:cubicBezTo>
                  <a:lnTo>
                    <a:pt x="1226" y="2008"/>
                  </a:lnTo>
                  <a:close/>
                  <a:moveTo>
                    <a:pt x="507" y="1887"/>
                  </a:moveTo>
                  <a:cubicBezTo>
                    <a:pt x="618" y="1887"/>
                    <a:pt x="618" y="1887"/>
                    <a:pt x="618" y="1887"/>
                  </a:cubicBezTo>
                  <a:cubicBezTo>
                    <a:pt x="618" y="1997"/>
                    <a:pt x="618" y="1997"/>
                    <a:pt x="618" y="1997"/>
                  </a:cubicBezTo>
                  <a:cubicBezTo>
                    <a:pt x="586" y="1997"/>
                    <a:pt x="566" y="1997"/>
                    <a:pt x="563" y="1997"/>
                  </a:cubicBezTo>
                  <a:cubicBezTo>
                    <a:pt x="531" y="1997"/>
                    <a:pt x="457" y="2176"/>
                    <a:pt x="457" y="2176"/>
                  </a:cubicBezTo>
                  <a:cubicBezTo>
                    <a:pt x="230" y="2663"/>
                    <a:pt x="230" y="2663"/>
                    <a:pt x="230" y="2663"/>
                  </a:cubicBezTo>
                  <a:cubicBezTo>
                    <a:pt x="2105" y="2663"/>
                    <a:pt x="2105" y="2663"/>
                    <a:pt x="2105" y="2663"/>
                  </a:cubicBezTo>
                  <a:cubicBezTo>
                    <a:pt x="1916" y="2176"/>
                    <a:pt x="1916" y="2176"/>
                    <a:pt x="1916" y="2176"/>
                  </a:cubicBezTo>
                  <a:cubicBezTo>
                    <a:pt x="1916" y="2176"/>
                    <a:pt x="1837" y="1997"/>
                    <a:pt x="1783" y="1997"/>
                  </a:cubicBezTo>
                  <a:cubicBezTo>
                    <a:pt x="1777" y="1997"/>
                    <a:pt x="1757" y="1997"/>
                    <a:pt x="1728" y="1997"/>
                  </a:cubicBezTo>
                  <a:cubicBezTo>
                    <a:pt x="1728" y="1887"/>
                    <a:pt x="1728" y="1887"/>
                    <a:pt x="1728" y="1887"/>
                  </a:cubicBezTo>
                  <a:cubicBezTo>
                    <a:pt x="1876" y="1887"/>
                    <a:pt x="1876" y="1887"/>
                    <a:pt x="1876" y="1887"/>
                  </a:cubicBezTo>
                  <a:cubicBezTo>
                    <a:pt x="1998" y="1887"/>
                    <a:pt x="2098" y="2109"/>
                    <a:pt x="2098" y="2109"/>
                  </a:cubicBezTo>
                  <a:cubicBezTo>
                    <a:pt x="2336" y="2775"/>
                    <a:pt x="2336" y="2775"/>
                    <a:pt x="2336" y="2775"/>
                  </a:cubicBezTo>
                  <a:cubicBezTo>
                    <a:pt x="1811" y="2775"/>
                    <a:pt x="1811" y="2775"/>
                    <a:pt x="1811" y="2775"/>
                  </a:cubicBezTo>
                  <a:cubicBezTo>
                    <a:pt x="1785" y="2775"/>
                    <a:pt x="599" y="2775"/>
                    <a:pt x="535" y="2775"/>
                  </a:cubicBezTo>
                  <a:cubicBezTo>
                    <a:pt x="0" y="2775"/>
                    <a:pt x="0" y="2775"/>
                    <a:pt x="0" y="2775"/>
                  </a:cubicBezTo>
                  <a:cubicBezTo>
                    <a:pt x="285" y="2109"/>
                    <a:pt x="285" y="2109"/>
                    <a:pt x="285" y="2109"/>
                  </a:cubicBezTo>
                  <a:cubicBezTo>
                    <a:pt x="285" y="2109"/>
                    <a:pt x="385" y="1887"/>
                    <a:pt x="507" y="1887"/>
                  </a:cubicBezTo>
                  <a:close/>
                </a:path>
              </a:pathLst>
            </a:custGeom>
            <a:solidFill>
              <a:schemeClr val="accent1"/>
            </a:solidFill>
            <a:ln w="9525">
              <a:noFill/>
              <a:round/>
            </a:ln>
          </p:spPr>
          <p:txBody>
            <a:bodyPr anchor="ctr" anchorCtr="1"/>
            <a:lstStyle/>
            <a:p>
              <a:endParaRPr lang="zh-CN" altLang="en-US" sz="1350"/>
            </a:p>
          </p:txBody>
        </p:sp>
        <p:sp>
          <p:nvSpPr>
            <p:cNvPr id="60" name="TextBox 68"/>
            <p:cNvSpPr txBox="1"/>
            <p:nvPr/>
          </p:nvSpPr>
          <p:spPr>
            <a:xfrm>
              <a:off x="1305839" y="6300928"/>
              <a:ext cx="1127232" cy="512448"/>
            </a:xfrm>
            <a:prstGeom prst="rect">
              <a:avLst/>
            </a:prstGeom>
            <a:noFill/>
          </p:spPr>
          <p:txBody>
            <a:bodyPr wrap="none" rtlCol="0">
              <a:spAutoFit/>
            </a:bodyPr>
            <a:lstStyle/>
            <a:p>
              <a:pPr>
                <a:lnSpc>
                  <a:spcPct val="130000"/>
                </a:lnSpc>
              </a:pPr>
              <a:r>
                <a:rPr lang="zh-CN" altLang="en-US" sz="1050" dirty="0">
                  <a:latin typeface="Arial" panose="020B0604020202020204" pitchFamily="34" charset="0"/>
                  <a:ea typeface="微软雅黑" panose="020B0503020204020204" charset="-122"/>
                </a:rPr>
                <a:t>平台运营团队、</a:t>
              </a:r>
              <a:endParaRPr lang="en-US" altLang="zh-CN" sz="1050" dirty="0">
                <a:latin typeface="Arial" panose="020B0604020202020204" pitchFamily="34" charset="0"/>
                <a:ea typeface="微软雅黑" panose="020B0503020204020204" charset="-122"/>
              </a:endParaRPr>
            </a:p>
            <a:p>
              <a:pPr>
                <a:lnSpc>
                  <a:spcPct val="130000"/>
                </a:lnSpc>
              </a:pPr>
              <a:r>
                <a:rPr lang="zh-CN" altLang="en-US" sz="1050" dirty="0">
                  <a:latin typeface="Arial" panose="020B0604020202020204" pitchFamily="34" charset="0"/>
                  <a:ea typeface="微软雅黑" panose="020B0503020204020204" charset="-122"/>
                </a:rPr>
                <a:t>安全运维团队</a:t>
              </a:r>
              <a:endParaRPr lang="zh-CN" altLang="en-US" sz="1050" dirty="0">
                <a:latin typeface="Arial" panose="020B0604020202020204" pitchFamily="34" charset="0"/>
                <a:ea typeface="微软雅黑" panose="020B0503020204020204" charset="-122"/>
              </a:endParaRPr>
            </a:p>
          </p:txBody>
        </p:sp>
        <p:sp>
          <p:nvSpPr>
            <p:cNvPr id="61" name="下箭头 60"/>
            <p:cNvSpPr/>
            <p:nvPr/>
          </p:nvSpPr>
          <p:spPr>
            <a:xfrm rot="14569068">
              <a:off x="1610158" y="5347240"/>
              <a:ext cx="303143" cy="94684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62" name="TextBox 70"/>
            <p:cNvSpPr txBox="1"/>
            <p:nvPr/>
          </p:nvSpPr>
          <p:spPr>
            <a:xfrm rot="19729978">
              <a:off x="1512074" y="5828534"/>
              <a:ext cx="723275" cy="512448"/>
            </a:xfrm>
            <a:prstGeom prst="rect">
              <a:avLst/>
            </a:prstGeom>
            <a:noFill/>
          </p:spPr>
          <p:txBody>
            <a:bodyPr wrap="none" rtlCol="0">
              <a:spAutoFit/>
            </a:bodyPr>
            <a:lstStyle/>
            <a:p>
              <a:pPr>
                <a:lnSpc>
                  <a:spcPct val="130000"/>
                </a:lnSpc>
              </a:pPr>
              <a:r>
                <a:rPr lang="zh-CN" altLang="en-US" sz="1050" dirty="0">
                  <a:solidFill>
                    <a:srgbClr val="FF0000"/>
                  </a:solidFill>
                  <a:latin typeface="Arial" panose="020B0604020202020204" pitchFamily="34" charset="0"/>
                  <a:ea typeface="微软雅黑" panose="020B0503020204020204" charset="-122"/>
                </a:rPr>
                <a:t>运营支撑</a:t>
              </a:r>
              <a:endParaRPr lang="en-US" altLang="zh-CN" sz="1050" dirty="0">
                <a:solidFill>
                  <a:srgbClr val="FF0000"/>
                </a:solidFill>
                <a:latin typeface="Arial" panose="020B0604020202020204" pitchFamily="34" charset="0"/>
                <a:ea typeface="微软雅黑" panose="020B0503020204020204" charset="-122"/>
              </a:endParaRPr>
            </a:p>
            <a:p>
              <a:pPr>
                <a:lnSpc>
                  <a:spcPct val="130000"/>
                </a:lnSpc>
              </a:pPr>
              <a:r>
                <a:rPr lang="zh-CN" altLang="en-US" sz="1050" dirty="0">
                  <a:solidFill>
                    <a:srgbClr val="FF0000"/>
                  </a:solidFill>
                  <a:latin typeface="Arial" panose="020B0604020202020204" pitchFamily="34" charset="0"/>
                  <a:ea typeface="微软雅黑" panose="020B0503020204020204" charset="-122"/>
                </a:rPr>
                <a:t>运维支撑</a:t>
              </a:r>
              <a:endParaRPr lang="zh-CN" altLang="en-US" sz="1050" dirty="0">
                <a:solidFill>
                  <a:srgbClr val="FF0000"/>
                </a:solidFill>
                <a:latin typeface="Arial" panose="020B0604020202020204" pitchFamily="34" charset="0"/>
                <a:ea typeface="微软雅黑" panose="020B0503020204020204" charset="-122"/>
              </a:endParaRPr>
            </a:p>
          </p:txBody>
        </p:sp>
        <p:pic>
          <p:nvPicPr>
            <p:cNvPr id="63" name="Picture 2"/>
            <p:cNvPicPr>
              <a:picLocks noChangeAspect="1" noChangeArrowheads="1"/>
            </p:cNvPicPr>
            <p:nvPr/>
          </p:nvPicPr>
          <p:blipFill>
            <a:blip r:embed="rId10" cstate="print">
              <a:clrChange>
                <a:clrFrom>
                  <a:srgbClr val="FEFEFE"/>
                </a:clrFrom>
                <a:clrTo>
                  <a:srgbClr val="FEFEFE">
                    <a:alpha val="0"/>
                  </a:srgbClr>
                </a:clrTo>
              </a:clrChange>
            </a:blip>
            <a:srcRect/>
            <a:stretch>
              <a:fillRect/>
            </a:stretch>
          </p:blipFill>
          <p:spPr bwMode="auto">
            <a:xfrm>
              <a:off x="6199162" y="2273421"/>
              <a:ext cx="1350169" cy="907256"/>
            </a:xfrm>
            <a:prstGeom prst="rect">
              <a:avLst/>
            </a:prstGeom>
            <a:noFill/>
            <a:ln w="9525">
              <a:noFill/>
              <a:miter lim="800000"/>
              <a:headEnd/>
              <a:tailEnd/>
            </a:ln>
            <a:effectLst/>
          </p:spPr>
        </p:pic>
      </p:grpSp>
      <p:sp>
        <p:nvSpPr>
          <p:cNvPr id="65" name="文本框 64"/>
          <p:cNvSpPr txBox="1"/>
          <p:nvPr/>
        </p:nvSpPr>
        <p:spPr>
          <a:xfrm>
            <a:off x="423868" y="2193847"/>
            <a:ext cx="3211200" cy="338554"/>
          </a:xfrm>
          <a:prstGeom prst="rect">
            <a:avLst/>
          </a:prstGeom>
          <a:solidFill>
            <a:schemeClr val="bg1"/>
          </a:solidFill>
          <a:ln>
            <a:solidFill>
              <a:schemeClr val="accent5">
                <a:lumMod val="40000"/>
                <a:lumOff val="60000"/>
              </a:schemeClr>
            </a:solidFill>
            <a:prstDash val="sysDash"/>
          </a:ln>
        </p:spPr>
        <p:txBody>
          <a:bodyPr wrap="square" rtlCol="0">
            <a:spAutoFit/>
          </a:bodyPr>
          <a:lstStyle/>
          <a:p>
            <a:pPr algn="ctr"/>
            <a:r>
              <a:rPr lang="zh-CN" altLang="en-US" sz="1600" b="1" dirty="0">
                <a:solidFill>
                  <a:srgbClr val="0000CC"/>
                </a:solidFill>
              </a:rPr>
              <a:t>各级网信部门</a:t>
            </a:r>
            <a:endParaRPr lang="zh-CN" altLang="en-US" sz="1600" b="1" dirty="0">
              <a:solidFill>
                <a:srgbClr val="0000CC"/>
              </a:solidFill>
            </a:endParaRPr>
          </a:p>
        </p:txBody>
      </p:sp>
      <p:sp>
        <p:nvSpPr>
          <p:cNvPr id="66" name="标题 65"/>
          <p:cNvSpPr>
            <a:spLocks noGrp="1"/>
          </p:cNvSpPr>
          <p:nvPr>
            <p:ph type="title"/>
            <p:custDataLst>
              <p:tags r:id="rId11"/>
            </p:custDataLst>
          </p:nvPr>
        </p:nvSpPr>
        <p:spPr>
          <a:xfrm>
            <a:off x="565150" y="246380"/>
            <a:ext cx="8010525" cy="950595"/>
          </a:xfrm>
        </p:spPr>
        <p:txBody>
          <a:bodyPr/>
          <a:lstStyle/>
          <a:p>
            <a:r>
              <a:rPr lang="en-US" altLang="zh-CN" dirty="0" smtClean="0"/>
              <a:t>7.3</a:t>
            </a:r>
            <a:r>
              <a:rPr lang="zh-CN" altLang="en-US" dirty="0"/>
              <a:t>网络舆情</a:t>
            </a:r>
            <a:endParaRPr lang="zh-CN" altLang="en-US"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平台整体建设规划</a:t>
            </a:r>
            <a:endParaRPr lang="zh-CN" altLang="en-US" dirty="0"/>
          </a:p>
        </p:txBody>
      </p:sp>
      <p:sp>
        <p:nvSpPr>
          <p:cNvPr id="66" name="矩形 65"/>
          <p:cNvSpPr/>
          <p:nvPr/>
        </p:nvSpPr>
        <p:spPr>
          <a:xfrm>
            <a:off x="7094620" y="4963103"/>
            <a:ext cx="1933505" cy="1539389"/>
          </a:xfrm>
          <a:prstGeom prst="rect">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charset="-122"/>
              <a:ea typeface="微软雅黑" panose="020B0503020204020204" charset="-122"/>
            </a:endParaRPr>
          </a:p>
        </p:txBody>
      </p:sp>
      <p:pic>
        <p:nvPicPr>
          <p:cNvPr id="67" name="图片 66"/>
          <p:cNvPicPr>
            <a:picLocks noChangeAspect="1"/>
          </p:cNvPicPr>
          <p:nvPr/>
        </p:nvPicPr>
        <p:blipFill>
          <a:blip r:embed="rId1" cstate="print"/>
          <a:stretch>
            <a:fillRect/>
          </a:stretch>
        </p:blipFill>
        <p:spPr>
          <a:xfrm>
            <a:off x="5595286" y="3427084"/>
            <a:ext cx="1852823" cy="843545"/>
          </a:xfrm>
          <a:prstGeom prst="rect">
            <a:avLst/>
          </a:prstGeom>
          <a:ln>
            <a:noFill/>
          </a:ln>
          <a:effectLst>
            <a:outerShdw blurRad="190500" algn="tl" rotWithShape="0">
              <a:srgbClr val="000000">
                <a:alpha val="70000"/>
              </a:srgbClr>
            </a:outerShdw>
          </a:effectLst>
        </p:spPr>
        <p:style>
          <a:lnRef idx="1">
            <a:schemeClr val="accent1"/>
          </a:lnRef>
          <a:fillRef idx="3">
            <a:schemeClr val="accent1"/>
          </a:fillRef>
          <a:effectRef idx="2">
            <a:schemeClr val="accent1"/>
          </a:effectRef>
          <a:fontRef idx="minor">
            <a:schemeClr val="lt1"/>
          </a:fontRef>
        </p:style>
      </p:pic>
      <p:pic>
        <p:nvPicPr>
          <p:cNvPr id="68" name="图片 67"/>
          <p:cNvPicPr>
            <a:picLocks noChangeAspect="1"/>
          </p:cNvPicPr>
          <p:nvPr/>
        </p:nvPicPr>
        <p:blipFill>
          <a:blip r:embed="rId2" cstate="print"/>
          <a:stretch>
            <a:fillRect/>
          </a:stretch>
        </p:blipFill>
        <p:spPr>
          <a:xfrm>
            <a:off x="3322450" y="5451712"/>
            <a:ext cx="1387425" cy="1009250"/>
          </a:xfrm>
          <a:prstGeom prst="rect">
            <a:avLst/>
          </a:prstGeom>
          <a:ln>
            <a:noFill/>
          </a:ln>
          <a:effectLst>
            <a:outerShdw blurRad="190500" algn="tl" rotWithShape="0">
              <a:srgbClr val="000000">
                <a:alpha val="70000"/>
              </a:srgbClr>
            </a:outerShdw>
          </a:effectLst>
        </p:spPr>
      </p:pic>
      <p:pic>
        <p:nvPicPr>
          <p:cNvPr id="69" name="图片 68"/>
          <p:cNvPicPr>
            <a:picLocks noChangeAspect="1"/>
          </p:cNvPicPr>
          <p:nvPr/>
        </p:nvPicPr>
        <p:blipFill>
          <a:blip r:embed="rId3" cstate="print"/>
          <a:stretch>
            <a:fillRect/>
          </a:stretch>
        </p:blipFill>
        <p:spPr>
          <a:xfrm>
            <a:off x="5699530" y="2188716"/>
            <a:ext cx="1171568" cy="893742"/>
          </a:xfrm>
          <a:prstGeom prst="rect">
            <a:avLst/>
          </a:prstGeom>
        </p:spPr>
      </p:pic>
      <p:pic>
        <p:nvPicPr>
          <p:cNvPr id="70" name="图片 69"/>
          <p:cNvPicPr>
            <a:picLocks noChangeAspect="1"/>
          </p:cNvPicPr>
          <p:nvPr/>
        </p:nvPicPr>
        <p:blipFill>
          <a:blip r:embed="rId4" cstate="print"/>
          <a:stretch>
            <a:fillRect/>
          </a:stretch>
        </p:blipFill>
        <p:spPr>
          <a:xfrm>
            <a:off x="1835026" y="5433143"/>
            <a:ext cx="1362543" cy="1013532"/>
          </a:xfrm>
          <a:prstGeom prst="rect">
            <a:avLst/>
          </a:prstGeom>
          <a:ln>
            <a:noFill/>
          </a:ln>
          <a:effectLst>
            <a:outerShdw blurRad="190500" algn="tl" rotWithShape="0">
              <a:srgbClr val="000000">
                <a:alpha val="70000"/>
              </a:srgbClr>
            </a:outerShdw>
          </a:effectLst>
        </p:spPr>
      </p:pic>
      <p:sp>
        <p:nvSpPr>
          <p:cNvPr id="71" name="矩形 70"/>
          <p:cNvSpPr/>
          <p:nvPr/>
        </p:nvSpPr>
        <p:spPr>
          <a:xfrm>
            <a:off x="7032745" y="2212098"/>
            <a:ext cx="2038955" cy="118142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charset="-122"/>
              <a:ea typeface="微软雅黑" panose="020B0503020204020204" charset="-122"/>
            </a:endParaRPr>
          </a:p>
        </p:txBody>
      </p:sp>
      <p:sp>
        <p:nvSpPr>
          <p:cNvPr id="72" name="矩形 71"/>
          <p:cNvSpPr/>
          <p:nvPr/>
        </p:nvSpPr>
        <p:spPr>
          <a:xfrm>
            <a:off x="107415" y="2259164"/>
            <a:ext cx="5389871" cy="299436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charset="-122"/>
              <a:ea typeface="微软雅黑" panose="020B0503020204020204" charset="-122"/>
            </a:endParaRPr>
          </a:p>
        </p:txBody>
      </p:sp>
      <p:pic>
        <p:nvPicPr>
          <p:cNvPr id="73" name="图片 72"/>
          <p:cNvPicPr>
            <a:picLocks noChangeAspect="1"/>
          </p:cNvPicPr>
          <p:nvPr/>
        </p:nvPicPr>
        <p:blipFill>
          <a:blip r:embed="rId5" cstate="print"/>
          <a:stretch>
            <a:fillRect/>
          </a:stretch>
        </p:blipFill>
        <p:spPr>
          <a:xfrm>
            <a:off x="125149" y="5418292"/>
            <a:ext cx="1566434" cy="1042671"/>
          </a:xfrm>
          <a:prstGeom prst="rect">
            <a:avLst/>
          </a:prstGeom>
          <a:ln>
            <a:noFill/>
          </a:ln>
          <a:effectLst>
            <a:outerShdw blurRad="190500" algn="tl" rotWithShape="0">
              <a:srgbClr val="000000">
                <a:alpha val="70000"/>
              </a:srgbClr>
            </a:outerShdw>
          </a:effectLst>
        </p:spPr>
        <p:style>
          <a:lnRef idx="1">
            <a:schemeClr val="accent1"/>
          </a:lnRef>
          <a:fillRef idx="3">
            <a:schemeClr val="accent1"/>
          </a:fillRef>
          <a:effectRef idx="2">
            <a:schemeClr val="accent1"/>
          </a:effectRef>
          <a:fontRef idx="minor">
            <a:schemeClr val="lt1"/>
          </a:fontRef>
        </p:style>
      </p:pic>
      <p:pic>
        <p:nvPicPr>
          <p:cNvPr id="74" name="图片 73"/>
          <p:cNvPicPr>
            <a:picLocks noChangeAspect="1"/>
          </p:cNvPicPr>
          <p:nvPr/>
        </p:nvPicPr>
        <p:blipFill>
          <a:blip r:embed="rId6" cstate="print"/>
          <a:stretch>
            <a:fillRect/>
          </a:stretch>
        </p:blipFill>
        <p:spPr>
          <a:xfrm>
            <a:off x="5643299" y="4542888"/>
            <a:ext cx="1186709" cy="845999"/>
          </a:xfrm>
          <a:prstGeom prst="rect">
            <a:avLst/>
          </a:prstGeom>
          <a:ln>
            <a:noFill/>
          </a:ln>
          <a:effectLst>
            <a:outerShdw blurRad="190500" algn="tl" rotWithShape="0">
              <a:srgbClr val="000000">
                <a:alpha val="70000"/>
              </a:srgbClr>
            </a:outerShdw>
          </a:effectLst>
        </p:spPr>
      </p:pic>
      <p:grpSp>
        <p:nvGrpSpPr>
          <p:cNvPr id="75" name="组合 74"/>
          <p:cNvGrpSpPr/>
          <p:nvPr/>
        </p:nvGrpSpPr>
        <p:grpSpPr>
          <a:xfrm>
            <a:off x="215192" y="2324793"/>
            <a:ext cx="1654088" cy="1018699"/>
            <a:chOff x="841862" y="797909"/>
            <a:chExt cx="2205450" cy="1358265"/>
          </a:xfrm>
        </p:grpSpPr>
        <p:sp>
          <p:nvSpPr>
            <p:cNvPr id="76" name="矩形 75"/>
            <p:cNvSpPr/>
            <p:nvPr/>
          </p:nvSpPr>
          <p:spPr>
            <a:xfrm>
              <a:off x="1353621" y="797909"/>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1050" dirty="0">
                  <a:solidFill>
                    <a:schemeClr val="tx1"/>
                  </a:solidFill>
                  <a:latin typeface="微软雅黑" panose="020B0503020204020204" charset="-122"/>
                  <a:ea typeface="微软雅黑" panose="020B0503020204020204" charset="-122"/>
                </a:rPr>
                <a:t>中心机房</a:t>
              </a:r>
              <a:endParaRPr lang="zh-CN" altLang="en-US" sz="1050" dirty="0">
                <a:solidFill>
                  <a:schemeClr val="tx1"/>
                </a:solidFill>
                <a:latin typeface="微软雅黑" panose="020B0503020204020204" charset="-122"/>
                <a:ea typeface="微软雅黑" panose="020B0503020204020204" charset="-122"/>
              </a:endParaRPr>
            </a:p>
          </p:txBody>
        </p:sp>
        <p:sp>
          <p:nvSpPr>
            <p:cNvPr id="77" name="矩形 76"/>
            <p:cNvSpPr/>
            <p:nvPr/>
          </p:nvSpPr>
          <p:spPr>
            <a:xfrm>
              <a:off x="1353621" y="1073045"/>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硬件设施</a:t>
              </a:r>
              <a:endParaRPr lang="zh-CN" altLang="en-US" sz="1050" dirty="0">
                <a:solidFill>
                  <a:schemeClr val="tx1"/>
                </a:solidFill>
                <a:latin typeface="微软雅黑" panose="020B0503020204020204" charset="-122"/>
                <a:ea typeface="微软雅黑" panose="020B0503020204020204" charset="-122"/>
              </a:endParaRPr>
            </a:p>
          </p:txBody>
        </p:sp>
        <p:sp>
          <p:nvSpPr>
            <p:cNvPr id="78" name="矩形 77"/>
            <p:cNvSpPr/>
            <p:nvPr/>
          </p:nvSpPr>
          <p:spPr>
            <a:xfrm>
              <a:off x="1353621" y="1639995"/>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异地灾备</a:t>
              </a:r>
              <a:endParaRPr lang="zh-CN" altLang="en-US" sz="1050" dirty="0">
                <a:solidFill>
                  <a:schemeClr val="tx1"/>
                </a:solidFill>
                <a:latin typeface="微软雅黑" panose="020B0503020204020204" charset="-122"/>
                <a:ea typeface="微软雅黑" panose="020B0503020204020204" charset="-122"/>
              </a:endParaRPr>
            </a:p>
          </p:txBody>
        </p:sp>
        <p:sp>
          <p:nvSpPr>
            <p:cNvPr id="79" name="矩形 78"/>
            <p:cNvSpPr/>
            <p:nvPr/>
          </p:nvSpPr>
          <p:spPr>
            <a:xfrm>
              <a:off x="1341816" y="1921786"/>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1050" dirty="0">
                  <a:solidFill>
                    <a:schemeClr val="tx1"/>
                  </a:solidFill>
                  <a:latin typeface="微软雅黑" panose="020B0503020204020204" charset="-122"/>
                  <a:ea typeface="微软雅黑" panose="020B0503020204020204" charset="-122"/>
                </a:rPr>
                <a:t>统一门户网站</a:t>
              </a:r>
              <a:endParaRPr lang="zh-CN" altLang="en-US" sz="1050" dirty="0">
                <a:solidFill>
                  <a:schemeClr val="tx1"/>
                </a:solidFill>
                <a:latin typeface="微软雅黑" panose="020B0503020204020204" charset="-122"/>
                <a:ea typeface="微软雅黑" panose="020B0503020204020204" charset="-122"/>
              </a:endParaRPr>
            </a:p>
          </p:txBody>
        </p:sp>
        <p:sp>
          <p:nvSpPr>
            <p:cNvPr id="80" name="矩形 79"/>
            <p:cNvSpPr/>
            <p:nvPr/>
          </p:nvSpPr>
          <p:spPr>
            <a:xfrm>
              <a:off x="841862" y="797909"/>
              <a:ext cx="380870" cy="1358265"/>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charset="-122"/>
                  <a:ea typeface="微软雅黑" panose="020B0503020204020204" charset="-122"/>
                </a:rPr>
                <a:t>基础设施建设</a:t>
              </a:r>
              <a:endParaRPr lang="zh-CN" altLang="en-US" sz="1050" b="1" dirty="0">
                <a:solidFill>
                  <a:schemeClr val="tx1"/>
                </a:solidFill>
                <a:latin typeface="微软雅黑" panose="020B0503020204020204" charset="-122"/>
                <a:ea typeface="微软雅黑" panose="020B0503020204020204" charset="-122"/>
              </a:endParaRPr>
            </a:p>
          </p:txBody>
        </p:sp>
        <p:sp>
          <p:nvSpPr>
            <p:cNvPr id="81" name="矩形 80"/>
            <p:cNvSpPr/>
            <p:nvPr/>
          </p:nvSpPr>
          <p:spPr>
            <a:xfrm>
              <a:off x="1353621" y="1354736"/>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软件系统</a:t>
              </a:r>
              <a:endParaRPr lang="zh-CN" altLang="en-US" sz="1050" dirty="0">
                <a:solidFill>
                  <a:schemeClr val="tx1"/>
                </a:solidFill>
                <a:latin typeface="微软雅黑" panose="020B0503020204020204" charset="-122"/>
                <a:ea typeface="微软雅黑" panose="020B0503020204020204" charset="-122"/>
              </a:endParaRPr>
            </a:p>
          </p:txBody>
        </p:sp>
      </p:grpSp>
      <p:grpSp>
        <p:nvGrpSpPr>
          <p:cNvPr id="82" name="组合 81"/>
          <p:cNvGrpSpPr/>
          <p:nvPr/>
        </p:nvGrpSpPr>
        <p:grpSpPr>
          <a:xfrm>
            <a:off x="1982539" y="3437109"/>
            <a:ext cx="1626446" cy="1001599"/>
            <a:chOff x="6230154" y="797909"/>
            <a:chExt cx="2168594" cy="1335465"/>
          </a:xfrm>
          <a:solidFill>
            <a:srgbClr val="00B0F0"/>
          </a:solidFill>
        </p:grpSpPr>
        <p:sp>
          <p:nvSpPr>
            <p:cNvPr id="83" name="矩形 82"/>
            <p:cNvSpPr/>
            <p:nvPr/>
          </p:nvSpPr>
          <p:spPr>
            <a:xfrm>
              <a:off x="6230154" y="797909"/>
              <a:ext cx="380870" cy="1335465"/>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charset="-122"/>
                  <a:ea typeface="微软雅黑" panose="020B0503020204020204" charset="-122"/>
                </a:rPr>
                <a:t>舆情基础平台</a:t>
              </a:r>
              <a:endParaRPr lang="zh-CN" altLang="en-US" sz="1050" b="1" dirty="0">
                <a:solidFill>
                  <a:schemeClr val="tx1"/>
                </a:solidFill>
                <a:latin typeface="微软雅黑" panose="020B0503020204020204" charset="-122"/>
                <a:ea typeface="微软雅黑" panose="020B0503020204020204" charset="-122"/>
              </a:endParaRPr>
            </a:p>
          </p:txBody>
        </p:sp>
        <p:sp>
          <p:nvSpPr>
            <p:cNvPr id="84" name="矩形 83"/>
            <p:cNvSpPr/>
            <p:nvPr/>
          </p:nvSpPr>
          <p:spPr>
            <a:xfrm>
              <a:off x="6705057" y="797909"/>
              <a:ext cx="1693691" cy="234388"/>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信息采集引擎</a:t>
              </a:r>
              <a:endParaRPr lang="zh-CN" altLang="en-US" sz="1050" dirty="0">
                <a:solidFill>
                  <a:schemeClr val="tx1"/>
                </a:solidFill>
                <a:latin typeface="微软雅黑" panose="020B0503020204020204" charset="-122"/>
                <a:ea typeface="微软雅黑" panose="020B0503020204020204" charset="-122"/>
              </a:endParaRPr>
            </a:p>
          </p:txBody>
        </p:sp>
        <p:sp>
          <p:nvSpPr>
            <p:cNvPr id="85" name="矩形 84"/>
            <p:cNvSpPr/>
            <p:nvPr/>
          </p:nvSpPr>
          <p:spPr>
            <a:xfrm>
              <a:off x="6705057" y="1073850"/>
              <a:ext cx="1693691" cy="234388"/>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数据关联分析引擎</a:t>
              </a:r>
              <a:endParaRPr lang="zh-CN" altLang="en-US" sz="1050" dirty="0">
                <a:solidFill>
                  <a:schemeClr val="tx1"/>
                </a:solidFill>
                <a:latin typeface="微软雅黑" panose="020B0503020204020204" charset="-122"/>
                <a:ea typeface="微软雅黑" panose="020B0503020204020204" charset="-122"/>
              </a:endParaRPr>
            </a:p>
          </p:txBody>
        </p:sp>
        <p:sp>
          <p:nvSpPr>
            <p:cNvPr id="86" name="矩形 85"/>
            <p:cNvSpPr/>
            <p:nvPr/>
          </p:nvSpPr>
          <p:spPr>
            <a:xfrm>
              <a:off x="6705057" y="1349791"/>
              <a:ext cx="1693691" cy="234388"/>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数据聚类引擎</a:t>
              </a:r>
              <a:endParaRPr lang="zh-CN" altLang="en-US" sz="1050" dirty="0">
                <a:solidFill>
                  <a:schemeClr val="tx1"/>
                </a:solidFill>
                <a:latin typeface="微软雅黑" panose="020B0503020204020204" charset="-122"/>
                <a:ea typeface="微软雅黑" panose="020B0503020204020204" charset="-122"/>
              </a:endParaRPr>
            </a:p>
          </p:txBody>
        </p:sp>
        <p:sp>
          <p:nvSpPr>
            <p:cNvPr id="87" name="矩形 86"/>
            <p:cNvSpPr/>
            <p:nvPr/>
          </p:nvSpPr>
          <p:spPr>
            <a:xfrm>
              <a:off x="6705057" y="1623123"/>
              <a:ext cx="1693691" cy="234388"/>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智能去重引擎</a:t>
              </a:r>
              <a:endParaRPr lang="zh-CN" altLang="en-US" sz="1050" dirty="0">
                <a:solidFill>
                  <a:schemeClr val="tx1"/>
                </a:solidFill>
                <a:latin typeface="微软雅黑" panose="020B0503020204020204" charset="-122"/>
                <a:ea typeface="微软雅黑" panose="020B0503020204020204" charset="-122"/>
              </a:endParaRPr>
            </a:p>
          </p:txBody>
        </p:sp>
        <p:sp>
          <p:nvSpPr>
            <p:cNvPr id="88" name="矩形 87"/>
            <p:cNvSpPr/>
            <p:nvPr/>
          </p:nvSpPr>
          <p:spPr>
            <a:xfrm>
              <a:off x="6705057" y="1898986"/>
              <a:ext cx="1693691" cy="234388"/>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主题监测引擎</a:t>
              </a:r>
              <a:endParaRPr lang="zh-CN" altLang="en-US" sz="1050" dirty="0">
                <a:solidFill>
                  <a:schemeClr val="tx1"/>
                </a:solidFill>
                <a:latin typeface="微软雅黑" panose="020B0503020204020204" charset="-122"/>
                <a:ea typeface="微软雅黑" panose="020B0503020204020204" charset="-122"/>
              </a:endParaRPr>
            </a:p>
          </p:txBody>
        </p:sp>
      </p:grpSp>
      <p:grpSp>
        <p:nvGrpSpPr>
          <p:cNvPr id="89" name="组合 88"/>
          <p:cNvGrpSpPr/>
          <p:nvPr/>
        </p:nvGrpSpPr>
        <p:grpSpPr>
          <a:xfrm>
            <a:off x="1976955" y="4502954"/>
            <a:ext cx="1628395" cy="674093"/>
            <a:chOff x="841862" y="4306378"/>
            <a:chExt cx="2171193" cy="898791"/>
          </a:xfrm>
          <a:solidFill>
            <a:srgbClr val="00B0F0"/>
          </a:solidFill>
        </p:grpSpPr>
        <p:sp>
          <p:nvSpPr>
            <p:cNvPr id="90" name="矩形 89"/>
            <p:cNvSpPr/>
            <p:nvPr/>
          </p:nvSpPr>
          <p:spPr>
            <a:xfrm>
              <a:off x="841862" y="4306432"/>
              <a:ext cx="369304" cy="898737"/>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charset="-122"/>
                  <a:ea typeface="微软雅黑" panose="020B0503020204020204" charset="-122"/>
                </a:rPr>
                <a:t>数据中心</a:t>
              </a:r>
              <a:endParaRPr lang="zh-CN" altLang="en-US" sz="1050" b="1" dirty="0">
                <a:solidFill>
                  <a:schemeClr val="tx1"/>
                </a:solidFill>
                <a:latin typeface="微软雅黑" panose="020B0503020204020204" charset="-122"/>
                <a:ea typeface="微软雅黑" panose="020B0503020204020204" charset="-122"/>
              </a:endParaRPr>
            </a:p>
          </p:txBody>
        </p:sp>
        <p:sp>
          <p:nvSpPr>
            <p:cNvPr id="91" name="矩形 90"/>
            <p:cNvSpPr/>
            <p:nvPr/>
          </p:nvSpPr>
          <p:spPr>
            <a:xfrm>
              <a:off x="1319364" y="4306378"/>
              <a:ext cx="1693691" cy="234388"/>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数据存储</a:t>
              </a:r>
              <a:endParaRPr lang="zh-CN" altLang="en-US" sz="1050" dirty="0">
                <a:solidFill>
                  <a:schemeClr val="tx1"/>
                </a:solidFill>
                <a:latin typeface="微软雅黑" panose="020B0503020204020204" charset="-122"/>
                <a:ea typeface="微软雅黑" panose="020B0503020204020204" charset="-122"/>
              </a:endParaRPr>
            </a:p>
          </p:txBody>
        </p:sp>
        <p:sp>
          <p:nvSpPr>
            <p:cNvPr id="92" name="矩形 91"/>
            <p:cNvSpPr/>
            <p:nvPr/>
          </p:nvSpPr>
          <p:spPr>
            <a:xfrm>
              <a:off x="1319364" y="4947170"/>
              <a:ext cx="1693691" cy="234388"/>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大数据分析应用</a:t>
              </a:r>
              <a:endParaRPr lang="zh-CN" altLang="en-US" sz="1050" dirty="0">
                <a:solidFill>
                  <a:schemeClr val="tx1"/>
                </a:solidFill>
                <a:latin typeface="微软雅黑" panose="020B0503020204020204" charset="-122"/>
                <a:ea typeface="微软雅黑" panose="020B0503020204020204" charset="-122"/>
              </a:endParaRPr>
            </a:p>
          </p:txBody>
        </p:sp>
        <p:sp>
          <p:nvSpPr>
            <p:cNvPr id="93" name="矩形 92"/>
            <p:cNvSpPr/>
            <p:nvPr/>
          </p:nvSpPr>
          <p:spPr>
            <a:xfrm>
              <a:off x="1319364" y="4630970"/>
              <a:ext cx="1693691" cy="234388"/>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数据集中处理</a:t>
              </a:r>
              <a:endParaRPr lang="zh-CN" altLang="en-US" sz="1050" dirty="0">
                <a:solidFill>
                  <a:schemeClr val="tx1"/>
                </a:solidFill>
                <a:latin typeface="微软雅黑" panose="020B0503020204020204" charset="-122"/>
                <a:ea typeface="微软雅黑" panose="020B0503020204020204" charset="-122"/>
              </a:endParaRPr>
            </a:p>
          </p:txBody>
        </p:sp>
      </p:grpSp>
      <p:grpSp>
        <p:nvGrpSpPr>
          <p:cNvPr id="94" name="组合 93"/>
          <p:cNvGrpSpPr/>
          <p:nvPr/>
        </p:nvGrpSpPr>
        <p:grpSpPr>
          <a:xfrm>
            <a:off x="205414" y="3414782"/>
            <a:ext cx="1655012" cy="1757706"/>
            <a:chOff x="6230154" y="2512255"/>
            <a:chExt cx="2206683" cy="2343608"/>
          </a:xfrm>
          <a:solidFill>
            <a:srgbClr val="00B0F0"/>
          </a:solidFill>
        </p:grpSpPr>
        <p:sp>
          <p:nvSpPr>
            <p:cNvPr id="95" name="矩形 94"/>
            <p:cNvSpPr/>
            <p:nvPr/>
          </p:nvSpPr>
          <p:spPr>
            <a:xfrm>
              <a:off x="6230154" y="2512255"/>
              <a:ext cx="372175" cy="2343608"/>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charset="-122"/>
                  <a:ea typeface="微软雅黑" panose="020B0503020204020204" charset="-122"/>
                </a:rPr>
                <a:t>安全保障体系</a:t>
              </a:r>
              <a:endParaRPr lang="zh-CN" altLang="en-US" sz="1050" b="1" dirty="0">
                <a:solidFill>
                  <a:schemeClr val="tx1"/>
                </a:solidFill>
                <a:latin typeface="微软雅黑" panose="020B0503020204020204" charset="-122"/>
                <a:ea typeface="微软雅黑" panose="020B0503020204020204" charset="-122"/>
              </a:endParaRPr>
            </a:p>
          </p:txBody>
        </p:sp>
        <p:sp>
          <p:nvSpPr>
            <p:cNvPr id="96" name="矩形 95"/>
            <p:cNvSpPr/>
            <p:nvPr/>
          </p:nvSpPr>
          <p:spPr>
            <a:xfrm>
              <a:off x="6745370" y="2513668"/>
              <a:ext cx="1691467" cy="27175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安全互联</a:t>
              </a:r>
              <a:endParaRPr lang="zh-CN" altLang="en-US" sz="1050" dirty="0">
                <a:solidFill>
                  <a:schemeClr val="tx1"/>
                </a:solidFill>
                <a:latin typeface="微软雅黑" panose="020B0503020204020204" charset="-122"/>
                <a:ea typeface="微软雅黑" panose="020B0503020204020204" charset="-122"/>
              </a:endParaRPr>
            </a:p>
          </p:txBody>
        </p:sp>
        <p:sp>
          <p:nvSpPr>
            <p:cNvPr id="97" name="矩形 96"/>
            <p:cNvSpPr/>
            <p:nvPr/>
          </p:nvSpPr>
          <p:spPr>
            <a:xfrm>
              <a:off x="6745370" y="2913721"/>
              <a:ext cx="1691467" cy="31647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统一身份认证</a:t>
              </a:r>
              <a:endParaRPr lang="zh-CN" altLang="en-US" sz="1050" dirty="0">
                <a:solidFill>
                  <a:schemeClr val="tx1"/>
                </a:solidFill>
                <a:latin typeface="微软雅黑" panose="020B0503020204020204" charset="-122"/>
                <a:ea typeface="微软雅黑" panose="020B0503020204020204" charset="-122"/>
              </a:endParaRPr>
            </a:p>
          </p:txBody>
        </p:sp>
        <p:sp>
          <p:nvSpPr>
            <p:cNvPr id="98" name="矩形 97"/>
            <p:cNvSpPr/>
            <p:nvPr/>
          </p:nvSpPr>
          <p:spPr>
            <a:xfrm>
              <a:off x="6745370" y="3323919"/>
              <a:ext cx="1691467" cy="311552"/>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授权管理</a:t>
              </a:r>
              <a:endParaRPr lang="zh-CN" altLang="en-US" sz="1050" dirty="0">
                <a:solidFill>
                  <a:schemeClr val="tx1"/>
                </a:solidFill>
                <a:latin typeface="微软雅黑" panose="020B0503020204020204" charset="-122"/>
                <a:ea typeface="微软雅黑" panose="020B0503020204020204" charset="-122"/>
              </a:endParaRPr>
            </a:p>
          </p:txBody>
        </p:sp>
        <p:sp>
          <p:nvSpPr>
            <p:cNvPr id="99" name="矩形 98"/>
            <p:cNvSpPr/>
            <p:nvPr/>
          </p:nvSpPr>
          <p:spPr>
            <a:xfrm>
              <a:off x="6745370" y="3736170"/>
              <a:ext cx="1691467" cy="28022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恶意代码防范</a:t>
              </a:r>
              <a:endParaRPr lang="zh-CN" altLang="en-US" sz="1050" dirty="0">
                <a:solidFill>
                  <a:schemeClr val="tx1"/>
                </a:solidFill>
                <a:latin typeface="微软雅黑" panose="020B0503020204020204" charset="-122"/>
                <a:ea typeface="微软雅黑" panose="020B0503020204020204" charset="-122"/>
              </a:endParaRPr>
            </a:p>
          </p:txBody>
        </p:sp>
        <p:sp>
          <p:nvSpPr>
            <p:cNvPr id="100" name="矩形 99"/>
            <p:cNvSpPr/>
            <p:nvPr/>
          </p:nvSpPr>
          <p:spPr>
            <a:xfrm>
              <a:off x="6745370" y="4115409"/>
              <a:ext cx="1691467" cy="305469"/>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安全审计</a:t>
              </a:r>
              <a:endParaRPr lang="zh-CN" altLang="en-US" sz="1050" dirty="0">
                <a:solidFill>
                  <a:schemeClr val="tx1"/>
                </a:solidFill>
                <a:latin typeface="微软雅黑" panose="020B0503020204020204" charset="-122"/>
                <a:ea typeface="微软雅黑" panose="020B0503020204020204" charset="-122"/>
              </a:endParaRPr>
            </a:p>
          </p:txBody>
        </p:sp>
        <p:sp>
          <p:nvSpPr>
            <p:cNvPr id="101" name="矩形 100"/>
            <p:cNvSpPr/>
            <p:nvPr/>
          </p:nvSpPr>
          <p:spPr>
            <a:xfrm>
              <a:off x="6745370" y="4517263"/>
              <a:ext cx="1691467" cy="31538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统一接入控制</a:t>
              </a:r>
              <a:endParaRPr lang="zh-CN" altLang="en-US" sz="1050" dirty="0">
                <a:solidFill>
                  <a:schemeClr val="tx1"/>
                </a:solidFill>
                <a:latin typeface="微软雅黑" panose="020B0503020204020204" charset="-122"/>
                <a:ea typeface="微软雅黑" panose="020B0503020204020204" charset="-122"/>
              </a:endParaRPr>
            </a:p>
          </p:txBody>
        </p:sp>
      </p:grpSp>
      <p:grpSp>
        <p:nvGrpSpPr>
          <p:cNvPr id="102" name="组合 101"/>
          <p:cNvGrpSpPr/>
          <p:nvPr/>
        </p:nvGrpSpPr>
        <p:grpSpPr>
          <a:xfrm>
            <a:off x="3735918" y="3499085"/>
            <a:ext cx="1617771" cy="1375002"/>
            <a:chOff x="8637951" y="2487571"/>
            <a:chExt cx="2157028" cy="1833336"/>
          </a:xfrm>
        </p:grpSpPr>
        <p:sp>
          <p:nvSpPr>
            <p:cNvPr id="103" name="矩形 102"/>
            <p:cNvSpPr/>
            <p:nvPr/>
          </p:nvSpPr>
          <p:spPr>
            <a:xfrm>
              <a:off x="8637951" y="2495481"/>
              <a:ext cx="369304" cy="1825426"/>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charset="-122"/>
                  <a:ea typeface="微软雅黑" panose="020B0503020204020204" charset="-122"/>
                </a:rPr>
                <a:t>安全运维团队</a:t>
              </a:r>
              <a:endParaRPr lang="zh-CN" altLang="en-US" sz="1050" b="1" dirty="0">
                <a:solidFill>
                  <a:schemeClr val="tx1"/>
                </a:solidFill>
                <a:latin typeface="微软雅黑" panose="020B0503020204020204" charset="-122"/>
                <a:ea typeface="微软雅黑" panose="020B0503020204020204" charset="-122"/>
              </a:endParaRPr>
            </a:p>
          </p:txBody>
        </p:sp>
        <p:sp>
          <p:nvSpPr>
            <p:cNvPr id="104" name="矩形 103"/>
            <p:cNvSpPr/>
            <p:nvPr/>
          </p:nvSpPr>
          <p:spPr>
            <a:xfrm>
              <a:off x="9101288" y="2487571"/>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基础设施运维</a:t>
              </a:r>
              <a:endParaRPr lang="zh-CN" altLang="en-US" sz="1050" dirty="0">
                <a:solidFill>
                  <a:schemeClr val="tx1"/>
                </a:solidFill>
                <a:latin typeface="微软雅黑" panose="020B0503020204020204" charset="-122"/>
                <a:ea typeface="微软雅黑" panose="020B0503020204020204" charset="-122"/>
              </a:endParaRPr>
            </a:p>
          </p:txBody>
        </p:sp>
        <p:sp>
          <p:nvSpPr>
            <p:cNvPr id="105" name="矩形 104"/>
            <p:cNvSpPr/>
            <p:nvPr/>
          </p:nvSpPr>
          <p:spPr>
            <a:xfrm>
              <a:off x="9101288" y="2754138"/>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应用系统运维</a:t>
              </a:r>
              <a:endParaRPr lang="zh-CN" altLang="en-US" sz="1050" dirty="0">
                <a:solidFill>
                  <a:schemeClr val="tx1"/>
                </a:solidFill>
                <a:latin typeface="微软雅黑" panose="020B0503020204020204" charset="-122"/>
                <a:ea typeface="微软雅黑" panose="020B0503020204020204" charset="-122"/>
              </a:endParaRPr>
            </a:p>
          </p:txBody>
        </p:sp>
        <p:sp>
          <p:nvSpPr>
            <p:cNvPr id="106" name="矩形 105"/>
            <p:cNvSpPr/>
            <p:nvPr/>
          </p:nvSpPr>
          <p:spPr>
            <a:xfrm>
              <a:off x="9101288" y="3020705"/>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应用系统运维</a:t>
              </a:r>
              <a:endParaRPr lang="zh-CN" altLang="en-US" sz="1050" dirty="0">
                <a:solidFill>
                  <a:schemeClr val="tx1"/>
                </a:solidFill>
                <a:latin typeface="微软雅黑" panose="020B0503020204020204" charset="-122"/>
                <a:ea typeface="微软雅黑" panose="020B0503020204020204" charset="-122"/>
              </a:endParaRPr>
            </a:p>
          </p:txBody>
        </p:sp>
        <p:sp>
          <p:nvSpPr>
            <p:cNvPr id="107" name="矩形 106"/>
            <p:cNvSpPr/>
            <p:nvPr/>
          </p:nvSpPr>
          <p:spPr>
            <a:xfrm>
              <a:off x="9101288" y="3279252"/>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安全管理</a:t>
              </a:r>
              <a:endParaRPr lang="zh-CN" altLang="en-US" sz="1050" dirty="0">
                <a:solidFill>
                  <a:schemeClr val="tx1"/>
                </a:solidFill>
                <a:latin typeface="微软雅黑" panose="020B0503020204020204" charset="-122"/>
                <a:ea typeface="微软雅黑" panose="020B0503020204020204" charset="-122"/>
              </a:endParaRPr>
            </a:p>
          </p:txBody>
        </p:sp>
        <p:sp>
          <p:nvSpPr>
            <p:cNvPr id="108" name="矩形 107"/>
            <p:cNvSpPr/>
            <p:nvPr/>
          </p:nvSpPr>
          <p:spPr>
            <a:xfrm>
              <a:off x="9101288" y="3543717"/>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网络接入</a:t>
              </a:r>
              <a:endParaRPr lang="zh-CN" altLang="en-US" sz="1050" dirty="0">
                <a:solidFill>
                  <a:schemeClr val="tx1"/>
                </a:solidFill>
                <a:latin typeface="微软雅黑" panose="020B0503020204020204" charset="-122"/>
                <a:ea typeface="微软雅黑" panose="020B0503020204020204" charset="-122"/>
              </a:endParaRPr>
            </a:p>
          </p:txBody>
        </p:sp>
        <p:sp>
          <p:nvSpPr>
            <p:cNvPr id="109" name="矩形 108"/>
            <p:cNvSpPr/>
            <p:nvPr/>
          </p:nvSpPr>
          <p:spPr>
            <a:xfrm>
              <a:off x="9101288" y="3805593"/>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内容信息</a:t>
              </a:r>
              <a:endParaRPr lang="zh-CN" altLang="en-US" sz="1050" dirty="0">
                <a:solidFill>
                  <a:schemeClr val="tx1"/>
                </a:solidFill>
                <a:latin typeface="微软雅黑" panose="020B0503020204020204" charset="-122"/>
                <a:ea typeface="微软雅黑" panose="020B0503020204020204" charset="-122"/>
              </a:endParaRPr>
            </a:p>
          </p:txBody>
        </p:sp>
        <p:sp>
          <p:nvSpPr>
            <p:cNvPr id="110" name="矩形 109"/>
            <p:cNvSpPr/>
            <p:nvPr/>
          </p:nvSpPr>
          <p:spPr>
            <a:xfrm>
              <a:off x="9101288" y="4086519"/>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综合管理</a:t>
              </a:r>
              <a:endParaRPr lang="zh-CN" altLang="en-US" sz="1050" dirty="0">
                <a:solidFill>
                  <a:schemeClr val="tx1"/>
                </a:solidFill>
                <a:latin typeface="微软雅黑" panose="020B0503020204020204" charset="-122"/>
                <a:ea typeface="微软雅黑" panose="020B0503020204020204" charset="-122"/>
              </a:endParaRPr>
            </a:p>
          </p:txBody>
        </p:sp>
      </p:grpSp>
      <p:grpSp>
        <p:nvGrpSpPr>
          <p:cNvPr id="111" name="组合 110"/>
          <p:cNvGrpSpPr/>
          <p:nvPr/>
        </p:nvGrpSpPr>
        <p:grpSpPr>
          <a:xfrm>
            <a:off x="3735918" y="2315018"/>
            <a:ext cx="1617771" cy="1028474"/>
            <a:chOff x="3471146" y="4246964"/>
            <a:chExt cx="2157028" cy="1371299"/>
          </a:xfrm>
        </p:grpSpPr>
        <p:sp>
          <p:nvSpPr>
            <p:cNvPr id="112" name="矩形 111"/>
            <p:cNvSpPr/>
            <p:nvPr/>
          </p:nvSpPr>
          <p:spPr>
            <a:xfrm>
              <a:off x="3471146" y="4246965"/>
              <a:ext cx="369304" cy="1371298"/>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charset="-122"/>
                  <a:ea typeface="微软雅黑" panose="020B0503020204020204" charset="-122"/>
                </a:rPr>
                <a:t>舆情加工团队</a:t>
              </a:r>
              <a:endParaRPr lang="zh-CN" altLang="en-US" sz="1050" b="1" dirty="0">
                <a:solidFill>
                  <a:schemeClr val="tx1"/>
                </a:solidFill>
                <a:latin typeface="微软雅黑" panose="020B0503020204020204" charset="-122"/>
                <a:ea typeface="微软雅黑" panose="020B0503020204020204" charset="-122"/>
              </a:endParaRPr>
            </a:p>
          </p:txBody>
        </p:sp>
        <p:sp>
          <p:nvSpPr>
            <p:cNvPr id="113" name="矩形 112"/>
            <p:cNvSpPr/>
            <p:nvPr/>
          </p:nvSpPr>
          <p:spPr>
            <a:xfrm>
              <a:off x="3934483" y="4246964"/>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政治舆情团队</a:t>
              </a:r>
              <a:endParaRPr lang="zh-CN" altLang="en-US" sz="1050" dirty="0">
                <a:solidFill>
                  <a:schemeClr val="tx1"/>
                </a:solidFill>
                <a:latin typeface="微软雅黑" panose="020B0503020204020204" charset="-122"/>
                <a:ea typeface="微软雅黑" panose="020B0503020204020204" charset="-122"/>
              </a:endParaRPr>
            </a:p>
          </p:txBody>
        </p:sp>
        <p:sp>
          <p:nvSpPr>
            <p:cNvPr id="114" name="矩形 113"/>
            <p:cNvSpPr/>
            <p:nvPr/>
          </p:nvSpPr>
          <p:spPr>
            <a:xfrm>
              <a:off x="3934483" y="4639125"/>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军事舆情团队</a:t>
              </a:r>
              <a:endParaRPr lang="zh-CN" altLang="en-US" sz="1050" dirty="0">
                <a:solidFill>
                  <a:schemeClr val="tx1"/>
                </a:solidFill>
                <a:latin typeface="微软雅黑" panose="020B0503020204020204" charset="-122"/>
                <a:ea typeface="微软雅黑" panose="020B0503020204020204" charset="-122"/>
              </a:endParaRPr>
            </a:p>
          </p:txBody>
        </p:sp>
        <p:sp>
          <p:nvSpPr>
            <p:cNvPr id="115" name="矩形 114"/>
            <p:cNvSpPr/>
            <p:nvPr/>
          </p:nvSpPr>
          <p:spPr>
            <a:xfrm>
              <a:off x="3934483" y="4989182"/>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社会学舆情团队</a:t>
              </a:r>
              <a:endParaRPr lang="zh-CN" altLang="en-US" sz="1050" dirty="0">
                <a:solidFill>
                  <a:schemeClr val="tx1"/>
                </a:solidFill>
                <a:latin typeface="微软雅黑" panose="020B0503020204020204" charset="-122"/>
                <a:ea typeface="微软雅黑" panose="020B0503020204020204" charset="-122"/>
              </a:endParaRPr>
            </a:p>
          </p:txBody>
        </p:sp>
        <p:sp>
          <p:nvSpPr>
            <p:cNvPr id="116" name="矩形 115"/>
            <p:cNvSpPr/>
            <p:nvPr/>
          </p:nvSpPr>
          <p:spPr>
            <a:xfrm>
              <a:off x="3934483" y="5383875"/>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charset="-122"/>
                  <a:ea typeface="微软雅黑" panose="020B0503020204020204" charset="-122"/>
                </a:rPr>
                <a:t>……</a:t>
              </a:r>
              <a:endParaRPr lang="zh-CN" altLang="en-US" sz="1050" dirty="0">
                <a:solidFill>
                  <a:schemeClr val="tx1"/>
                </a:solidFill>
                <a:latin typeface="微软雅黑" panose="020B0503020204020204" charset="-122"/>
                <a:ea typeface="微软雅黑" panose="020B0503020204020204" charset="-122"/>
              </a:endParaRPr>
            </a:p>
          </p:txBody>
        </p:sp>
      </p:grpSp>
      <p:grpSp>
        <p:nvGrpSpPr>
          <p:cNvPr id="117" name="组合 116"/>
          <p:cNvGrpSpPr/>
          <p:nvPr/>
        </p:nvGrpSpPr>
        <p:grpSpPr>
          <a:xfrm>
            <a:off x="7264605" y="5027067"/>
            <a:ext cx="1657691" cy="1415679"/>
            <a:chOff x="841862" y="2287517"/>
            <a:chExt cx="2210255" cy="1887572"/>
          </a:xfrm>
          <a:solidFill>
            <a:srgbClr val="00B0F0"/>
          </a:solidFill>
        </p:grpSpPr>
        <p:sp>
          <p:nvSpPr>
            <p:cNvPr id="118" name="矩形 117"/>
            <p:cNvSpPr/>
            <p:nvPr/>
          </p:nvSpPr>
          <p:spPr>
            <a:xfrm>
              <a:off x="1358426" y="2901386"/>
              <a:ext cx="1693691" cy="279099"/>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特定事件舆情专报</a:t>
              </a:r>
              <a:endParaRPr lang="zh-CN" altLang="en-US" sz="1050" dirty="0">
                <a:solidFill>
                  <a:schemeClr val="tx1"/>
                </a:solidFill>
                <a:latin typeface="微软雅黑" panose="020B0503020204020204" charset="-122"/>
                <a:ea typeface="微软雅黑" panose="020B0503020204020204" charset="-122"/>
              </a:endParaRPr>
            </a:p>
          </p:txBody>
        </p:sp>
        <p:sp>
          <p:nvSpPr>
            <p:cNvPr id="119" name="矩形 118"/>
            <p:cNvSpPr/>
            <p:nvPr/>
          </p:nvSpPr>
          <p:spPr>
            <a:xfrm>
              <a:off x="1358426" y="3822564"/>
              <a:ext cx="1693691" cy="27282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移动</a:t>
              </a:r>
              <a:r>
                <a:rPr lang="en-US" altLang="zh-CN" sz="1050" dirty="0">
                  <a:solidFill>
                    <a:schemeClr val="tx1"/>
                  </a:solidFill>
                  <a:latin typeface="微软雅黑" panose="020B0503020204020204" charset="-122"/>
                  <a:ea typeface="微软雅黑" panose="020B0503020204020204" charset="-122"/>
                </a:rPr>
                <a:t>APP</a:t>
              </a:r>
              <a:r>
                <a:rPr lang="zh-CN" altLang="en-US" sz="1050" dirty="0">
                  <a:solidFill>
                    <a:schemeClr val="tx1"/>
                  </a:solidFill>
                  <a:latin typeface="微软雅黑" panose="020B0503020204020204" charset="-122"/>
                  <a:ea typeface="微软雅黑" panose="020B0503020204020204" charset="-122"/>
                </a:rPr>
                <a:t>推送</a:t>
              </a:r>
              <a:endParaRPr lang="zh-CN" altLang="en-US" sz="1050" dirty="0">
                <a:solidFill>
                  <a:schemeClr val="tx1"/>
                </a:solidFill>
                <a:latin typeface="微软雅黑" panose="020B0503020204020204" charset="-122"/>
                <a:ea typeface="微软雅黑" panose="020B0503020204020204" charset="-122"/>
              </a:endParaRPr>
            </a:p>
          </p:txBody>
        </p:sp>
        <p:sp>
          <p:nvSpPr>
            <p:cNvPr id="120" name="矩形 119"/>
            <p:cNvSpPr/>
            <p:nvPr/>
          </p:nvSpPr>
          <p:spPr>
            <a:xfrm>
              <a:off x="841862" y="2287517"/>
              <a:ext cx="380870" cy="1887572"/>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charset="-122"/>
                  <a:ea typeface="微软雅黑" panose="020B0503020204020204" charset="-122"/>
                </a:rPr>
                <a:t>舆情发布平台</a:t>
              </a:r>
              <a:endParaRPr lang="zh-CN" altLang="en-US" sz="1050" b="1" dirty="0">
                <a:solidFill>
                  <a:schemeClr val="tx1"/>
                </a:solidFill>
                <a:latin typeface="微软雅黑" panose="020B0503020204020204" charset="-122"/>
                <a:ea typeface="微软雅黑" panose="020B0503020204020204" charset="-122"/>
              </a:endParaRPr>
            </a:p>
          </p:txBody>
        </p:sp>
        <p:sp>
          <p:nvSpPr>
            <p:cNvPr id="121" name="矩形 120"/>
            <p:cNvSpPr/>
            <p:nvPr/>
          </p:nvSpPr>
          <p:spPr>
            <a:xfrm>
              <a:off x="1358426" y="2417184"/>
              <a:ext cx="1693691" cy="279099"/>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舆情月</a:t>
              </a:r>
              <a:r>
                <a:rPr lang="en-US" altLang="zh-CN" sz="1050" dirty="0">
                  <a:solidFill>
                    <a:schemeClr val="tx1"/>
                  </a:solidFill>
                  <a:latin typeface="微软雅黑" panose="020B0503020204020204" charset="-122"/>
                  <a:ea typeface="微软雅黑" panose="020B0503020204020204" charset="-122"/>
                </a:rPr>
                <a:t>/</a:t>
              </a:r>
              <a:r>
                <a:rPr lang="zh-CN" altLang="en-US" sz="1050" dirty="0">
                  <a:solidFill>
                    <a:schemeClr val="tx1"/>
                  </a:solidFill>
                  <a:latin typeface="微软雅黑" panose="020B0503020204020204" charset="-122"/>
                  <a:ea typeface="微软雅黑" panose="020B0503020204020204" charset="-122"/>
                </a:rPr>
                <a:t>周</a:t>
              </a:r>
              <a:r>
                <a:rPr lang="en-US" altLang="zh-CN" sz="1050" dirty="0">
                  <a:solidFill>
                    <a:schemeClr val="tx1"/>
                  </a:solidFill>
                  <a:latin typeface="微软雅黑" panose="020B0503020204020204" charset="-122"/>
                  <a:ea typeface="微软雅黑" panose="020B0503020204020204" charset="-122"/>
                </a:rPr>
                <a:t>/</a:t>
              </a:r>
              <a:r>
                <a:rPr lang="zh-CN" altLang="en-US" sz="1050" dirty="0">
                  <a:solidFill>
                    <a:schemeClr val="tx1"/>
                  </a:solidFill>
                  <a:latin typeface="微软雅黑" panose="020B0503020204020204" charset="-122"/>
                  <a:ea typeface="微软雅黑" panose="020B0503020204020204" charset="-122"/>
                </a:rPr>
                <a:t>日报</a:t>
              </a:r>
              <a:endParaRPr lang="zh-CN" altLang="en-US" sz="1050" dirty="0">
                <a:solidFill>
                  <a:schemeClr val="tx1"/>
                </a:solidFill>
                <a:latin typeface="微软雅黑" panose="020B0503020204020204" charset="-122"/>
                <a:ea typeface="微软雅黑" panose="020B0503020204020204" charset="-122"/>
              </a:endParaRPr>
            </a:p>
          </p:txBody>
        </p:sp>
        <p:sp>
          <p:nvSpPr>
            <p:cNvPr id="122" name="矩形 121"/>
            <p:cNvSpPr/>
            <p:nvPr/>
          </p:nvSpPr>
          <p:spPr>
            <a:xfrm>
              <a:off x="1358426" y="3372274"/>
              <a:ext cx="1693691" cy="279099"/>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安全邮件信息</a:t>
              </a:r>
              <a:endParaRPr lang="zh-CN" altLang="en-US" sz="1050" dirty="0">
                <a:solidFill>
                  <a:schemeClr val="tx1"/>
                </a:solidFill>
                <a:latin typeface="微软雅黑" panose="020B0503020204020204" charset="-122"/>
                <a:ea typeface="微软雅黑" panose="020B0503020204020204" charset="-122"/>
              </a:endParaRPr>
            </a:p>
          </p:txBody>
        </p:sp>
      </p:grpSp>
      <p:sp>
        <p:nvSpPr>
          <p:cNvPr id="123" name="任意多边形 122"/>
          <p:cNvSpPr/>
          <p:nvPr/>
        </p:nvSpPr>
        <p:spPr>
          <a:xfrm>
            <a:off x="3398572" y="2378845"/>
            <a:ext cx="185057" cy="0"/>
          </a:xfrm>
          <a:custGeom>
            <a:avLst/>
            <a:gdLst>
              <a:gd name="connsiteX0" fmla="*/ 246742 w 246742"/>
              <a:gd name="connsiteY0" fmla="*/ 0 h 0"/>
              <a:gd name="connsiteX1" fmla="*/ 0 w 246742"/>
              <a:gd name="connsiteY1" fmla="*/ 0 h 0"/>
            </a:gdLst>
            <a:ahLst/>
            <a:cxnLst>
              <a:cxn ang="0">
                <a:pos x="connsiteX0" y="connsiteY0"/>
              </a:cxn>
              <a:cxn ang="0">
                <a:pos x="connsiteX1" y="connsiteY1"/>
              </a:cxn>
            </a:cxnLst>
            <a:rect l="l" t="t" r="r" b="b"/>
            <a:pathLst>
              <a:path w="246742">
                <a:moveTo>
                  <a:pt x="246742" y="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charset="-122"/>
              <a:ea typeface="微软雅黑" panose="020B0503020204020204" charset="-122"/>
            </a:endParaRPr>
          </a:p>
        </p:txBody>
      </p:sp>
      <p:grpSp>
        <p:nvGrpSpPr>
          <p:cNvPr id="124" name="组合 123"/>
          <p:cNvGrpSpPr/>
          <p:nvPr/>
        </p:nvGrpSpPr>
        <p:grpSpPr>
          <a:xfrm>
            <a:off x="7094619" y="2318773"/>
            <a:ext cx="1870139" cy="960326"/>
            <a:chOff x="2634802" y="2356572"/>
            <a:chExt cx="2493518" cy="1280434"/>
          </a:xfrm>
          <a:solidFill>
            <a:srgbClr val="00B0F0"/>
          </a:solidFill>
        </p:grpSpPr>
        <p:sp>
          <p:nvSpPr>
            <p:cNvPr id="125" name="矩形 124"/>
            <p:cNvSpPr/>
            <p:nvPr/>
          </p:nvSpPr>
          <p:spPr>
            <a:xfrm>
              <a:off x="2634802" y="2356572"/>
              <a:ext cx="333005" cy="1280434"/>
            </a:xfrm>
            <a:prstGeom prst="rect">
              <a:avLst/>
            </a:prstGeom>
            <a:solidFill>
              <a:srgbClr val="FFFF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多国语言支撑</a:t>
              </a:r>
              <a:endParaRPr lang="zh-CN" altLang="en-US" sz="1050" dirty="0">
                <a:solidFill>
                  <a:schemeClr val="tx1"/>
                </a:solidFill>
                <a:latin typeface="微软雅黑" panose="020B0503020204020204" charset="-122"/>
                <a:ea typeface="微软雅黑" panose="020B0503020204020204" charset="-122"/>
              </a:endParaRPr>
            </a:p>
          </p:txBody>
        </p:sp>
        <p:sp>
          <p:nvSpPr>
            <p:cNvPr id="126" name="矩形 125"/>
            <p:cNvSpPr/>
            <p:nvPr/>
          </p:nvSpPr>
          <p:spPr>
            <a:xfrm>
              <a:off x="3000858" y="2369636"/>
              <a:ext cx="2127462" cy="271756"/>
            </a:xfrm>
            <a:prstGeom prst="rect">
              <a:avLst/>
            </a:prstGeom>
            <a:solidFill>
              <a:srgbClr val="FF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日语翻译系统</a:t>
              </a:r>
              <a:endParaRPr lang="zh-CN" altLang="en-US" sz="1050" dirty="0">
                <a:solidFill>
                  <a:schemeClr val="tx1"/>
                </a:solidFill>
                <a:latin typeface="微软雅黑" panose="020B0503020204020204" charset="-122"/>
                <a:ea typeface="微软雅黑" panose="020B0503020204020204" charset="-122"/>
              </a:endParaRPr>
            </a:p>
          </p:txBody>
        </p:sp>
        <p:sp>
          <p:nvSpPr>
            <p:cNvPr id="127" name="矩形 126"/>
            <p:cNvSpPr/>
            <p:nvPr/>
          </p:nvSpPr>
          <p:spPr>
            <a:xfrm>
              <a:off x="3000858" y="2706027"/>
              <a:ext cx="2127462" cy="271756"/>
            </a:xfrm>
            <a:prstGeom prst="rect">
              <a:avLst/>
            </a:prstGeom>
            <a:solidFill>
              <a:srgbClr val="FF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韩语翻译系统</a:t>
              </a:r>
              <a:endParaRPr lang="zh-CN" altLang="en-US" sz="1050" dirty="0">
                <a:solidFill>
                  <a:schemeClr val="tx1"/>
                </a:solidFill>
                <a:latin typeface="微软雅黑" panose="020B0503020204020204" charset="-122"/>
                <a:ea typeface="微软雅黑" panose="020B0503020204020204" charset="-122"/>
              </a:endParaRPr>
            </a:p>
          </p:txBody>
        </p:sp>
        <p:sp>
          <p:nvSpPr>
            <p:cNvPr id="128" name="矩形 127"/>
            <p:cNvSpPr/>
            <p:nvPr/>
          </p:nvSpPr>
          <p:spPr>
            <a:xfrm>
              <a:off x="3000858" y="3026677"/>
              <a:ext cx="2127462" cy="271756"/>
            </a:xfrm>
            <a:prstGeom prst="rect">
              <a:avLst/>
            </a:prstGeom>
            <a:solidFill>
              <a:srgbClr val="FF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英语翻译系统</a:t>
              </a:r>
              <a:endParaRPr lang="zh-CN" altLang="en-US" sz="1050" dirty="0">
                <a:solidFill>
                  <a:schemeClr val="tx1"/>
                </a:solidFill>
                <a:latin typeface="微软雅黑" panose="020B0503020204020204" charset="-122"/>
                <a:ea typeface="微软雅黑" panose="020B0503020204020204" charset="-122"/>
              </a:endParaRPr>
            </a:p>
          </p:txBody>
        </p:sp>
        <p:sp>
          <p:nvSpPr>
            <p:cNvPr id="129" name="矩形 128"/>
            <p:cNvSpPr/>
            <p:nvPr/>
          </p:nvSpPr>
          <p:spPr>
            <a:xfrm>
              <a:off x="3000858" y="3358803"/>
              <a:ext cx="2127462" cy="271756"/>
            </a:xfrm>
            <a:prstGeom prst="rect">
              <a:avLst/>
            </a:prstGeom>
            <a:solidFill>
              <a:srgbClr val="FF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charset="-122"/>
                  <a:ea typeface="微软雅黑" panose="020B0503020204020204" charset="-122"/>
                </a:rPr>
                <a:t>……</a:t>
              </a:r>
              <a:r>
                <a:rPr lang="zh-CN" altLang="en-US" sz="1050" dirty="0">
                  <a:solidFill>
                    <a:schemeClr val="tx1"/>
                  </a:solidFill>
                  <a:latin typeface="微软雅黑" panose="020B0503020204020204" charset="-122"/>
                  <a:ea typeface="微软雅黑" panose="020B0503020204020204" charset="-122"/>
                </a:rPr>
                <a:t>翻译系统</a:t>
              </a:r>
              <a:endParaRPr lang="zh-CN" altLang="en-US" sz="1050" dirty="0">
                <a:solidFill>
                  <a:schemeClr val="tx1"/>
                </a:solidFill>
                <a:latin typeface="微软雅黑" panose="020B0503020204020204" charset="-122"/>
                <a:ea typeface="微软雅黑" panose="020B0503020204020204" charset="-122"/>
              </a:endParaRPr>
            </a:p>
          </p:txBody>
        </p:sp>
      </p:grpSp>
      <p:sp>
        <p:nvSpPr>
          <p:cNvPr id="130" name="圆角矩形 129"/>
          <p:cNvSpPr/>
          <p:nvPr/>
        </p:nvSpPr>
        <p:spPr>
          <a:xfrm>
            <a:off x="4916280" y="5654252"/>
            <a:ext cx="1618373" cy="7303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FF00"/>
                </a:solidFill>
                <a:latin typeface="微软雅黑" panose="020B0503020204020204" charset="-122"/>
                <a:ea typeface="微软雅黑" panose="020B0503020204020204" charset="-122"/>
              </a:rPr>
              <a:t>网络舆情监控预警平台</a:t>
            </a:r>
            <a:endParaRPr lang="zh-CN" altLang="en-US" sz="2000" dirty="0">
              <a:solidFill>
                <a:srgbClr val="FFFF00"/>
              </a:solidFill>
              <a:latin typeface="微软雅黑" panose="020B0503020204020204" charset="-122"/>
              <a:ea typeface="微软雅黑" panose="020B0503020204020204" charset="-122"/>
            </a:endParaRPr>
          </a:p>
        </p:txBody>
      </p:sp>
      <p:sp>
        <p:nvSpPr>
          <p:cNvPr id="131" name="右箭头标注 130"/>
          <p:cNvSpPr/>
          <p:nvPr/>
        </p:nvSpPr>
        <p:spPr>
          <a:xfrm rot="10800000">
            <a:off x="6680665" y="5179127"/>
            <a:ext cx="303554" cy="1330088"/>
          </a:xfrm>
          <a:prstGeom prst="rightArrowCallout">
            <a:avLst>
              <a:gd name="adj1" fmla="val 25000"/>
              <a:gd name="adj2" fmla="val 39646"/>
              <a:gd name="adj3" fmla="val 25000"/>
              <a:gd name="adj4" fmla="val 1907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charset="-122"/>
              <a:ea typeface="微软雅黑" panose="020B0503020204020204" charset="-122"/>
            </a:endParaRPr>
          </a:p>
        </p:txBody>
      </p:sp>
      <p:grpSp>
        <p:nvGrpSpPr>
          <p:cNvPr id="132" name="组合 131"/>
          <p:cNvGrpSpPr/>
          <p:nvPr/>
        </p:nvGrpSpPr>
        <p:grpSpPr>
          <a:xfrm>
            <a:off x="1982460" y="2319760"/>
            <a:ext cx="1617771" cy="977439"/>
            <a:chOff x="3471146" y="4246964"/>
            <a:chExt cx="2157028" cy="1303252"/>
          </a:xfrm>
        </p:grpSpPr>
        <p:sp>
          <p:nvSpPr>
            <p:cNvPr id="133" name="矩形 132"/>
            <p:cNvSpPr/>
            <p:nvPr/>
          </p:nvSpPr>
          <p:spPr>
            <a:xfrm>
              <a:off x="3471146" y="4246965"/>
              <a:ext cx="369304" cy="1303251"/>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charset="-122"/>
                  <a:ea typeface="微软雅黑" panose="020B0503020204020204" charset="-122"/>
                </a:rPr>
                <a:t>项目研发团队</a:t>
              </a:r>
              <a:endParaRPr lang="zh-CN" altLang="en-US" sz="1050" b="1" dirty="0">
                <a:solidFill>
                  <a:schemeClr val="tx1"/>
                </a:solidFill>
                <a:latin typeface="微软雅黑" panose="020B0503020204020204" charset="-122"/>
                <a:ea typeface="微软雅黑" panose="020B0503020204020204" charset="-122"/>
              </a:endParaRPr>
            </a:p>
          </p:txBody>
        </p:sp>
        <p:sp>
          <p:nvSpPr>
            <p:cNvPr id="134" name="矩形 133"/>
            <p:cNvSpPr/>
            <p:nvPr/>
          </p:nvSpPr>
          <p:spPr>
            <a:xfrm>
              <a:off x="3934483" y="4246964"/>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系统设计团队</a:t>
              </a:r>
              <a:endParaRPr lang="zh-CN" altLang="en-US" sz="1050" dirty="0">
                <a:solidFill>
                  <a:schemeClr val="tx1"/>
                </a:solidFill>
                <a:latin typeface="微软雅黑" panose="020B0503020204020204" charset="-122"/>
                <a:ea typeface="微软雅黑" panose="020B0503020204020204" charset="-122"/>
              </a:endParaRPr>
            </a:p>
          </p:txBody>
        </p:sp>
        <p:sp>
          <p:nvSpPr>
            <p:cNvPr id="135" name="矩形 134"/>
            <p:cNvSpPr/>
            <p:nvPr/>
          </p:nvSpPr>
          <p:spPr>
            <a:xfrm>
              <a:off x="3934483" y="4567737"/>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软件研发团队</a:t>
              </a:r>
              <a:endParaRPr lang="zh-CN" altLang="en-US" sz="1050" dirty="0">
                <a:solidFill>
                  <a:schemeClr val="tx1"/>
                </a:solidFill>
                <a:latin typeface="微软雅黑" panose="020B0503020204020204" charset="-122"/>
                <a:ea typeface="微软雅黑" panose="020B0503020204020204" charset="-122"/>
              </a:endParaRPr>
            </a:p>
          </p:txBody>
        </p:sp>
        <p:sp>
          <p:nvSpPr>
            <p:cNvPr id="136" name="矩形 135"/>
            <p:cNvSpPr/>
            <p:nvPr/>
          </p:nvSpPr>
          <p:spPr>
            <a:xfrm>
              <a:off x="3934483" y="4900552"/>
              <a:ext cx="1693691" cy="238409"/>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系统测试团队</a:t>
              </a:r>
              <a:endParaRPr lang="zh-CN" altLang="en-US" sz="1050" dirty="0">
                <a:solidFill>
                  <a:schemeClr val="tx1"/>
                </a:solidFill>
                <a:latin typeface="微软雅黑" panose="020B0503020204020204" charset="-122"/>
                <a:ea typeface="微软雅黑" panose="020B0503020204020204" charset="-122"/>
              </a:endParaRPr>
            </a:p>
          </p:txBody>
        </p:sp>
        <p:sp>
          <p:nvSpPr>
            <p:cNvPr id="137" name="矩形 136"/>
            <p:cNvSpPr/>
            <p:nvPr/>
          </p:nvSpPr>
          <p:spPr>
            <a:xfrm>
              <a:off x="3934483" y="5263895"/>
              <a:ext cx="1693691" cy="23438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charset="-122"/>
                  <a:ea typeface="微软雅黑" panose="020B0503020204020204" charset="-122"/>
                </a:rPr>
                <a:t>系统集成团队</a:t>
              </a:r>
              <a:endParaRPr lang="zh-CN" altLang="en-US" sz="1050" dirty="0">
                <a:solidFill>
                  <a:schemeClr val="tx1"/>
                </a:solidFill>
                <a:latin typeface="微软雅黑" panose="020B0503020204020204" charset="-122"/>
                <a:ea typeface="微软雅黑" panose="020B0503020204020204" charset="-122"/>
              </a:endParaRPr>
            </a:p>
          </p:txBody>
        </p:sp>
      </p:grpSp>
      <p:sp>
        <p:nvSpPr>
          <p:cNvPr id="138" name="矩形 137"/>
          <p:cNvSpPr/>
          <p:nvPr/>
        </p:nvSpPr>
        <p:spPr>
          <a:xfrm>
            <a:off x="3735919" y="4933324"/>
            <a:ext cx="1617771" cy="25459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charset="-122"/>
                <a:ea typeface="微软雅黑" panose="020B0503020204020204" charset="-122"/>
              </a:rPr>
              <a:t>舆情大数据中心</a:t>
            </a:r>
            <a:endParaRPr lang="zh-CN" altLang="en-US" sz="1050" b="1" dirty="0">
              <a:solidFill>
                <a:schemeClr val="tx1"/>
              </a:solidFill>
              <a:latin typeface="微软雅黑" panose="020B0503020204020204" charset="-122"/>
              <a:ea typeface="微软雅黑" panose="020B0503020204020204" charset="-122"/>
            </a:endParaRPr>
          </a:p>
        </p:txBody>
      </p:sp>
      <p:sp>
        <p:nvSpPr>
          <p:cNvPr id="139" name="上箭头 138"/>
          <p:cNvSpPr/>
          <p:nvPr/>
        </p:nvSpPr>
        <p:spPr>
          <a:xfrm rot="5400000">
            <a:off x="6120596" y="2358322"/>
            <a:ext cx="280929" cy="1543370"/>
          </a:xfrm>
          <a:prstGeom prst="upArrow">
            <a:avLst>
              <a:gd name="adj1" fmla="val 18693"/>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charset="-122"/>
              <a:ea typeface="微软雅黑" panose="020B0503020204020204" charset="-122"/>
            </a:endParaRPr>
          </a:p>
        </p:txBody>
      </p:sp>
      <p:sp>
        <p:nvSpPr>
          <p:cNvPr id="140" name="上箭头 139"/>
          <p:cNvSpPr/>
          <p:nvPr/>
        </p:nvSpPr>
        <p:spPr>
          <a:xfrm rot="10800000">
            <a:off x="8002129" y="3489613"/>
            <a:ext cx="280929" cy="1401482"/>
          </a:xfrm>
          <a:prstGeom prst="upArrow">
            <a:avLst>
              <a:gd name="adj1" fmla="val 24575"/>
              <a:gd name="adj2" fmla="val 411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charset="-122"/>
              <a:ea typeface="微软雅黑" panose="020B0503020204020204" charset="-122"/>
            </a:endParaRPr>
          </a:p>
        </p:txBody>
      </p:sp>
      <p:sp>
        <p:nvSpPr>
          <p:cNvPr id="5" name="标题 4"/>
          <p:cNvSpPr>
            <a:spLocks noGrp="1"/>
          </p:cNvSpPr>
          <p:nvPr>
            <p:ph type="title"/>
            <p:custDataLst>
              <p:tags r:id="rId7"/>
            </p:custDataLst>
          </p:nvPr>
        </p:nvSpPr>
        <p:spPr>
          <a:xfrm>
            <a:off x="565150" y="246380"/>
            <a:ext cx="8010525" cy="950595"/>
          </a:xfrm>
        </p:spPr>
        <p:txBody>
          <a:bodyPr/>
          <a:lstStyle/>
          <a:p>
            <a:r>
              <a:rPr lang="en-US" altLang="zh-CN" dirty="0" smtClean="0"/>
              <a:t>7.3</a:t>
            </a:r>
            <a:r>
              <a:rPr lang="zh-CN" altLang="en-US" dirty="0"/>
              <a:t>网络舆情</a:t>
            </a:r>
            <a:endParaRPr lang="zh-CN" altLang="en-US"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87624" y="2866107"/>
            <a:ext cx="3888105" cy="490220"/>
          </a:xfrm>
          <a:prstGeom prst="roundRect">
            <a:avLst/>
          </a:prstGeom>
          <a:solidFill>
            <a:schemeClr val="bg1">
              <a:lumMod val="85000"/>
            </a:schemeClr>
          </a:solid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zh-CN" altLang="en-US" sz="3200" b="1" dirty="0">
                <a:latin typeface="+mj-ea"/>
                <a:ea typeface="+mj-ea"/>
                <a:cs typeface="Tahoma" panose="020B0604030504040204" pitchFamily="34" charset="0"/>
              </a:rPr>
              <a:t>本章内容</a:t>
            </a:r>
            <a:endParaRPr lang="zh-CN" altLang="en-US" sz="3200" b="1" dirty="0">
              <a:latin typeface="+mj-ea"/>
              <a:ea typeface="+mj-ea"/>
              <a:cs typeface="Tahoma" panose="020B0604030504040204" pitchFamily="34" charset="0"/>
            </a:endParaRPr>
          </a:p>
        </p:txBody>
      </p:sp>
      <p:sp>
        <p:nvSpPr>
          <p:cNvPr id="8195" name="Rectangle 3"/>
          <p:cNvSpPr>
            <a:spLocks noGrp="1" noChangeArrowheads="1"/>
          </p:cNvSpPr>
          <p:nvPr>
            <p:ph type="body" idx="1"/>
          </p:nvPr>
        </p:nvSpPr>
        <p:spPr>
          <a:xfrm>
            <a:off x="683260" y="1029970"/>
            <a:ext cx="7772400" cy="3983206"/>
          </a:xfrm>
        </p:spPr>
        <p:txBody>
          <a:bodyPr/>
          <a:lstStyle/>
          <a:p>
            <a:pPr marL="0" indent="0">
              <a:lnSpc>
                <a:spcPct val="90000"/>
              </a:lnSpc>
              <a:buNone/>
            </a:pPr>
            <a:endParaRPr lang="zh-CN" altLang="en-US" dirty="0"/>
          </a:p>
          <a:p>
            <a:pPr>
              <a:lnSpc>
                <a:spcPct val="90000"/>
              </a:lnSpc>
            </a:pPr>
            <a:r>
              <a:rPr lang="en-US" altLang="zh-CN" dirty="0"/>
              <a:t>7</a:t>
            </a:r>
            <a:r>
              <a:rPr lang="en-US" altLang="zh-CN" dirty="0" smtClean="0"/>
              <a:t>.1 </a:t>
            </a:r>
            <a:r>
              <a:rPr lang="zh-CN" altLang="en-US" dirty="0"/>
              <a:t>网络内容监管</a:t>
            </a:r>
            <a:endParaRPr lang="en-US" altLang="zh-CN" dirty="0"/>
          </a:p>
          <a:p>
            <a:pPr>
              <a:lnSpc>
                <a:spcPct val="90000"/>
              </a:lnSpc>
            </a:pPr>
            <a:r>
              <a:rPr lang="en-US" altLang="zh-CN" dirty="0"/>
              <a:t>7</a:t>
            </a:r>
            <a:r>
              <a:rPr lang="en-US" altLang="zh-CN" dirty="0" smtClean="0"/>
              <a:t>.2 </a:t>
            </a:r>
            <a:r>
              <a:rPr lang="zh-CN" altLang="en-US" dirty="0"/>
              <a:t>非法内容</a:t>
            </a:r>
            <a:r>
              <a:rPr lang="zh-CN" altLang="en-US" dirty="0">
                <a:sym typeface="+mn-ea"/>
              </a:rPr>
              <a:t>过滤</a:t>
            </a:r>
            <a:endParaRPr lang="zh-CN" altLang="en-US" dirty="0"/>
          </a:p>
          <a:p>
            <a:pPr>
              <a:lnSpc>
                <a:spcPct val="90000"/>
              </a:lnSpc>
            </a:pPr>
            <a:r>
              <a:rPr lang="en-US" altLang="zh-CN" dirty="0"/>
              <a:t>7</a:t>
            </a:r>
            <a:r>
              <a:rPr lang="en-US" altLang="zh-CN" dirty="0" smtClean="0"/>
              <a:t>.3 </a:t>
            </a:r>
            <a:r>
              <a:rPr lang="zh-CN" altLang="en-US" dirty="0">
                <a:sym typeface="+mn-ea"/>
              </a:rPr>
              <a:t>舆情分析</a:t>
            </a:r>
            <a:endParaRPr lang="zh-CN" altLang="en-US" dirty="0"/>
          </a:p>
          <a:p>
            <a:pPr>
              <a:lnSpc>
                <a:spcPct val="90000"/>
              </a:lnSpc>
            </a:pPr>
            <a:r>
              <a:rPr lang="en-US" altLang="zh-CN" dirty="0"/>
              <a:t>7</a:t>
            </a:r>
            <a:r>
              <a:rPr lang="en-US" altLang="zh-CN" dirty="0" smtClean="0"/>
              <a:t>.4 </a:t>
            </a:r>
            <a:r>
              <a:rPr lang="zh-CN" altLang="en-US" dirty="0"/>
              <a:t>应用案例分析</a:t>
            </a:r>
            <a:endParaRPr lang="zh-CN" altLang="en-US" dirty="0"/>
          </a:p>
          <a:p>
            <a:pPr lvl="1">
              <a:lnSpc>
                <a:spcPct val="90000"/>
              </a:lnSpc>
            </a:pPr>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7.4 </a:t>
            </a:r>
            <a:r>
              <a:rPr lang="zh-CN" altLang="en-US" dirty="0" smtClean="0"/>
              <a:t>应用案例</a:t>
            </a:r>
            <a:endParaRPr lang="zh-CN" altLang="en-US" dirty="0"/>
          </a:p>
        </p:txBody>
      </p:sp>
      <p:sp>
        <p:nvSpPr>
          <p:cNvPr id="3" name="内容占位符 2"/>
          <p:cNvSpPr>
            <a:spLocks noGrp="1"/>
          </p:cNvSpPr>
          <p:nvPr>
            <p:ph idx="1"/>
          </p:nvPr>
        </p:nvSpPr>
        <p:spPr/>
        <p:txBody>
          <a:bodyPr/>
          <a:lstStyle/>
          <a:p>
            <a:r>
              <a:rPr lang="zh-CN" altLang="en-US" dirty="0" smtClean="0"/>
              <a:t>内容监控系统</a:t>
            </a:r>
            <a:endParaRPr lang="en-US" altLang="zh-CN" dirty="0" smtClean="0"/>
          </a:p>
          <a:p>
            <a:r>
              <a:rPr lang="zh-CN" altLang="en-US" dirty="0" smtClean="0"/>
              <a:t>舆情分析系统</a:t>
            </a:r>
            <a:endParaRPr lang="zh-CN" altLang="en-US"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7.4 </a:t>
            </a:r>
            <a:r>
              <a:rPr lang="zh-CN" altLang="en-US" dirty="0"/>
              <a:t>应用案例</a:t>
            </a:r>
            <a:r>
              <a:rPr lang="en-US" altLang="zh-CN" dirty="0" smtClean="0"/>
              <a:t>-</a:t>
            </a:r>
            <a:r>
              <a:rPr lang="zh-CN" altLang="en-US" dirty="0" smtClean="0"/>
              <a:t>内容监控系统</a:t>
            </a:r>
            <a:endParaRPr lang="zh-CN" altLang="en-US" dirty="0"/>
          </a:p>
        </p:txBody>
      </p:sp>
      <p:sp>
        <p:nvSpPr>
          <p:cNvPr id="3" name="内容占位符 2"/>
          <p:cNvSpPr>
            <a:spLocks noGrp="1"/>
          </p:cNvSpPr>
          <p:nvPr>
            <p:ph idx="1"/>
          </p:nvPr>
        </p:nvSpPr>
        <p:spPr>
          <a:xfrm>
            <a:off x="574675" y="1268760"/>
            <a:ext cx="8001000" cy="4267200"/>
          </a:xfrm>
        </p:spPr>
        <p:txBody>
          <a:bodyPr/>
          <a:lstStyle/>
          <a:p>
            <a:r>
              <a:rPr lang="zh-CN" altLang="en-US" sz="2400" dirty="0"/>
              <a:t>网络行为记录：封堵日志</a:t>
            </a:r>
            <a:endParaRPr lang="zh-CN" altLang="en-US" sz="2400" dirty="0">
              <a:effectLst>
                <a:outerShdw blurRad="38100" dist="38100" dir="2700000" algn="tl">
                  <a:srgbClr val="C0C0C0"/>
                </a:outerShdw>
              </a:effectLst>
              <a:latin typeface="隶书" panose="02010509060101010101" pitchFamily="49" charset="-122"/>
            </a:endParaRPr>
          </a:p>
          <a:p>
            <a:endParaRPr lang="zh-CN" altLang="en-US"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1632553"/>
            <a:ext cx="7536135" cy="511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矩形 792580"/>
          <p:cNvSpPr/>
          <p:nvPr/>
        </p:nvSpPr>
        <p:spPr>
          <a:xfrm>
            <a:off x="685800" y="1313180"/>
            <a:ext cx="7772400" cy="4652645"/>
          </a:xfrm>
          <a:prstGeom prst="rect">
            <a:avLst/>
          </a:prstGeom>
          <a:noFill/>
          <a:ln w="9525">
            <a:noFill/>
          </a:ln>
        </p:spPr>
        <p:txBody>
          <a:bodyPr/>
          <a:lstStyle/>
          <a:p>
            <a:pPr marL="342900" indent="-342900" eaLnBrk="0" hangingPunct="0">
              <a:lnSpc>
                <a:spcPct val="120000"/>
              </a:lnSpc>
              <a:spcBef>
                <a:spcPct val="20000"/>
              </a:spcBef>
              <a:buFont typeface="Wingdings" panose="05000000000000000000" pitchFamily="2" charset="2"/>
              <a:buChar char="q"/>
            </a:pPr>
            <a:r>
              <a:rPr lang="zh-CN" altLang="en-US" sz="2400" b="0" dirty="0">
                <a:latin typeface="Arial" panose="020B0604020202020204" pitchFamily="34" charset="0"/>
              </a:rPr>
              <a:t>隔离的分类</a:t>
            </a:r>
            <a:endParaRPr lang="en-US" altLang="zh-CN" sz="2400" b="0" dirty="0">
              <a:latin typeface="Arial" panose="020B0604020202020204" pitchFamily="34" charset="0"/>
            </a:endParaRPr>
          </a:p>
          <a:p>
            <a:pPr marL="800100" lvl="1" indent="-342900" eaLnBrk="0" hangingPunct="0">
              <a:lnSpc>
                <a:spcPct val="120000"/>
              </a:lnSpc>
              <a:spcBef>
                <a:spcPct val="20000"/>
              </a:spcBef>
              <a:buFont typeface="Wingdings" panose="05000000000000000000" pitchFamily="2" charset="2"/>
              <a:buChar char="q"/>
            </a:pPr>
            <a:r>
              <a:rPr lang="zh-CN" altLang="en-US" sz="2400" b="0" dirty="0">
                <a:latin typeface="Arial" panose="020B0604020202020204" pitchFamily="34" charset="0"/>
              </a:rPr>
              <a:t>严格（物理）隔离系统</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双机系统</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单机双网卡双硬盘系统</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单机单隔离卡双硬盘系统</a:t>
            </a:r>
            <a:endParaRPr lang="zh-CN" altLang="en-US" sz="2400" b="0" dirty="0">
              <a:latin typeface="Arial" panose="020B0604020202020204" pitchFamily="34" charset="0"/>
            </a:endParaRPr>
          </a:p>
          <a:p>
            <a:pPr marL="1200150" lvl="2" indent="-285750" eaLnBrk="0" hangingPunct="0">
              <a:lnSpc>
                <a:spcPct val="120000"/>
              </a:lnSpc>
              <a:spcBef>
                <a:spcPct val="20000"/>
              </a:spcBef>
              <a:buFont typeface="Wingdings" panose="05000000000000000000" pitchFamily="2" charset="2"/>
              <a:buChar char="Ø"/>
            </a:pPr>
            <a:r>
              <a:rPr lang="zh-CN" altLang="en-US" sz="2400" b="0" dirty="0">
                <a:latin typeface="Arial" panose="020B0604020202020204" pitchFamily="34" charset="0"/>
              </a:rPr>
              <a:t>单机单线单硬盘系统（内网为远程终端）</a:t>
            </a:r>
            <a:endParaRPr lang="zh-CN" altLang="en-US" sz="2400" b="0"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295910" y="4514686"/>
            <a:ext cx="2059940" cy="1363345"/>
          </a:xfrm>
          <a:prstGeom prst="rect">
            <a:avLst/>
          </a:prstGeom>
        </p:spPr>
      </p:pic>
      <p:pic>
        <p:nvPicPr>
          <p:cNvPr id="5" name="图片 4"/>
          <p:cNvPicPr>
            <a:picLocks noChangeAspect="1"/>
          </p:cNvPicPr>
          <p:nvPr/>
        </p:nvPicPr>
        <p:blipFill>
          <a:blip r:embed="rId2"/>
          <a:stretch>
            <a:fillRect/>
          </a:stretch>
        </p:blipFill>
        <p:spPr>
          <a:xfrm>
            <a:off x="2294890" y="4445471"/>
            <a:ext cx="2136140" cy="1431925"/>
          </a:xfrm>
          <a:prstGeom prst="rect">
            <a:avLst/>
          </a:prstGeom>
        </p:spPr>
      </p:pic>
      <p:pic>
        <p:nvPicPr>
          <p:cNvPr id="6" name="图片 5"/>
          <p:cNvPicPr>
            <a:picLocks noChangeAspect="1"/>
          </p:cNvPicPr>
          <p:nvPr/>
        </p:nvPicPr>
        <p:blipFill>
          <a:blip r:embed="rId3"/>
          <a:stretch>
            <a:fillRect/>
          </a:stretch>
        </p:blipFill>
        <p:spPr>
          <a:xfrm>
            <a:off x="4321175" y="4433406"/>
            <a:ext cx="2159000" cy="1372235"/>
          </a:xfrm>
          <a:prstGeom prst="rect">
            <a:avLst/>
          </a:prstGeom>
        </p:spPr>
      </p:pic>
      <p:pic>
        <p:nvPicPr>
          <p:cNvPr id="7" name="图片 6"/>
          <p:cNvPicPr>
            <a:picLocks noChangeAspect="1"/>
          </p:cNvPicPr>
          <p:nvPr/>
        </p:nvPicPr>
        <p:blipFill>
          <a:blip r:embed="rId4"/>
          <a:stretch>
            <a:fillRect/>
          </a:stretch>
        </p:blipFill>
        <p:spPr>
          <a:xfrm>
            <a:off x="6551295" y="4454361"/>
            <a:ext cx="2367915" cy="1638935"/>
          </a:xfrm>
          <a:prstGeom prst="rect">
            <a:avLst/>
          </a:prstGeom>
        </p:spPr>
      </p:pic>
      <p:sp>
        <p:nvSpPr>
          <p:cNvPr id="8" name="标题 1"/>
          <p:cNvSpPr txBox="1"/>
          <p:nvPr/>
        </p:nvSpPr>
        <p:spPr>
          <a:xfrm>
            <a:off x="574675" y="304801"/>
            <a:ext cx="8001000" cy="891952"/>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en-US" altLang="zh-CN" b="0" kern="0" dirty="0" err="1"/>
              <a:t>7</a:t>
            </a:r>
            <a:r>
              <a:rPr lang="en-US" altLang="zh-CN" b="0" kern="0" dirty="0" err="1" smtClean="0"/>
              <a:t>.1</a:t>
            </a:r>
            <a:r>
              <a:rPr lang="en-US" altLang="zh-CN" b="0" kern="0" dirty="0" err="1"/>
              <a:t>网络内容监管</a:t>
            </a:r>
            <a:r>
              <a:rPr lang="en-US" altLang="zh-CN" b="0" kern="0" dirty="0"/>
              <a:t>-</a:t>
            </a:r>
            <a:r>
              <a:rPr lang="zh-CN" altLang="en-US" b="0" kern="0" dirty="0"/>
              <a:t>内容阻断</a:t>
            </a:r>
            <a:endParaRPr lang="zh-CN" altLang="en-US" b="0" kern="0" dirty="0"/>
          </a:p>
        </p:txBody>
      </p:sp>
      <p:sp>
        <p:nvSpPr>
          <p:cNvPr id="2" name="灯片编号占位符 1"/>
          <p:cNvSpPr>
            <a:spLocks noGrp="1"/>
          </p:cNvSpPr>
          <p:nvPr>
            <p:ph type="sldNum" sz="quarter" idx="12"/>
          </p:nvPr>
        </p:nvSpPr>
        <p:spPr/>
        <p:txBody>
          <a:bodyPr/>
          <a:lstStyle/>
          <a:p>
            <a:pPr>
              <a:defRPr/>
            </a:pPr>
            <a:fld id="{4D9BCD9A-EA24-4C71-87E4-4A3B25415C52}"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42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0638" y="1995488"/>
            <a:ext cx="39862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24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46188"/>
            <a:ext cx="4838700"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242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3616325"/>
            <a:ext cx="3451225"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内容监控系统</a:t>
            </a:r>
            <a:endParaRPr lang="zh-CN" altLang="en-US" b="1" dirty="0"/>
          </a:p>
        </p:txBody>
      </p:sp>
      <p:sp>
        <p:nvSpPr>
          <p:cNvPr id="7" name="Rectangle 5"/>
          <p:cNvSpPr>
            <a:spLocks noChangeArrowheads="1"/>
          </p:cNvSpPr>
          <p:nvPr/>
        </p:nvSpPr>
        <p:spPr bwMode="auto">
          <a:xfrm>
            <a:off x="5556262" y="1305719"/>
            <a:ext cx="2981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800" dirty="0">
                <a:effectLst/>
              </a:rPr>
              <a:t>分类站点的封堵</a:t>
            </a:r>
            <a:endParaRPr lang="zh-CN" altLang="en-US" sz="2800" dirty="0">
              <a:effectLst>
                <a:outerShdw blurRad="38100" dist="38100" dir="2700000" algn="tl">
                  <a:srgbClr val="C0C0C0"/>
                </a:outerShdw>
              </a:effectLst>
              <a:latin typeface="隶书" panose="02010509060101010101" pitchFamily="49" charset="-122"/>
            </a:endParaRPr>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5" name="Rectangle 5"/>
          <p:cNvSpPr>
            <a:spLocks noChangeArrowheads="1"/>
          </p:cNvSpPr>
          <p:nvPr/>
        </p:nvSpPr>
        <p:spPr bwMode="auto">
          <a:xfrm>
            <a:off x="531044" y="1412776"/>
            <a:ext cx="31003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800" dirty="0">
                <a:effectLst/>
              </a:rPr>
              <a:t>自定义站点的控制</a:t>
            </a:r>
            <a:endParaRPr lang="zh-CN" altLang="en-US" sz="2800" dirty="0">
              <a:effectLst>
                <a:outerShdw blurRad="38100" dist="38100" dir="2700000" algn="tl">
                  <a:srgbClr val="C0C0C0"/>
                </a:outerShdw>
              </a:effectLst>
              <a:latin typeface="隶书" panose="02010509060101010101" pitchFamily="49" charset="-122"/>
            </a:endParaRPr>
          </a:p>
        </p:txBody>
      </p:sp>
      <p:pic>
        <p:nvPicPr>
          <p:cNvPr id="57344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138" y="3944938"/>
            <a:ext cx="81629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81" y="1931888"/>
            <a:ext cx="48672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内容监控系统</a:t>
            </a:r>
            <a:endParaRPr lang="zh-CN" altLang="en-US"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70" name="Rectangle 6"/>
          <p:cNvSpPr>
            <a:spLocks noChangeArrowheads="1"/>
          </p:cNvSpPr>
          <p:nvPr/>
        </p:nvSpPr>
        <p:spPr bwMode="auto">
          <a:xfrm>
            <a:off x="251520" y="1988840"/>
            <a:ext cx="108012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800" dirty="0">
                <a:effectLst>
                  <a:outerShdw blurRad="38100" dist="38100" dir="2700000" algn="tl">
                    <a:srgbClr val="C0C0C0"/>
                  </a:outerShdw>
                </a:effectLst>
                <a:latin typeface="隶书" panose="02010509060101010101" pitchFamily="49" charset="-122"/>
              </a:rPr>
              <a:t>即时通讯的控制</a:t>
            </a:r>
            <a:endParaRPr lang="zh-CN" altLang="en-US" sz="2800" dirty="0">
              <a:effectLst>
                <a:outerShdw blurRad="38100" dist="38100" dir="2700000" algn="tl">
                  <a:srgbClr val="C0C0C0"/>
                </a:outerShdw>
              </a:effectLst>
              <a:latin typeface="隶书" panose="02010509060101010101" pitchFamily="49" charset="-122"/>
            </a:endParaRPr>
          </a:p>
        </p:txBody>
      </p:sp>
      <p:pic>
        <p:nvPicPr>
          <p:cNvPr id="574475"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5616" y="1173163"/>
            <a:ext cx="7437438" cy="568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内容监控系统</a:t>
            </a:r>
            <a:endParaRPr lang="zh-CN" altLang="en-US"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8" name="Rectangle 4"/>
          <p:cNvSpPr>
            <a:spLocks noChangeArrowheads="1"/>
          </p:cNvSpPr>
          <p:nvPr/>
        </p:nvSpPr>
        <p:spPr bwMode="auto">
          <a:xfrm>
            <a:off x="539552" y="1484784"/>
            <a:ext cx="98829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800" dirty="0">
                <a:effectLst>
                  <a:outerShdw blurRad="38100" dist="38100" dir="2700000" algn="tl">
                    <a:srgbClr val="C0C0C0"/>
                  </a:outerShdw>
                </a:effectLst>
                <a:latin typeface="隶书" panose="02010509060101010101" pitchFamily="49" charset="-122"/>
              </a:rPr>
              <a:t>网络游戏的控制</a:t>
            </a:r>
            <a:endParaRPr lang="zh-CN" altLang="en-US" sz="2800" dirty="0">
              <a:effectLst>
                <a:outerShdw blurRad="38100" dist="38100" dir="2700000" algn="tl">
                  <a:srgbClr val="C0C0C0"/>
                </a:outerShdw>
              </a:effectLst>
              <a:latin typeface="隶书" panose="02010509060101010101" pitchFamily="49" charset="-122"/>
            </a:endParaRPr>
          </a:p>
        </p:txBody>
      </p:sp>
      <p:pic>
        <p:nvPicPr>
          <p:cNvPr id="584711"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0" y="1063625"/>
            <a:ext cx="6357938" cy="570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内容监控系统</a:t>
            </a:r>
            <a:endParaRPr lang="zh-CN" altLang="en-US"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5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93157" y="1371426"/>
            <a:ext cx="486727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5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2946226"/>
            <a:ext cx="785812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5494" name="Rectangle 6"/>
          <p:cNvSpPr>
            <a:spLocks noChangeArrowheads="1"/>
          </p:cNvSpPr>
          <p:nvPr/>
        </p:nvSpPr>
        <p:spPr bwMode="auto">
          <a:xfrm>
            <a:off x="638425" y="1404488"/>
            <a:ext cx="294831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dirty="0">
                <a:effectLst>
                  <a:outerShdw blurRad="38100" dist="38100" dir="2700000" algn="tl">
                    <a:srgbClr val="C0C0C0"/>
                  </a:outerShdw>
                </a:effectLst>
              </a:rPr>
              <a:t>P2P</a:t>
            </a:r>
            <a:r>
              <a:rPr lang="zh-CN" altLang="en-US" sz="2800" dirty="0">
                <a:effectLst>
                  <a:outerShdw blurRad="38100" dist="38100" dir="2700000" algn="tl">
                    <a:srgbClr val="C0C0C0"/>
                  </a:outerShdw>
                </a:effectLst>
              </a:rPr>
              <a:t>下载和文件类型下载的控制</a:t>
            </a:r>
            <a:endParaRPr lang="zh-CN" altLang="en-US" sz="2800" dirty="0">
              <a:effectLst>
                <a:outerShdw blurRad="38100" dist="38100" dir="2700000" algn="tl">
                  <a:srgbClr val="C0C0C0"/>
                </a:outerShdw>
              </a:effectLst>
            </a:endParaRPr>
          </a:p>
        </p:txBody>
      </p:sp>
      <p:sp>
        <p:nvSpPr>
          <p:cNvPr id="5"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内容监控系统</a:t>
            </a:r>
            <a:endParaRPr lang="zh-CN" altLang="en-US"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3" name="Rectangle 5"/>
          <p:cNvSpPr>
            <a:spLocks noChangeArrowheads="1"/>
          </p:cNvSpPr>
          <p:nvPr/>
        </p:nvSpPr>
        <p:spPr bwMode="auto">
          <a:xfrm>
            <a:off x="539552" y="1340768"/>
            <a:ext cx="6099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effectLst>
                  <a:outerShdw blurRad="38100" dist="38100" dir="2700000" algn="tl">
                    <a:srgbClr val="C0C0C0"/>
                  </a:outerShdw>
                </a:effectLst>
              </a:rPr>
              <a:t>在线媒体播放的控制</a:t>
            </a:r>
            <a:endParaRPr lang="zh-CN" altLang="en-US" sz="2800" dirty="0">
              <a:effectLst>
                <a:outerShdw blurRad="38100" dist="38100" dir="2700000" algn="tl">
                  <a:srgbClr val="C0C0C0"/>
                </a:outerShdw>
              </a:effectLst>
            </a:endParaRPr>
          </a:p>
        </p:txBody>
      </p:sp>
      <p:pic>
        <p:nvPicPr>
          <p:cNvPr id="58573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1050" y="2251075"/>
            <a:ext cx="76454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内容监控系统</a:t>
            </a:r>
            <a:endParaRPr lang="zh-CN" altLang="en-US"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651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9925" y="2971800"/>
            <a:ext cx="785812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6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565275"/>
            <a:ext cx="48482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6518" name="Rectangle 6"/>
          <p:cNvSpPr>
            <a:spLocks noChangeArrowheads="1"/>
          </p:cNvSpPr>
          <p:nvPr/>
        </p:nvSpPr>
        <p:spPr bwMode="auto">
          <a:xfrm>
            <a:off x="455827" y="1441450"/>
            <a:ext cx="61293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800" dirty="0">
                <a:effectLst/>
              </a:rPr>
              <a:t>IP</a:t>
            </a:r>
            <a:r>
              <a:rPr lang="zh-CN" altLang="en-US" sz="2800" dirty="0">
                <a:effectLst/>
              </a:rPr>
              <a:t>访问网页的控制</a:t>
            </a:r>
            <a:endParaRPr lang="zh-CN" altLang="en-US" sz="2800" dirty="0">
              <a:effectLst>
                <a:outerShdw blurRad="38100" dist="38100" dir="2700000" algn="tl">
                  <a:srgbClr val="C0C0C0"/>
                </a:outerShdw>
              </a:effectLst>
              <a:latin typeface="隶书" panose="02010509060101010101" pitchFamily="49" charset="-122"/>
            </a:endParaRPr>
          </a:p>
        </p:txBody>
      </p:sp>
      <p:sp>
        <p:nvSpPr>
          <p:cNvPr id="576519" name="Rectangle 7"/>
          <p:cNvSpPr>
            <a:spLocks noChangeArrowheads="1"/>
          </p:cNvSpPr>
          <p:nvPr/>
        </p:nvSpPr>
        <p:spPr bwMode="auto">
          <a:xfrm>
            <a:off x="463550" y="2331096"/>
            <a:ext cx="61293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800" dirty="0">
                <a:effectLst/>
              </a:rPr>
              <a:t>网址关键字的控制</a:t>
            </a:r>
            <a:endParaRPr lang="zh-CN" altLang="en-US" sz="2800" dirty="0">
              <a:effectLst>
                <a:outerShdw blurRad="38100" dist="38100" dir="2700000" algn="tl">
                  <a:srgbClr val="C0C0C0"/>
                </a:outerShdw>
              </a:effectLst>
              <a:latin typeface="隶书" panose="02010509060101010101" pitchFamily="49" charset="-122"/>
            </a:endParaRPr>
          </a:p>
        </p:txBody>
      </p:sp>
      <p:sp>
        <p:nvSpPr>
          <p:cNvPr id="6"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内容监控系统</a:t>
            </a:r>
            <a:endParaRPr lang="zh-CN" altLang="en-US"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5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5775" y="1257300"/>
            <a:ext cx="6291263" cy="330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75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438" y="3200400"/>
            <a:ext cx="6008687"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7542" name="Rectangle 6"/>
          <p:cNvSpPr>
            <a:spLocks noChangeArrowheads="1"/>
          </p:cNvSpPr>
          <p:nvPr/>
        </p:nvSpPr>
        <p:spPr bwMode="auto">
          <a:xfrm>
            <a:off x="6876255" y="1450182"/>
            <a:ext cx="21248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dirty="0">
                <a:effectLst>
                  <a:outerShdw blurRad="38100" dist="38100" dir="2700000" algn="tl">
                    <a:srgbClr val="C0C0C0"/>
                  </a:outerShdw>
                </a:effectLst>
              </a:rPr>
              <a:t>Webmail</a:t>
            </a:r>
            <a:r>
              <a:rPr lang="zh-CN" altLang="en-US" sz="2800" dirty="0">
                <a:effectLst>
                  <a:outerShdw blurRad="38100" dist="38100" dir="2700000" algn="tl">
                    <a:srgbClr val="C0C0C0"/>
                  </a:outerShdw>
                </a:effectLst>
              </a:rPr>
              <a:t>和邮件服务器的控制</a:t>
            </a:r>
            <a:endParaRPr lang="zh-CN" altLang="en-US" sz="2800" dirty="0">
              <a:effectLst>
                <a:outerShdw blurRad="38100" dist="38100" dir="2700000" algn="tl">
                  <a:srgbClr val="C0C0C0"/>
                </a:outerShdw>
              </a:effectLst>
            </a:endParaRPr>
          </a:p>
        </p:txBody>
      </p:sp>
      <p:sp>
        <p:nvSpPr>
          <p:cNvPr id="5"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内容监控系统</a:t>
            </a:r>
            <a:endParaRPr lang="zh-CN" altLang="en-US"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6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025" y="1662113"/>
            <a:ext cx="4789488" cy="418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2661" name="Rectangle 5"/>
          <p:cNvSpPr>
            <a:spLocks noChangeArrowheads="1"/>
          </p:cNvSpPr>
          <p:nvPr/>
        </p:nvSpPr>
        <p:spPr bwMode="auto">
          <a:xfrm>
            <a:off x="5245429" y="2132856"/>
            <a:ext cx="376374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effectLst/>
              </a:rPr>
              <a:t>局部个性化的策略控制</a:t>
            </a:r>
            <a:endParaRPr lang="zh-CN" altLang="en-US" sz="2800" dirty="0">
              <a:effectLst/>
            </a:endParaRPr>
          </a:p>
        </p:txBody>
      </p:sp>
      <p:sp>
        <p:nvSpPr>
          <p:cNvPr id="582662" name="Rectangle 6"/>
          <p:cNvSpPr>
            <a:spLocks noChangeArrowheads="1"/>
          </p:cNvSpPr>
          <p:nvPr/>
        </p:nvSpPr>
        <p:spPr bwMode="auto">
          <a:xfrm>
            <a:off x="5417029" y="2759075"/>
            <a:ext cx="3700462"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0" dirty="0">
                <a:effectLst/>
                <a:latin typeface="幼圆" panose="02010509060101010101" pitchFamily="49" charset="-122"/>
              </a:rPr>
              <a:t>1.</a:t>
            </a:r>
            <a:r>
              <a:rPr lang="zh-CN" altLang="en-US" sz="1600" b="0" dirty="0">
                <a:effectLst/>
                <a:latin typeface="幼圆" panose="02010509060101010101" pitchFamily="49" charset="-122"/>
              </a:rPr>
              <a:t>个性化的策略设置，可在不同时间段设置多个不同的控制策略。</a:t>
            </a:r>
            <a:endParaRPr lang="zh-CN" altLang="en-US" sz="1600" b="0" dirty="0">
              <a:effectLst/>
              <a:latin typeface="幼圆" panose="02010509060101010101" pitchFamily="49" charset="-122"/>
            </a:endParaRPr>
          </a:p>
          <a:p>
            <a:endParaRPr lang="zh-CN" altLang="en-US" sz="1600" b="0" dirty="0">
              <a:effectLst/>
              <a:latin typeface="幼圆" panose="02010509060101010101" pitchFamily="49" charset="-122"/>
            </a:endParaRPr>
          </a:p>
          <a:p>
            <a:r>
              <a:rPr lang="en-US" altLang="zh-CN" sz="1600" b="0" dirty="0">
                <a:effectLst/>
                <a:latin typeface="幼圆" panose="02010509060101010101" pitchFamily="49" charset="-122"/>
              </a:rPr>
              <a:t>2.</a:t>
            </a:r>
            <a:r>
              <a:rPr lang="zh-CN" altLang="en-US" sz="1600" b="0" dirty="0">
                <a:effectLst/>
                <a:latin typeface="幼圆" panose="02010509060101010101" pitchFamily="49" charset="-122"/>
              </a:rPr>
              <a:t>策略控制包括对</a:t>
            </a:r>
            <a:r>
              <a:rPr lang="en-US" altLang="zh-CN" sz="1600" b="0" dirty="0">
                <a:effectLst/>
                <a:latin typeface="幼圆" panose="02010509060101010101" pitchFamily="49" charset="-122"/>
              </a:rPr>
              <a:t>HTTP</a:t>
            </a:r>
            <a:r>
              <a:rPr lang="zh-CN" altLang="en-US" sz="1600" b="0" dirty="0">
                <a:effectLst/>
                <a:latin typeface="幼圆" panose="02010509060101010101" pitchFamily="49" charset="-122"/>
              </a:rPr>
              <a:t>、</a:t>
            </a:r>
            <a:r>
              <a:rPr lang="en-US" altLang="zh-CN" sz="1600" b="0" dirty="0">
                <a:effectLst/>
                <a:latin typeface="幼圆" panose="02010509060101010101" pitchFamily="49" charset="-122"/>
              </a:rPr>
              <a:t>FTP</a:t>
            </a:r>
            <a:r>
              <a:rPr lang="zh-CN" altLang="en-US" sz="1600" b="0" dirty="0">
                <a:effectLst/>
                <a:latin typeface="幼圆" panose="02010509060101010101" pitchFamily="49" charset="-122"/>
              </a:rPr>
              <a:t>、</a:t>
            </a:r>
            <a:r>
              <a:rPr lang="en-US" altLang="zh-CN" sz="1600" b="0" dirty="0">
                <a:effectLst/>
                <a:latin typeface="幼圆" panose="02010509060101010101" pitchFamily="49" charset="-122"/>
              </a:rPr>
              <a:t>SMTP</a:t>
            </a:r>
            <a:r>
              <a:rPr lang="zh-CN" altLang="en-US" sz="1600" b="0" dirty="0">
                <a:effectLst/>
                <a:latin typeface="幼圆" panose="02010509060101010101" pitchFamily="49" charset="-122"/>
              </a:rPr>
              <a:t>、</a:t>
            </a:r>
            <a:r>
              <a:rPr lang="en-US" altLang="zh-CN" sz="1600" b="0" dirty="0" err="1">
                <a:effectLst/>
                <a:latin typeface="幼圆" panose="02010509060101010101" pitchFamily="49" charset="-122"/>
              </a:rPr>
              <a:t>POP3</a:t>
            </a:r>
            <a:r>
              <a:rPr lang="zh-CN" altLang="en-US" sz="1600" b="0" dirty="0">
                <a:effectLst/>
                <a:latin typeface="幼圆" panose="02010509060101010101" pitchFamily="49" charset="-122"/>
              </a:rPr>
              <a:t>等多种协议，指定的端口，</a:t>
            </a:r>
            <a:r>
              <a:rPr lang="en-US" altLang="zh-CN" sz="1600" b="0" dirty="0" err="1">
                <a:effectLst/>
                <a:latin typeface="幼圆" panose="02010509060101010101" pitchFamily="49" charset="-122"/>
              </a:rPr>
              <a:t>QQ</a:t>
            </a:r>
            <a:r>
              <a:rPr lang="zh-CN" altLang="en-US" sz="1600" b="0" dirty="0">
                <a:effectLst/>
                <a:latin typeface="幼圆" panose="02010509060101010101" pitchFamily="49" charset="-122"/>
              </a:rPr>
              <a:t>、</a:t>
            </a:r>
            <a:r>
              <a:rPr lang="en-US" altLang="zh-CN" sz="1600" b="0" dirty="0">
                <a:effectLst/>
                <a:latin typeface="幼圆" panose="02010509060101010101" pitchFamily="49" charset="-122"/>
              </a:rPr>
              <a:t>MSN</a:t>
            </a:r>
            <a:r>
              <a:rPr lang="zh-CN" altLang="en-US" sz="1600" b="0" dirty="0">
                <a:effectLst/>
                <a:latin typeface="幼圆" panose="02010509060101010101" pitchFamily="49" charset="-122"/>
              </a:rPr>
              <a:t>等多种即时通讯、</a:t>
            </a:r>
            <a:r>
              <a:rPr lang="en-US" altLang="zh-CN" sz="1600" b="0" dirty="0" err="1">
                <a:effectLst/>
                <a:latin typeface="幼圆" panose="02010509060101010101" pitchFamily="49" charset="-122"/>
              </a:rPr>
              <a:t>QQ</a:t>
            </a:r>
            <a:r>
              <a:rPr lang="zh-CN" altLang="en-US" sz="1600" b="0" dirty="0">
                <a:effectLst/>
                <a:latin typeface="幼圆" panose="02010509060101010101" pitchFamily="49" charset="-122"/>
              </a:rPr>
              <a:t>、中游、浩方等多种在线网络游戏、</a:t>
            </a:r>
            <a:r>
              <a:rPr lang="en-US" altLang="zh-CN" sz="1600" b="0" dirty="0">
                <a:effectLst/>
                <a:latin typeface="幼圆" panose="02010509060101010101" pitchFamily="49" charset="-122"/>
              </a:rPr>
              <a:t>BT</a:t>
            </a:r>
            <a:r>
              <a:rPr lang="zh-CN" altLang="en-US" sz="1600" b="0" dirty="0">
                <a:effectLst/>
                <a:latin typeface="幼圆" panose="02010509060101010101" pitchFamily="49" charset="-122"/>
              </a:rPr>
              <a:t>下载等，可选择性的在不同时间段设置封堵。</a:t>
            </a:r>
            <a:endParaRPr lang="zh-CN" altLang="en-US" sz="1600" b="0" dirty="0">
              <a:effectLst/>
              <a:latin typeface="幼圆" panose="02010509060101010101" pitchFamily="49" charset="-122"/>
            </a:endParaRPr>
          </a:p>
          <a:p>
            <a:endParaRPr lang="zh-CN" altLang="en-US" sz="1600" b="0" dirty="0">
              <a:effectLst/>
              <a:latin typeface="幼圆" panose="02010509060101010101" pitchFamily="49" charset="-122"/>
            </a:endParaRPr>
          </a:p>
          <a:p>
            <a:r>
              <a:rPr lang="en-US" altLang="zh-CN" sz="1600" b="0" dirty="0">
                <a:effectLst/>
                <a:latin typeface="幼圆" panose="02010509060101010101" pitchFamily="49" charset="-122"/>
              </a:rPr>
              <a:t>3.</a:t>
            </a:r>
            <a:r>
              <a:rPr lang="zh-CN" altLang="en-US" sz="1600" b="0" dirty="0">
                <a:effectLst/>
                <a:latin typeface="幼圆" panose="02010509060101010101" pitchFamily="49" charset="-122"/>
              </a:rPr>
              <a:t>可选择性地对若干个帐号、机器、帐号组、机器组实施相同或不同的策略控制</a:t>
            </a:r>
            <a:r>
              <a:rPr lang="zh-CN" altLang="en-US" b="0" dirty="0">
                <a:effectLst/>
              </a:rPr>
              <a:t>。</a:t>
            </a:r>
            <a:endParaRPr lang="zh-CN" altLang="en-US" b="0" dirty="0">
              <a:effectLst/>
            </a:endParaRPr>
          </a:p>
        </p:txBody>
      </p:sp>
      <p:sp>
        <p:nvSpPr>
          <p:cNvPr id="5"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应用案例</a:t>
            </a:r>
            <a:r>
              <a:rPr lang="en-US" altLang="zh-CN" dirty="0"/>
              <a:t>-</a:t>
            </a:r>
            <a:r>
              <a:rPr lang="zh-CN" altLang="en-US" dirty="0"/>
              <a:t>内容监控系统</a:t>
            </a:r>
            <a:endParaRPr lang="zh-CN" altLang="en-US" b="1" dirty="0"/>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4AB0BCA-5738-4C6D-A812-D0C30727EE12}" type="slidenum">
              <a:rPr lang="en-US" altLang="zh-CN"/>
            </a:fld>
            <a:endParaRPr lang="en-US" altLang="zh-CN"/>
          </a:p>
        </p:txBody>
      </p:sp>
      <p:sp>
        <p:nvSpPr>
          <p:cNvPr id="113666" name="Rectangle 2"/>
          <p:cNvSpPr>
            <a:spLocks noGrp="1" noChangeArrowheads="1"/>
          </p:cNvSpPr>
          <p:nvPr>
            <p:ph type="title"/>
          </p:nvPr>
        </p:nvSpPr>
        <p:spPr>
          <a:xfrm>
            <a:off x="647700" y="584200"/>
            <a:ext cx="8496300" cy="550863"/>
          </a:xfrm>
        </p:spPr>
        <p:txBody>
          <a:bodyPr/>
          <a:lstStyle/>
          <a:p>
            <a:r>
              <a:rPr lang="en-US" altLang="zh-CN" dirty="0" smtClean="0"/>
              <a:t>7.4 </a:t>
            </a:r>
            <a:r>
              <a:rPr lang="zh-CN" altLang="en-US" dirty="0"/>
              <a:t>应用</a:t>
            </a:r>
            <a:r>
              <a:rPr lang="zh-CN" altLang="en-US" dirty="0" smtClean="0"/>
              <a:t>案例</a:t>
            </a:r>
            <a:r>
              <a:rPr lang="en-US" altLang="zh-CN" dirty="0" smtClean="0"/>
              <a:t>-</a:t>
            </a:r>
            <a:r>
              <a:rPr lang="zh-CN" altLang="en-US" dirty="0" smtClean="0"/>
              <a:t>舆情分析</a:t>
            </a:r>
            <a:r>
              <a:rPr lang="zh-CN" altLang="en-US" dirty="0"/>
              <a:t>系统</a:t>
            </a:r>
            <a:endParaRPr lang="zh-CN" altLang="en-US" dirty="0"/>
          </a:p>
        </p:txBody>
      </p:sp>
      <p:sp>
        <p:nvSpPr>
          <p:cNvPr id="2" name="内容占位符 1"/>
          <p:cNvSpPr>
            <a:spLocks noGrp="1"/>
          </p:cNvSpPr>
          <p:nvPr>
            <p:ph idx="1"/>
          </p:nvPr>
        </p:nvSpPr>
        <p:spPr/>
        <p:txBody>
          <a:bodyPr/>
          <a:lstStyle/>
          <a:p>
            <a:pPr>
              <a:lnSpc>
                <a:spcPct val="150000"/>
              </a:lnSpc>
            </a:pPr>
            <a:r>
              <a:rPr lang="zh-CN" altLang="en-US" sz="2000" dirty="0" smtClean="0"/>
              <a:t>舆情分析系统建设思路：</a:t>
            </a:r>
            <a:endParaRPr lang="en-US" altLang="zh-CN" sz="2000" dirty="0" smtClean="0"/>
          </a:p>
          <a:p>
            <a:pPr>
              <a:lnSpc>
                <a:spcPct val="150000"/>
              </a:lnSpc>
            </a:pPr>
            <a:r>
              <a:rPr lang="zh-CN" altLang="en-US" sz="2000" b="1" dirty="0"/>
              <a:t>技术和内容的结合</a:t>
            </a:r>
            <a:r>
              <a:rPr lang="zh-CN" altLang="en-US" sz="2000" dirty="0"/>
              <a:t>：文本分类、文本聚类、文本摘要、倾向性分析等舆情技术，都需要语料库和行业知识库的支持，通过建立语料库和行业知识库，可有效提升舆情研判分析的准确率。</a:t>
            </a:r>
            <a:endParaRPr lang="zh-CN" altLang="en-US" sz="2000" dirty="0"/>
          </a:p>
          <a:p>
            <a:pPr>
              <a:lnSpc>
                <a:spcPct val="150000"/>
              </a:lnSpc>
            </a:pPr>
            <a:r>
              <a:rPr lang="zh-CN" altLang="en-US" sz="2000" b="1" dirty="0"/>
              <a:t>专家和系统的结合</a:t>
            </a:r>
            <a:r>
              <a:rPr lang="zh-CN" altLang="en-US" sz="2000" dirty="0"/>
              <a:t>：将专家和系统结合，增强人机结合，提高舆情研判的准确率，更好的实现人机结合，提高舆情研判的准确率</a:t>
            </a:r>
            <a:r>
              <a:rPr lang="zh-CN" altLang="en-US" sz="2000" dirty="0" smtClean="0"/>
              <a:t>。</a:t>
            </a:r>
            <a:endParaRPr lang="zh-CN" altLang="en-US" sz="2000"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6833,&quot;width&quot;:10463}"/>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7508,&quot;width&quot;:1305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PP_MARK_KEY" val="fccc5651-20e5-4cde-82d3-7e0802293808"/>
  <p:tag name="COMMONDATA" val="eyJoZGlkIjoiMjkwY2ZjNzVmMTlkNmQyYWRlYTVjMmNkMmE3MWRkMGE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0</TotalTime>
  <Words>16507</Words>
  <Application>WPS 演示</Application>
  <PresentationFormat>全屏显示(4:3)</PresentationFormat>
  <Paragraphs>1466</Paragraphs>
  <Slides>104</Slides>
  <Notes>38</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9</vt:i4>
      </vt:variant>
      <vt:variant>
        <vt:lpstr>幻灯片标题</vt:lpstr>
      </vt:variant>
      <vt:variant>
        <vt:i4>104</vt:i4>
      </vt:variant>
    </vt:vector>
  </HeadingPairs>
  <TitlesOfParts>
    <vt:vector size="140" baseType="lpstr">
      <vt:lpstr>Arial</vt:lpstr>
      <vt:lpstr>宋体</vt:lpstr>
      <vt:lpstr>Wingdings</vt:lpstr>
      <vt:lpstr>Verdana</vt:lpstr>
      <vt:lpstr>华文行楷</vt:lpstr>
      <vt:lpstr>华文隶书</vt:lpstr>
      <vt:lpstr>华文新魏</vt:lpstr>
      <vt:lpstr>ZapfDingbats</vt:lpstr>
      <vt:lpstr>华文楷体</vt:lpstr>
      <vt:lpstr>Tahoma</vt:lpstr>
      <vt:lpstr>微软雅黑</vt:lpstr>
      <vt:lpstr>Arial Unicode MS</vt:lpstr>
      <vt:lpstr>Times New Roman</vt:lpstr>
      <vt:lpstr>楷体_GB2312</vt:lpstr>
      <vt:lpstr>新宋体</vt:lpstr>
      <vt:lpstr>Comic Sans MS</vt:lpstr>
      <vt:lpstr>PMingLiU</vt:lpstr>
      <vt:lpstr>PMingLiU-ExtB</vt:lpstr>
      <vt:lpstr>CMR10</vt:lpstr>
      <vt:lpstr>Segoe Print</vt:lpstr>
      <vt:lpstr>Courier New</vt:lpstr>
      <vt:lpstr>楷体_GB2312</vt:lpstr>
      <vt:lpstr>Symbol</vt:lpstr>
      <vt:lpstr>Heiti SC Light</vt:lpstr>
      <vt:lpstr>隶书</vt:lpstr>
      <vt:lpstr>幼圆</vt:lpstr>
      <vt:lpstr>Profile</vt:lpstr>
      <vt:lpstr>Visio.Drawing.11</vt:lpstr>
      <vt:lpstr>Equation.3</vt:lpstr>
      <vt:lpstr>Visio.Drawing.11</vt:lpstr>
      <vt:lpstr>Equation.3</vt:lpstr>
      <vt:lpstr>Excel.Sheet.8</vt:lpstr>
      <vt:lpstr>Equation.DSMT4</vt:lpstr>
      <vt:lpstr>Equation.DSMT4</vt:lpstr>
      <vt:lpstr>Equation.DSMT4</vt:lpstr>
      <vt:lpstr>Equation.DSMT4</vt:lpstr>
      <vt:lpstr>数字内容安全</vt:lpstr>
      <vt:lpstr>本章内容</vt:lpstr>
      <vt:lpstr>7.1网络内容监管-内容过滤</vt:lpstr>
      <vt:lpstr>7.1网络内容监管-内容过滤</vt:lpstr>
      <vt:lpstr>.1网络内容监管-内容过滤</vt:lpstr>
      <vt:lpstr>7.1网络内容监管-内容阻断</vt:lpstr>
      <vt:lpstr>PowerPoint 演示文稿</vt:lpstr>
      <vt:lpstr>PowerPoint 演示文稿</vt:lpstr>
      <vt:lpstr>PowerPoint 演示文稿</vt:lpstr>
      <vt:lpstr>PowerPoint 演示文稿</vt:lpstr>
      <vt:lpstr>7.1网络内容监管-内容阻断</vt:lpstr>
      <vt:lpstr>PowerPoint 演示文稿</vt:lpstr>
      <vt:lpstr>7.1网络内容监管-内容阻断</vt:lpstr>
      <vt:lpstr>7.1网络内容监管-内容阻断</vt:lpstr>
      <vt:lpstr>7.1网络内容监管-内容分级审查</vt:lpstr>
      <vt:lpstr>7.1网络内容监管-内容分级审查</vt:lpstr>
      <vt:lpstr>7.1网络内容监管-内容分级审查</vt:lpstr>
      <vt:lpstr>7.1网络内容监管-内容分级审查</vt:lpstr>
      <vt:lpstr>7.1网络内容监管-内容分级审查</vt:lpstr>
      <vt:lpstr>7.1网络内容监管-内容分级审查</vt:lpstr>
      <vt:lpstr>7.1网络内容监管-内容分级审查</vt:lpstr>
      <vt:lpstr>7.1网络内容监管-内容分级审查</vt:lpstr>
      <vt:lpstr>本章内容</vt:lpstr>
      <vt:lpstr>PowerPoint 演示文稿</vt:lpstr>
      <vt:lpstr>PowerPoint 演示文稿</vt:lpstr>
      <vt:lpstr>PowerPoint 演示文稿</vt:lpstr>
      <vt:lpstr>PowerPoint 演示文稿</vt:lpstr>
      <vt:lpstr>PowerPoint 演示文稿</vt:lpstr>
      <vt:lpstr>爬虫的系统架构及实现</vt:lpstr>
      <vt:lpstr>单个采集线程工作过程</vt:lpstr>
      <vt:lpstr>搜索策略</vt:lpstr>
      <vt:lpstr>算法1：Web Graph-Search </vt:lpstr>
      <vt:lpstr>一种爬虫的体系结构</vt:lpstr>
      <vt:lpstr>PowerPoint 演示文稿</vt:lpstr>
      <vt:lpstr>正文提取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Play-tennis 例子: 估算 P(xi|C)</vt:lpstr>
      <vt:lpstr>PowerPoint 演示文稿</vt:lpstr>
      <vt:lpstr>Play-tennis例子: 分类 X</vt:lpstr>
      <vt:lpstr>讨论</vt:lpstr>
      <vt:lpstr>PowerPoint 演示文稿</vt:lpstr>
      <vt:lpstr> K近邻（KNN）</vt:lpstr>
      <vt:lpstr>KNN算法</vt:lpstr>
      <vt:lpstr>kNN方法</vt:lpstr>
      <vt:lpstr>NN</vt:lpstr>
      <vt:lpstr>PowerPoint 演示文稿</vt:lpstr>
      <vt:lpstr>PowerPoint 演示文稿</vt:lpstr>
      <vt:lpstr>PowerPoint 演示文稿</vt:lpstr>
      <vt:lpstr>PowerPoint 演示文稿</vt:lpstr>
      <vt:lpstr>PowerPoint 演示文稿</vt:lpstr>
      <vt:lpstr>PowerPoint 演示文稿</vt:lpstr>
      <vt:lpstr>K Means 举例(K=2)</vt:lpstr>
      <vt:lpstr>PowerPoint 演示文稿</vt:lpstr>
      <vt:lpstr>PowerPoint 演示文稿</vt:lpstr>
      <vt:lpstr>PowerPoint 演示文稿</vt:lpstr>
      <vt:lpstr>本章内容</vt:lpstr>
      <vt:lpstr>7.3网络舆情</vt:lpstr>
      <vt:lpstr>PowerPoint 演示文稿</vt:lpstr>
      <vt:lpstr>技术实现</vt:lpstr>
      <vt:lpstr>7.3网络舆情</vt:lpstr>
      <vt:lpstr>7.3网络舆情</vt:lpstr>
      <vt:lpstr>本章内容</vt:lpstr>
      <vt:lpstr>7.4 应用案例</vt:lpstr>
      <vt:lpstr>7.4 应用案例-内容监控系统</vt:lpstr>
      <vt:lpstr>7.4 应用案例-内容监控系统</vt:lpstr>
      <vt:lpstr>7.4 应用案例-内容监控系统</vt:lpstr>
      <vt:lpstr>7.4 应用案例-内容监控系统</vt:lpstr>
      <vt:lpstr>7.4 应用案例-内容监控系统</vt:lpstr>
      <vt:lpstr>7.4 应用案例-内容监控系统</vt:lpstr>
      <vt:lpstr>7.4 应用案例-内容监控系统</vt:lpstr>
      <vt:lpstr>7.4 应用案例-内容监控系统</vt:lpstr>
      <vt:lpstr>7.4 应用案例-内容监控系统</vt:lpstr>
      <vt:lpstr>7.4 应用案例-内容监控系统</vt:lpstr>
      <vt:lpstr>7.4 应用案例-舆情分析系统</vt:lpstr>
      <vt:lpstr>7.4 应用案例-舆情分析系统</vt:lpstr>
      <vt:lpstr>7.4 应用案例-舆情分析系统</vt:lpstr>
      <vt:lpstr>7.4 应用案例-舆情分析系统</vt:lpstr>
      <vt:lpstr>7.4 应用案例-舆情分析系统</vt:lpstr>
      <vt:lpstr>本章内容总结</vt:lpstr>
    </vt:vector>
  </TitlesOfParts>
  <Company>NICE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路边一棵树1382538600</cp:lastModifiedBy>
  <cp:revision>2632</cp:revision>
  <dcterms:created xsi:type="dcterms:W3CDTF">2004-03-02T12:35:00Z</dcterms:created>
  <dcterms:modified xsi:type="dcterms:W3CDTF">2024-05-09T03:12:54Z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192FE04443494763937969E7F383AD21_12</vt:lpwstr>
  </property>
</Properties>
</file>